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89" r:id="rId2"/>
    <p:sldId id="256" r:id="rId3"/>
    <p:sldId id="257" r:id="rId4"/>
    <p:sldId id="258" r:id="rId5"/>
    <p:sldId id="259" r:id="rId6"/>
    <p:sldId id="260" r:id="rId7"/>
    <p:sldId id="261" r:id="rId8"/>
    <p:sldId id="262"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311" r:id="rId29"/>
    <p:sldId id="285" r:id="rId30"/>
    <p:sldId id="286" r:id="rId31"/>
    <p:sldId id="287" r:id="rId32"/>
    <p:sldId id="288" r:id="rId33"/>
  </p:sldIdLst>
  <p:sldSz cx="9144000" cy="5143500" type="screen16x9"/>
  <p:notesSz cx="6742113" cy="9799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346"/>
    <a:srgbClr val="FFF8D0"/>
    <a:srgbClr val="E0EDFF"/>
    <a:srgbClr val="FFEBFF"/>
    <a:srgbClr val="FFCAF9"/>
    <a:srgbClr val="DEF3FF"/>
    <a:srgbClr val="003C5A"/>
    <a:srgbClr val="A71F6D"/>
    <a:srgbClr val="1E3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a:tcStyle>
        <a:tcBdr/>
        <a:fill>
          <a:solidFill>
            <a:srgbClr val="E8EDF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7"/>
    <p:restoredTop sz="94684"/>
  </p:normalViewPr>
  <p:slideViewPr>
    <p:cSldViewPr snapToGrid="0">
      <p:cViewPr varScale="1">
        <p:scale>
          <a:sx n="104" d="100"/>
          <a:sy n="104" d="100"/>
        </p:scale>
        <p:origin x="8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xfrm>
            <a:off x="104775" y="735013"/>
            <a:ext cx="6532563" cy="3675062"/>
          </a:xfrm>
          <a:prstGeom prst="rect">
            <a:avLst/>
          </a:prstGeom>
        </p:spPr>
        <p:txBody>
          <a:bodyPr/>
          <a:lstStyle/>
          <a:p>
            <a:endParaRPr/>
          </a:p>
        </p:txBody>
      </p:sp>
      <p:sp>
        <p:nvSpPr>
          <p:cNvPr id="333" name="Shape 333"/>
          <p:cNvSpPr>
            <a:spLocks noGrp="1"/>
          </p:cNvSpPr>
          <p:nvPr>
            <p:ph type="body" sz="quarter" idx="1"/>
          </p:nvPr>
        </p:nvSpPr>
        <p:spPr>
          <a:xfrm>
            <a:off x="898949" y="4654828"/>
            <a:ext cx="4944216" cy="440983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35013"/>
            <a:ext cx="6532563" cy="36750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34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313fc9085d8_0_899:notes"/>
          <p:cNvSpPr txBox="1">
            <a:spLocks noGrp="1"/>
          </p:cNvSpPr>
          <p:nvPr>
            <p:ph type="body" idx="1"/>
          </p:nvPr>
        </p:nvSpPr>
        <p:spPr>
          <a:xfrm>
            <a:off x="898949" y="4654828"/>
            <a:ext cx="4944216" cy="4409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8" name="Google Shape;828;g313fc9085d8_0_899:notes"/>
          <p:cNvSpPr>
            <a:spLocks noGrp="1" noRot="1" noChangeAspect="1"/>
          </p:cNvSpPr>
          <p:nvPr>
            <p:ph type="sldImg" idx="2"/>
          </p:nvPr>
        </p:nvSpPr>
        <p:spPr>
          <a:xfrm>
            <a:off x="104775" y="735013"/>
            <a:ext cx="6532563" cy="3675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6838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11708" y="744574"/>
            <a:ext cx="8520601" cy="2052601"/>
          </a:xfrm>
          <a:prstGeom prst="rect">
            <a:avLst/>
          </a:prstGeom>
        </p:spPr>
        <p:txBody>
          <a:bodyPr anchor="b"/>
          <a:lstStyle>
            <a:lvl1pPr algn="ctr">
              <a:defRPr sz="5200"/>
            </a:lvl1pPr>
          </a:lstStyle>
          <a:p>
            <a:r>
              <a:t>Title Text</a:t>
            </a:r>
          </a:p>
        </p:txBody>
      </p:sp>
      <p:sp>
        <p:nvSpPr>
          <p:cNvPr id="12" name="Body Level One…"/>
          <p:cNvSpPr txBox="1">
            <a:spLocks noGrp="1"/>
          </p:cNvSpPr>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91" name="xx%"/>
          <p:cNvSpPr txBox="1">
            <a:spLocks noGrp="1"/>
          </p:cNvSpPr>
          <p:nvPr>
            <p:ph type="title" hasCustomPrompt="1"/>
          </p:nvPr>
        </p:nvSpPr>
        <p:spPr>
          <a:xfrm>
            <a:off x="311699" y="1106125"/>
            <a:ext cx="8520602" cy="1963500"/>
          </a:xfrm>
          <a:prstGeom prst="rect">
            <a:avLst/>
          </a:prstGeom>
        </p:spPr>
        <p:txBody>
          <a:bodyPr anchor="b"/>
          <a:lstStyle>
            <a:lvl1pPr algn="ctr">
              <a:defRPr sz="12000"/>
            </a:lvl1pPr>
          </a:lstStyle>
          <a:p>
            <a:r>
              <a:t>xx%</a:t>
            </a:r>
          </a:p>
        </p:txBody>
      </p:sp>
      <p:sp>
        <p:nvSpPr>
          <p:cNvPr id="92" name="Body Level One…"/>
          <p:cNvSpPr txBox="1">
            <a:spLocks noGrp="1"/>
          </p:cNvSpPr>
          <p:nvPr>
            <p:ph type="body" sz="half" idx="1"/>
          </p:nvPr>
        </p:nvSpPr>
        <p:spPr>
          <a:xfrm>
            <a:off x="311699" y="3152225"/>
            <a:ext cx="8520602" cy="1300800"/>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7" name="Google Shape;55;p14"/>
          <p:cNvSpPr>
            <a:spLocks noGrp="1"/>
          </p:cNvSpPr>
          <p:nvPr>
            <p:ph type="pic" idx="21"/>
          </p:nvPr>
        </p:nvSpPr>
        <p:spPr>
          <a:xfrm>
            <a:off x="-3" y="0"/>
            <a:ext cx="9152402" cy="5144700"/>
          </a:xfrm>
          <a:prstGeom prst="rect">
            <a:avLst/>
          </a:prstGeom>
        </p:spPr>
        <p:txBody>
          <a:bodyPr lIns="91439" tIns="45719" rIns="91439" bIns="45719">
            <a:noAutofit/>
          </a:bodyPr>
          <a:lstStyle/>
          <a:p>
            <a:endParaRPr/>
          </a:p>
        </p:txBody>
      </p:sp>
      <p:sp>
        <p:nvSpPr>
          <p:cNvPr id="108" name="Body Level One…"/>
          <p:cNvSpPr txBox="1">
            <a:spLocks noGrp="1"/>
          </p:cNvSpPr>
          <p:nvPr>
            <p:ph type="body" sz="half" idx="1"/>
          </p:nvPr>
        </p:nvSpPr>
        <p:spPr>
          <a:xfrm>
            <a:off x="1116264" y="0"/>
            <a:ext cx="3446101" cy="5144700"/>
          </a:xfrm>
          <a:prstGeom prst="rect">
            <a:avLst/>
          </a:prstGeom>
          <a:solidFill>
            <a:srgbClr val="1F3E49"/>
          </a:solidFill>
        </p:spPr>
        <p:txBody>
          <a:bodyPr lIns="40849" tIns="40849" rIns="40849" bIns="40849"/>
          <a:lstStyle>
            <a:lvl1pPr marL="228600" indent="0">
              <a:lnSpc>
                <a:spcPct val="100000"/>
              </a:lnSpc>
              <a:buClrTx/>
              <a:buSzTx/>
              <a:buFontTx/>
              <a:buNone/>
              <a:defRPr sz="1200">
                <a:solidFill>
                  <a:srgbClr val="1F3E49"/>
                </a:solidFill>
              </a:defRPr>
            </a:lvl1pPr>
            <a:lvl2pPr marL="228600" indent="457200">
              <a:lnSpc>
                <a:spcPct val="100000"/>
              </a:lnSpc>
              <a:buClrTx/>
              <a:buSzTx/>
              <a:buFontTx/>
              <a:buNone/>
              <a:defRPr sz="1200">
                <a:solidFill>
                  <a:srgbClr val="1F3E49"/>
                </a:solidFill>
              </a:defRPr>
            </a:lvl2pPr>
            <a:lvl3pPr marL="228600" indent="914400">
              <a:lnSpc>
                <a:spcPct val="100000"/>
              </a:lnSpc>
              <a:buClrTx/>
              <a:buSzTx/>
              <a:buFontTx/>
              <a:buNone/>
              <a:defRPr sz="1200">
                <a:solidFill>
                  <a:srgbClr val="1F3E49"/>
                </a:solidFill>
              </a:defRPr>
            </a:lvl3pPr>
            <a:lvl4pPr marL="228600" indent="1371600">
              <a:lnSpc>
                <a:spcPct val="100000"/>
              </a:lnSpc>
              <a:buClrTx/>
              <a:buSzTx/>
              <a:buFontTx/>
              <a:buNone/>
              <a:defRPr sz="1200">
                <a:solidFill>
                  <a:srgbClr val="1F3E49"/>
                </a:solidFill>
              </a:defRPr>
            </a:lvl4pPr>
            <a:lvl5pPr marL="228600" indent="1828800">
              <a:lnSpc>
                <a:spcPct val="100000"/>
              </a:lnSpc>
              <a:buClrTx/>
              <a:buSzTx/>
              <a:buFontTx/>
              <a:buNone/>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09" name="Google Shape;57;p14"/>
          <p:cNvSpPr txBox="1">
            <a:spLocks noGrp="1"/>
          </p:cNvSpPr>
          <p:nvPr>
            <p:ph type="body" sz="quarter" idx="22"/>
          </p:nvPr>
        </p:nvSpPr>
        <p:spPr>
          <a:xfrm>
            <a:off x="1378989" y="989567"/>
            <a:ext cx="2872502" cy="1403700"/>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110" name="Google Shape;58;p14"/>
          <p:cNvSpPr txBox="1">
            <a:spLocks noGrp="1"/>
          </p:cNvSpPr>
          <p:nvPr>
            <p:ph type="body" sz="quarter" idx="23"/>
          </p:nvPr>
        </p:nvSpPr>
        <p:spPr>
          <a:xfrm>
            <a:off x="1378989" y="2609822"/>
            <a:ext cx="2872502" cy="270001"/>
          </a:xfrm>
          <a:prstGeom prst="rect">
            <a:avLst/>
          </a:prstGeom>
        </p:spPr>
        <p:txBody>
          <a:bodyPr lIns="40849" tIns="40849" rIns="40849" bIns="40849"/>
          <a:lstStyle/>
          <a:p>
            <a:pPr marL="228600" indent="0">
              <a:lnSpc>
                <a:spcPct val="100000"/>
              </a:lnSpc>
              <a:spcBef>
                <a:spcPts val="300"/>
              </a:spcBef>
              <a:buClrTx/>
              <a:buSzTx/>
              <a:buFontTx/>
              <a:buNone/>
              <a:defRPr sz="1500">
                <a:solidFill>
                  <a:srgbClr val="FFFFFF"/>
                </a:solidFill>
              </a:defRPr>
            </a:pPr>
            <a:endParaRPr/>
          </a:p>
        </p:txBody>
      </p:sp>
      <p:sp>
        <p:nvSpPr>
          <p:cNvPr id="111" name="Google Shape;59;p14"/>
          <p:cNvSpPr txBox="1">
            <a:spLocks noGrp="1"/>
          </p:cNvSpPr>
          <p:nvPr>
            <p:ph type="body" sz="quarter" idx="24"/>
          </p:nvPr>
        </p:nvSpPr>
        <p:spPr>
          <a:xfrm>
            <a:off x="1378989" y="2916974"/>
            <a:ext cx="2872502" cy="270001"/>
          </a:xfrm>
          <a:prstGeom prst="rect">
            <a:avLst/>
          </a:prstGeom>
        </p:spPr>
        <p:txBody>
          <a:bodyPr lIns="40849" tIns="40849" rIns="40849" bIns="40849"/>
          <a:lstStyle/>
          <a:p>
            <a:pPr marL="228600" indent="0">
              <a:lnSpc>
                <a:spcPct val="120000"/>
              </a:lnSpc>
              <a:buClrTx/>
              <a:buSzTx/>
              <a:buFontTx/>
              <a:buNone/>
              <a:defRPr sz="1500">
                <a:solidFill>
                  <a:srgbClr val="FFFFFF"/>
                </a:solidFill>
              </a:defRPr>
            </a:pPr>
            <a:endParaRPr/>
          </a:p>
        </p:txBody>
      </p:sp>
      <p:sp>
        <p:nvSpPr>
          <p:cNvPr id="112" name="Google Shape;60;p14"/>
          <p:cNvSpPr txBox="1">
            <a:spLocks noGrp="1"/>
          </p:cNvSpPr>
          <p:nvPr>
            <p:ph type="body" sz="quarter" idx="25"/>
          </p:nvPr>
        </p:nvSpPr>
        <p:spPr>
          <a:xfrm>
            <a:off x="1378989" y="4669495"/>
            <a:ext cx="2872502" cy="270001"/>
          </a:xfrm>
          <a:prstGeom prst="rect">
            <a:avLst/>
          </a:prstGeom>
        </p:spPr>
        <p:txBody>
          <a:bodyPr lIns="40849" tIns="40849" rIns="40849" bIns="40849"/>
          <a:lstStyle/>
          <a:p>
            <a:pPr marL="228600" indent="0">
              <a:lnSpc>
                <a:spcPct val="100000"/>
              </a:lnSpc>
              <a:spcBef>
                <a:spcPts val="200"/>
              </a:spcBef>
              <a:buClrTx/>
              <a:buSzTx/>
              <a:buFontTx/>
              <a:buNone/>
              <a:defRPr sz="1200">
                <a:solidFill>
                  <a:srgbClr val="FFFFFF"/>
                </a:solidFill>
              </a:defRPr>
            </a:pPr>
            <a:endParaRPr/>
          </a:p>
        </p:txBody>
      </p:sp>
      <p:sp>
        <p:nvSpPr>
          <p:cNvPr id="113" name="Google Shape;61;p14"/>
          <p:cNvSpPr txBox="1">
            <a:spLocks noGrp="1"/>
          </p:cNvSpPr>
          <p:nvPr>
            <p:ph type="body" sz="quarter" idx="26"/>
          </p:nvPr>
        </p:nvSpPr>
        <p:spPr>
          <a:xfrm>
            <a:off x="1378989" y="3220416"/>
            <a:ext cx="2872502" cy="270001"/>
          </a:xfrm>
          <a:prstGeom prst="rect">
            <a:avLst/>
          </a:prstGeom>
        </p:spPr>
        <p:txBody>
          <a:bodyPr lIns="40849" tIns="40849" rIns="40849" bIns="40849"/>
          <a:lstStyle/>
          <a:p>
            <a:pPr marL="228600" indent="0">
              <a:lnSpc>
                <a:spcPct val="100000"/>
              </a:lnSpc>
              <a:spcBef>
                <a:spcPts val="300"/>
              </a:spcBef>
              <a:buClrTx/>
              <a:buSzTx/>
              <a:buFontTx/>
              <a:buNone/>
              <a:defRPr sz="1400">
                <a:solidFill>
                  <a:srgbClr val="FFFFFF"/>
                </a:solidFill>
              </a:defRPr>
            </a:pPr>
            <a:endParaRPr/>
          </a:p>
        </p:txBody>
      </p:sp>
      <p:sp>
        <p:nvSpPr>
          <p:cNvPr id="114"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21" name="Body Level One…"/>
          <p:cNvSpPr txBox="1">
            <a:spLocks noGrp="1"/>
          </p:cNvSpPr>
          <p:nvPr>
            <p:ph type="body" sz="quarter" idx="1"/>
          </p:nvPr>
        </p:nvSpPr>
        <p:spPr>
          <a:xfrm>
            <a:off x="329743" y="1483229"/>
            <a:ext cx="2872501" cy="1403701"/>
          </a:xfrm>
          <a:prstGeom prst="rect">
            <a:avLst/>
          </a:prstGeom>
        </p:spPr>
        <p:txBody>
          <a:bodyPr lIns="40849" tIns="40849" rIns="40849" bIns="40849"/>
          <a:lstStyle>
            <a:lvl1pPr marL="228600" indent="0">
              <a:lnSpc>
                <a:spcPct val="100000"/>
              </a:lnSpc>
              <a:buClrTx/>
              <a:buSzTx/>
              <a:buFontTx/>
              <a:buNone/>
              <a:defRPr sz="2700">
                <a:solidFill>
                  <a:srgbClr val="AA0A6C"/>
                </a:solidFill>
              </a:defRPr>
            </a:lvl1pPr>
            <a:lvl2pPr marL="228600" indent="457200">
              <a:lnSpc>
                <a:spcPct val="100000"/>
              </a:lnSpc>
              <a:buClrTx/>
              <a:buSzTx/>
              <a:buFontTx/>
              <a:buNone/>
              <a:defRPr sz="2700">
                <a:solidFill>
                  <a:srgbClr val="AA0A6C"/>
                </a:solidFill>
              </a:defRPr>
            </a:lvl2pPr>
            <a:lvl3pPr marL="228600" indent="914400">
              <a:lnSpc>
                <a:spcPct val="100000"/>
              </a:lnSpc>
              <a:buClrTx/>
              <a:buSzTx/>
              <a:buFontTx/>
              <a:buNone/>
              <a:defRPr sz="2700">
                <a:solidFill>
                  <a:srgbClr val="AA0A6C"/>
                </a:solidFill>
              </a:defRPr>
            </a:lvl3pPr>
            <a:lvl4pPr marL="228600" indent="1371600">
              <a:lnSpc>
                <a:spcPct val="100000"/>
              </a:lnSpc>
              <a:buClrTx/>
              <a:buSzTx/>
              <a:buFontTx/>
              <a:buNone/>
              <a:defRPr sz="2700">
                <a:solidFill>
                  <a:srgbClr val="AA0A6C"/>
                </a:solidFill>
              </a:defRPr>
            </a:lvl4pPr>
            <a:lvl5pPr marL="228600" indent="1828800">
              <a:lnSpc>
                <a:spcPct val="100000"/>
              </a:lnSpc>
              <a:buClrTx/>
              <a:buSzTx/>
              <a:buFontTx/>
              <a:buNone/>
              <a:defRPr sz="2700">
                <a:solidFill>
                  <a:srgbClr val="AA0A6C"/>
                </a:solidFill>
              </a:defRPr>
            </a:lvl5pPr>
          </a:lstStyle>
          <a:p>
            <a:r>
              <a:t>Body Level One</a:t>
            </a:r>
          </a:p>
          <a:p>
            <a:pPr lvl="1"/>
            <a:r>
              <a:t>Body Level Two</a:t>
            </a:r>
          </a:p>
          <a:p>
            <a:pPr lvl="2"/>
            <a:r>
              <a:t>Body Level Three</a:t>
            </a:r>
          </a:p>
          <a:p>
            <a:pPr lvl="3"/>
            <a:r>
              <a:t>Body Level Four</a:t>
            </a:r>
          </a:p>
          <a:p>
            <a:pPr lvl="4"/>
            <a:r>
              <a:t>Body Level Five</a:t>
            </a:r>
          </a:p>
        </p:txBody>
      </p:sp>
      <p:sp>
        <p:nvSpPr>
          <p:cNvPr id="122" name="Google Shape;65;p15"/>
          <p:cNvSpPr txBox="1">
            <a:spLocks noGrp="1"/>
          </p:cNvSpPr>
          <p:nvPr>
            <p:ph type="body" sz="quarter" idx="21"/>
          </p:nvPr>
        </p:nvSpPr>
        <p:spPr>
          <a:xfrm>
            <a:off x="329742" y="2987936"/>
            <a:ext cx="2872502" cy="270001"/>
          </a:xfrm>
          <a:prstGeom prst="rect">
            <a:avLst/>
          </a:prstGeom>
        </p:spPr>
        <p:txBody>
          <a:bodyPr lIns="40849" tIns="40849" rIns="40849" bIns="40849"/>
          <a:lstStyle/>
          <a:p>
            <a:pPr marL="228600" indent="0">
              <a:lnSpc>
                <a:spcPct val="100000"/>
              </a:lnSpc>
              <a:spcBef>
                <a:spcPts val="300"/>
              </a:spcBef>
              <a:buClrTx/>
              <a:buSzTx/>
              <a:buFontTx/>
              <a:buNone/>
              <a:defRPr sz="1500">
                <a:solidFill>
                  <a:srgbClr val="AA0A6C"/>
                </a:solidFill>
              </a:defRPr>
            </a:pPr>
            <a:endParaRPr/>
          </a:p>
        </p:txBody>
      </p:sp>
      <p:sp>
        <p:nvSpPr>
          <p:cNvPr id="123" name="Google Shape;66;p15"/>
          <p:cNvSpPr txBox="1">
            <a:spLocks noGrp="1"/>
          </p:cNvSpPr>
          <p:nvPr>
            <p:ph type="body" sz="quarter" idx="22"/>
          </p:nvPr>
        </p:nvSpPr>
        <p:spPr>
          <a:xfrm>
            <a:off x="329742" y="3295091"/>
            <a:ext cx="2872502" cy="270001"/>
          </a:xfrm>
          <a:prstGeom prst="rect">
            <a:avLst/>
          </a:prstGeom>
        </p:spPr>
        <p:txBody>
          <a:bodyPr lIns="40849" tIns="40849" rIns="40849" bIns="40849"/>
          <a:lstStyle/>
          <a:p>
            <a:pPr marL="228600" indent="0">
              <a:lnSpc>
                <a:spcPct val="120000"/>
              </a:lnSpc>
              <a:buClrTx/>
              <a:buSzTx/>
              <a:buFontTx/>
              <a:buNone/>
              <a:defRPr sz="1500">
                <a:solidFill>
                  <a:srgbClr val="AA0A6C"/>
                </a:solidFill>
              </a:defRPr>
            </a:pPr>
            <a:endParaRPr/>
          </a:p>
        </p:txBody>
      </p:sp>
      <p:sp>
        <p:nvSpPr>
          <p:cNvPr id="124" name="Google Shape;67;p15"/>
          <p:cNvSpPr txBox="1">
            <a:spLocks noGrp="1"/>
          </p:cNvSpPr>
          <p:nvPr>
            <p:ph type="body" sz="quarter" idx="23"/>
          </p:nvPr>
        </p:nvSpPr>
        <p:spPr>
          <a:xfrm>
            <a:off x="352166" y="4669495"/>
            <a:ext cx="2872502" cy="270001"/>
          </a:xfrm>
          <a:prstGeom prst="rect">
            <a:avLst/>
          </a:prstGeom>
        </p:spPr>
        <p:txBody>
          <a:bodyPr lIns="40849" tIns="40849" rIns="40849" bIns="40849"/>
          <a:lstStyle/>
          <a:p>
            <a:pPr marL="228600" indent="0">
              <a:lnSpc>
                <a:spcPct val="100000"/>
              </a:lnSpc>
              <a:spcBef>
                <a:spcPts val="200"/>
              </a:spcBef>
              <a:buClrTx/>
              <a:buSzTx/>
              <a:buFontTx/>
              <a:buNone/>
              <a:defRPr sz="1200">
                <a:solidFill>
                  <a:srgbClr val="1F3E49"/>
                </a:solidFill>
              </a:defRPr>
            </a:pPr>
            <a:endParaRPr/>
          </a:p>
        </p:txBody>
      </p:sp>
      <p:sp>
        <p:nvSpPr>
          <p:cNvPr id="125" name="Google Shape;68;p15"/>
          <p:cNvSpPr txBox="1">
            <a:spLocks noGrp="1"/>
          </p:cNvSpPr>
          <p:nvPr>
            <p:ph type="body" sz="quarter" idx="24"/>
          </p:nvPr>
        </p:nvSpPr>
        <p:spPr>
          <a:xfrm>
            <a:off x="329742" y="3598533"/>
            <a:ext cx="2872502" cy="270001"/>
          </a:xfrm>
          <a:prstGeom prst="rect">
            <a:avLst/>
          </a:prstGeom>
        </p:spPr>
        <p:txBody>
          <a:bodyPr lIns="40849" tIns="40849" rIns="40849" bIns="40849"/>
          <a:lstStyle/>
          <a:p>
            <a:pPr marL="228600" indent="0">
              <a:lnSpc>
                <a:spcPct val="100000"/>
              </a:lnSpc>
              <a:spcBef>
                <a:spcPts val="300"/>
              </a:spcBef>
              <a:buClrTx/>
              <a:buSzTx/>
              <a:buFontTx/>
              <a:buNone/>
              <a:defRPr sz="1400">
                <a:solidFill>
                  <a:srgbClr val="AA0A6C"/>
                </a:solidFill>
              </a:defRPr>
            </a:pPr>
            <a:endParaRPr/>
          </a:p>
        </p:txBody>
      </p:sp>
      <p:sp>
        <p:nvSpPr>
          <p:cNvPr id="126" name="Google Shape;69;p15"/>
          <p:cNvSpPr>
            <a:spLocks noGrp="1"/>
          </p:cNvSpPr>
          <p:nvPr>
            <p:ph type="pic" idx="25"/>
          </p:nvPr>
        </p:nvSpPr>
        <p:spPr>
          <a:xfrm>
            <a:off x="4576171" y="0"/>
            <a:ext cx="4565101" cy="5144700"/>
          </a:xfrm>
          <a:prstGeom prst="rect">
            <a:avLst/>
          </a:prstGeom>
        </p:spPr>
        <p:txBody>
          <a:bodyPr lIns="91439" tIns="45719" rIns="91439" bIns="45719">
            <a:noAutofit/>
          </a:bodyPr>
          <a:lstStyle/>
          <a:p>
            <a:endParaRPr/>
          </a:p>
        </p:txBody>
      </p:sp>
      <p:sp>
        <p:nvSpPr>
          <p:cNvPr id="127" name="Google Shape;70;p15"/>
          <p:cNvSpPr/>
          <p:nvPr/>
        </p:nvSpPr>
        <p:spPr>
          <a:xfrm flipH="1">
            <a:off x="4520925" y="0"/>
            <a:ext cx="55200" cy="5143500"/>
          </a:xfrm>
          <a:prstGeom prst="rect">
            <a:avLst/>
          </a:prstGeom>
          <a:solidFill>
            <a:srgbClr val="AA096C"/>
          </a:solidFill>
          <a:ln w="12700">
            <a:miter lim="400000"/>
          </a:ln>
        </p:spPr>
        <p:txBody>
          <a:bodyPr lIns="45719" rIns="45719" anchor="ctr"/>
          <a:lstStyle/>
          <a:p>
            <a:pPr algn="ctr">
              <a:defRPr sz="1600">
                <a:solidFill>
                  <a:srgbClr val="FFFFFF"/>
                </a:solidFill>
              </a:defRPr>
            </a:pPr>
            <a:endParaRPr/>
          </a:p>
        </p:txBody>
      </p:sp>
      <p:sp>
        <p:nvSpPr>
          <p:cNvPr id="128"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35"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36" name="Body Level One…"/>
          <p:cNvSpPr txBox="1">
            <a:spLocks noGrp="1"/>
          </p:cNvSpPr>
          <p:nvPr>
            <p:ph type="body" sz="half" idx="1"/>
          </p:nvPr>
        </p:nvSpPr>
        <p:spPr>
          <a:xfrm>
            <a:off x="457617" y="1600237"/>
            <a:ext cx="3199502" cy="30783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144"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45" name="Body Level One…"/>
          <p:cNvSpPr txBox="1">
            <a:spLocks noGrp="1"/>
          </p:cNvSpPr>
          <p:nvPr>
            <p:ph type="body" sz="quarter" idx="1"/>
          </p:nvPr>
        </p:nvSpPr>
        <p:spPr>
          <a:xfrm>
            <a:off x="457617" y="1600237"/>
            <a:ext cx="3199502" cy="2902800"/>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46"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3" name="Title Text"/>
          <p:cNvSpPr txBox="1">
            <a:spLocks noGrp="1"/>
          </p:cNvSpPr>
          <p:nvPr>
            <p:ph type="title"/>
          </p:nvPr>
        </p:nvSpPr>
        <p:spPr>
          <a:xfrm>
            <a:off x="457616" y="206024"/>
            <a:ext cx="8237102" cy="857401"/>
          </a:xfrm>
          <a:prstGeom prst="rect">
            <a:avLst/>
          </a:prstGeom>
        </p:spPr>
        <p:txBody>
          <a:bodyPr lIns="40849" tIns="40849" rIns="40849" bIns="40849" anchor="ctr"/>
          <a:lstStyle>
            <a:lvl1pPr>
              <a:defRPr sz="3900">
                <a:solidFill>
                  <a:srgbClr val="AA0A6C"/>
                </a:solidFill>
              </a:defRPr>
            </a:lvl1pPr>
          </a:lstStyle>
          <a:p>
            <a:r>
              <a:t>Title Text</a:t>
            </a:r>
          </a:p>
        </p:txBody>
      </p:sp>
      <p:sp>
        <p:nvSpPr>
          <p:cNvPr id="154" name="Body Level One…"/>
          <p:cNvSpPr txBox="1">
            <a:spLocks noGrp="1"/>
          </p:cNvSpPr>
          <p:nvPr>
            <p:ph type="body" idx="1"/>
          </p:nvPr>
        </p:nvSpPr>
        <p:spPr>
          <a:xfrm>
            <a:off x="457616" y="1145689"/>
            <a:ext cx="8694602" cy="3622802"/>
          </a:xfrm>
          <a:prstGeom prst="rect">
            <a:avLst/>
          </a:prstGeom>
        </p:spPr>
        <p:txBody>
          <a:bodyPr lIns="40849" tIns="40849" rIns="40849" bIns="40849"/>
          <a:lstStyle>
            <a:lvl1pPr indent="-412750">
              <a:lnSpc>
                <a:spcPct val="100000"/>
              </a:lnSpc>
              <a:spcBef>
                <a:spcPts val="700"/>
              </a:spcBef>
              <a:buClr>
                <a:srgbClr val="AA0A6C"/>
              </a:buClr>
              <a:buSzPts val="2900"/>
              <a:buChar char="•"/>
              <a:defRPr sz="2900">
                <a:solidFill>
                  <a:srgbClr val="AA0A6C"/>
                </a:solidFill>
              </a:defRPr>
            </a:lvl1pPr>
            <a:lvl2pPr marL="914400" indent="-412750">
              <a:lnSpc>
                <a:spcPct val="100000"/>
              </a:lnSpc>
              <a:spcBef>
                <a:spcPts val="700"/>
              </a:spcBef>
              <a:buClr>
                <a:srgbClr val="AA0A6C"/>
              </a:buClr>
              <a:buSzPts val="2900"/>
              <a:buChar char="–"/>
              <a:defRPr sz="2900">
                <a:solidFill>
                  <a:srgbClr val="AA0A6C"/>
                </a:solidFill>
              </a:defRPr>
            </a:lvl2pPr>
            <a:lvl3pPr marL="1371600" indent="-412750">
              <a:lnSpc>
                <a:spcPct val="100000"/>
              </a:lnSpc>
              <a:spcBef>
                <a:spcPts val="700"/>
              </a:spcBef>
              <a:buClr>
                <a:srgbClr val="AA0A6C"/>
              </a:buClr>
              <a:buSzPts val="2900"/>
              <a:buChar char="•"/>
              <a:defRPr sz="2900">
                <a:solidFill>
                  <a:srgbClr val="AA0A6C"/>
                </a:solidFill>
              </a:defRPr>
            </a:lvl3pPr>
            <a:lvl4pPr marL="1828800" indent="-412750">
              <a:lnSpc>
                <a:spcPct val="100000"/>
              </a:lnSpc>
              <a:spcBef>
                <a:spcPts val="700"/>
              </a:spcBef>
              <a:buClr>
                <a:srgbClr val="AA0A6C"/>
              </a:buClr>
              <a:buSzPts val="2900"/>
              <a:buChar char="–"/>
              <a:defRPr sz="2900">
                <a:solidFill>
                  <a:srgbClr val="AA0A6C"/>
                </a:solidFill>
              </a:defRPr>
            </a:lvl4pPr>
            <a:lvl5pPr marL="2286000" indent="-412750">
              <a:lnSpc>
                <a:spcPct val="100000"/>
              </a:lnSpc>
              <a:spcBef>
                <a:spcPts val="700"/>
              </a:spcBef>
              <a:buClr>
                <a:srgbClr val="AA0A6C"/>
              </a:buClr>
              <a:buSzPts val="2900"/>
              <a:buChar char="»"/>
              <a:defRPr sz="2900">
                <a:solidFill>
                  <a:srgbClr val="AA0A6C"/>
                </a:solidFill>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5_Title and Content">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57616" y="344840"/>
            <a:ext cx="8010902" cy="5208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63"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170"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71" name="Body Level One…"/>
          <p:cNvSpPr txBox="1">
            <a:spLocks noGrp="1"/>
          </p:cNvSpPr>
          <p:nvPr>
            <p:ph type="body" sz="half" idx="1"/>
          </p:nvPr>
        </p:nvSpPr>
        <p:spPr>
          <a:xfrm>
            <a:off x="457617" y="1600237"/>
            <a:ext cx="3199502" cy="30783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72"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179" name="Title Text"/>
          <p:cNvSpPr txBox="1">
            <a:spLocks noGrp="1"/>
          </p:cNvSpPr>
          <p:nvPr>
            <p:ph type="title"/>
          </p:nvPr>
        </p:nvSpPr>
        <p:spPr>
          <a:xfrm>
            <a:off x="457616" y="389810"/>
            <a:ext cx="8010902" cy="8574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80" name="Body Level One…"/>
          <p:cNvSpPr txBox="1">
            <a:spLocks noGrp="1"/>
          </p:cNvSpPr>
          <p:nvPr>
            <p:ph type="body" idx="1"/>
          </p:nvPr>
        </p:nvSpPr>
        <p:spPr>
          <a:xfrm>
            <a:off x="457616" y="1348311"/>
            <a:ext cx="8010902" cy="33954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81"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311699" y="2150849"/>
            <a:ext cx="8520602" cy="841801"/>
          </a:xfrm>
          <a:prstGeom prst="rect">
            <a:avLst/>
          </a:prstGeom>
        </p:spPr>
        <p:txBody>
          <a:bodyPr anchor="ctr"/>
          <a:lstStyle>
            <a:lvl1pPr algn="ctr">
              <a:defRPr sz="3600"/>
            </a:lvl1p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457616" y="344840"/>
            <a:ext cx="8010902" cy="520801"/>
          </a:xfrm>
          <a:prstGeom prst="rect">
            <a:avLst/>
          </a:prstGeom>
        </p:spPr>
        <p:txBody>
          <a:bodyPr lIns="40849" tIns="40849" rIns="40849" bIns="40849" anchor="ctr"/>
          <a:lstStyle>
            <a:lvl1pPr>
              <a:defRPr sz="2700">
                <a:solidFill>
                  <a:srgbClr val="AA0A6C"/>
                </a:solidFill>
              </a:defRPr>
            </a:lvl1pPr>
          </a:lstStyle>
          <a:p>
            <a:r>
              <a:t>Title Text</a:t>
            </a:r>
          </a:p>
        </p:txBody>
      </p:sp>
      <p:sp>
        <p:nvSpPr>
          <p:cNvPr id="189" name="Body Level One…"/>
          <p:cNvSpPr txBox="1">
            <a:spLocks noGrp="1"/>
          </p:cNvSpPr>
          <p:nvPr>
            <p:ph type="body" sz="quarter" idx="1"/>
          </p:nvPr>
        </p:nvSpPr>
        <p:spPr>
          <a:xfrm>
            <a:off x="457616" y="865682"/>
            <a:ext cx="8010902" cy="7527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190" name="Google Shape;98;p22"/>
          <p:cNvSpPr>
            <a:spLocks noGrp="1"/>
          </p:cNvSpPr>
          <p:nvPr>
            <p:ph type="pic" sz="quarter" idx="21"/>
          </p:nvPr>
        </p:nvSpPr>
        <p:spPr>
          <a:xfrm>
            <a:off x="819549" y="1946672"/>
            <a:ext cx="1392900" cy="1392901"/>
          </a:xfrm>
          <a:prstGeom prst="rect">
            <a:avLst/>
          </a:prstGeom>
        </p:spPr>
        <p:txBody>
          <a:bodyPr lIns="91439" tIns="45719" rIns="91439" bIns="45719">
            <a:noAutofit/>
          </a:bodyPr>
          <a:lstStyle/>
          <a:p>
            <a:endParaRPr/>
          </a:p>
        </p:txBody>
      </p:sp>
      <p:sp>
        <p:nvSpPr>
          <p:cNvPr id="191" name="Google Shape;99;p22"/>
          <p:cNvSpPr txBox="1">
            <a:spLocks noGrp="1"/>
          </p:cNvSpPr>
          <p:nvPr>
            <p:ph type="body" sz="quarter" idx="22"/>
          </p:nvPr>
        </p:nvSpPr>
        <p:spPr>
          <a:xfrm>
            <a:off x="747927" y="3502705"/>
            <a:ext cx="1466102"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192" name="Google Shape;100;p22"/>
          <p:cNvSpPr txBox="1">
            <a:spLocks noGrp="1"/>
          </p:cNvSpPr>
          <p:nvPr>
            <p:ph type="body" sz="quarter" idx="23"/>
          </p:nvPr>
        </p:nvSpPr>
        <p:spPr>
          <a:xfrm>
            <a:off x="747927" y="3899746"/>
            <a:ext cx="1433102"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193" name="Google Shape;101;p22"/>
          <p:cNvSpPr>
            <a:spLocks noGrp="1"/>
          </p:cNvSpPr>
          <p:nvPr>
            <p:ph type="pic" sz="quarter" idx="24"/>
          </p:nvPr>
        </p:nvSpPr>
        <p:spPr>
          <a:xfrm>
            <a:off x="2905806" y="1946672"/>
            <a:ext cx="1392901" cy="1392901"/>
          </a:xfrm>
          <a:prstGeom prst="rect">
            <a:avLst/>
          </a:prstGeom>
        </p:spPr>
        <p:txBody>
          <a:bodyPr lIns="91439" tIns="45719" rIns="91439" bIns="45719">
            <a:noAutofit/>
          </a:bodyPr>
          <a:lstStyle/>
          <a:p>
            <a:endParaRPr/>
          </a:p>
        </p:txBody>
      </p:sp>
      <p:sp>
        <p:nvSpPr>
          <p:cNvPr id="194" name="Google Shape;102;p22"/>
          <p:cNvSpPr txBox="1">
            <a:spLocks noGrp="1"/>
          </p:cNvSpPr>
          <p:nvPr>
            <p:ph type="body" sz="quarter" idx="25"/>
          </p:nvPr>
        </p:nvSpPr>
        <p:spPr>
          <a:xfrm>
            <a:off x="2834185"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195" name="Google Shape;103;p22"/>
          <p:cNvSpPr txBox="1">
            <a:spLocks noGrp="1"/>
          </p:cNvSpPr>
          <p:nvPr>
            <p:ph type="body" sz="quarter" idx="26"/>
          </p:nvPr>
        </p:nvSpPr>
        <p:spPr>
          <a:xfrm>
            <a:off x="2834185"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196" name="Google Shape;104;p22"/>
          <p:cNvSpPr>
            <a:spLocks noGrp="1"/>
          </p:cNvSpPr>
          <p:nvPr>
            <p:ph type="pic" sz="quarter" idx="27"/>
          </p:nvPr>
        </p:nvSpPr>
        <p:spPr>
          <a:xfrm>
            <a:off x="4992065" y="1946672"/>
            <a:ext cx="1392901" cy="1392901"/>
          </a:xfrm>
          <a:prstGeom prst="rect">
            <a:avLst/>
          </a:prstGeom>
        </p:spPr>
        <p:txBody>
          <a:bodyPr lIns="91439" tIns="45719" rIns="91439" bIns="45719">
            <a:noAutofit/>
          </a:bodyPr>
          <a:lstStyle/>
          <a:p>
            <a:endParaRPr/>
          </a:p>
        </p:txBody>
      </p:sp>
      <p:sp>
        <p:nvSpPr>
          <p:cNvPr id="197" name="Google Shape;105;p22"/>
          <p:cNvSpPr txBox="1">
            <a:spLocks noGrp="1"/>
          </p:cNvSpPr>
          <p:nvPr>
            <p:ph type="body" sz="quarter" idx="28"/>
          </p:nvPr>
        </p:nvSpPr>
        <p:spPr>
          <a:xfrm>
            <a:off x="4920443"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198" name="Google Shape;106;p22"/>
          <p:cNvSpPr txBox="1">
            <a:spLocks noGrp="1"/>
          </p:cNvSpPr>
          <p:nvPr>
            <p:ph type="body" sz="quarter" idx="29"/>
          </p:nvPr>
        </p:nvSpPr>
        <p:spPr>
          <a:xfrm>
            <a:off x="4920443"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199" name="Google Shape;107;p22"/>
          <p:cNvSpPr>
            <a:spLocks noGrp="1"/>
          </p:cNvSpPr>
          <p:nvPr>
            <p:ph type="pic" sz="quarter" idx="30"/>
          </p:nvPr>
        </p:nvSpPr>
        <p:spPr>
          <a:xfrm>
            <a:off x="7074173" y="1946672"/>
            <a:ext cx="1392901" cy="1392901"/>
          </a:xfrm>
          <a:prstGeom prst="rect">
            <a:avLst/>
          </a:prstGeom>
        </p:spPr>
        <p:txBody>
          <a:bodyPr lIns="91439" tIns="45719" rIns="91439" bIns="45719">
            <a:noAutofit/>
          </a:bodyPr>
          <a:lstStyle/>
          <a:p>
            <a:endParaRPr/>
          </a:p>
        </p:txBody>
      </p:sp>
      <p:sp>
        <p:nvSpPr>
          <p:cNvPr id="200" name="Google Shape;108;p22"/>
          <p:cNvSpPr txBox="1">
            <a:spLocks noGrp="1"/>
          </p:cNvSpPr>
          <p:nvPr>
            <p:ph type="body" sz="quarter" idx="31"/>
          </p:nvPr>
        </p:nvSpPr>
        <p:spPr>
          <a:xfrm>
            <a:off x="7002550"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01" name="Google Shape;109;p22"/>
          <p:cNvSpPr txBox="1">
            <a:spLocks noGrp="1"/>
          </p:cNvSpPr>
          <p:nvPr>
            <p:ph type="body" sz="quarter" idx="32"/>
          </p:nvPr>
        </p:nvSpPr>
        <p:spPr>
          <a:xfrm>
            <a:off x="7002553"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02"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209" name="Title Text"/>
          <p:cNvSpPr txBox="1">
            <a:spLocks noGrp="1"/>
          </p:cNvSpPr>
          <p:nvPr>
            <p:ph type="title"/>
          </p:nvPr>
        </p:nvSpPr>
        <p:spPr>
          <a:xfrm>
            <a:off x="457617" y="1318021"/>
            <a:ext cx="3068101" cy="425101"/>
          </a:xfrm>
          <a:prstGeom prst="rect">
            <a:avLst/>
          </a:prstGeom>
        </p:spPr>
        <p:txBody>
          <a:bodyPr lIns="40849" tIns="40849" rIns="40849" bIns="40849" anchor="ctr"/>
          <a:lstStyle>
            <a:lvl1pPr>
              <a:defRPr sz="2700">
                <a:solidFill>
                  <a:srgbClr val="AA0A6C"/>
                </a:solidFill>
              </a:defRPr>
            </a:lvl1pPr>
          </a:lstStyle>
          <a:p>
            <a:r>
              <a:t>Title Text</a:t>
            </a:r>
          </a:p>
        </p:txBody>
      </p:sp>
      <p:sp>
        <p:nvSpPr>
          <p:cNvPr id="210" name="Body Level One…"/>
          <p:cNvSpPr txBox="1">
            <a:spLocks noGrp="1"/>
          </p:cNvSpPr>
          <p:nvPr>
            <p:ph type="body" sz="quarter" idx="1"/>
          </p:nvPr>
        </p:nvSpPr>
        <p:spPr>
          <a:xfrm>
            <a:off x="457617" y="1781467"/>
            <a:ext cx="3068101" cy="15048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11" name="Google Shape;114;p23"/>
          <p:cNvSpPr>
            <a:spLocks noGrp="1"/>
          </p:cNvSpPr>
          <p:nvPr>
            <p:ph type="pic" sz="quarter" idx="21"/>
          </p:nvPr>
        </p:nvSpPr>
        <p:spPr>
          <a:xfrm>
            <a:off x="3680168" y="1384696"/>
            <a:ext cx="1351500" cy="1591802"/>
          </a:xfrm>
          <a:prstGeom prst="rect">
            <a:avLst/>
          </a:prstGeom>
        </p:spPr>
        <p:txBody>
          <a:bodyPr lIns="91439" tIns="45719" rIns="91439" bIns="45719">
            <a:noAutofit/>
          </a:bodyPr>
          <a:lstStyle/>
          <a:p>
            <a:endParaRPr/>
          </a:p>
        </p:txBody>
      </p:sp>
      <p:sp>
        <p:nvSpPr>
          <p:cNvPr id="212" name="Google Shape;115;p23"/>
          <p:cNvSpPr txBox="1">
            <a:spLocks noGrp="1"/>
          </p:cNvSpPr>
          <p:nvPr>
            <p:ph type="body" sz="quarter" idx="22"/>
          </p:nvPr>
        </p:nvSpPr>
        <p:spPr>
          <a:xfrm>
            <a:off x="3622454" y="3058398"/>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13" name="Google Shape;116;p23"/>
          <p:cNvSpPr txBox="1">
            <a:spLocks noGrp="1"/>
          </p:cNvSpPr>
          <p:nvPr>
            <p:ph type="body" sz="quarter" idx="23"/>
          </p:nvPr>
        </p:nvSpPr>
        <p:spPr>
          <a:xfrm>
            <a:off x="3622456" y="3276853"/>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14" name="Google Shape;117;p23"/>
          <p:cNvSpPr>
            <a:spLocks noGrp="1"/>
          </p:cNvSpPr>
          <p:nvPr>
            <p:ph type="pic" sz="quarter" idx="24"/>
          </p:nvPr>
        </p:nvSpPr>
        <p:spPr>
          <a:xfrm>
            <a:off x="5272501" y="1384696"/>
            <a:ext cx="1351501" cy="1591802"/>
          </a:xfrm>
          <a:prstGeom prst="rect">
            <a:avLst/>
          </a:prstGeom>
        </p:spPr>
        <p:txBody>
          <a:bodyPr lIns="91439" tIns="45719" rIns="91439" bIns="45719">
            <a:noAutofit/>
          </a:bodyPr>
          <a:lstStyle/>
          <a:p>
            <a:endParaRPr/>
          </a:p>
        </p:txBody>
      </p:sp>
      <p:sp>
        <p:nvSpPr>
          <p:cNvPr id="215" name="Google Shape;118;p23"/>
          <p:cNvSpPr txBox="1">
            <a:spLocks noGrp="1"/>
          </p:cNvSpPr>
          <p:nvPr>
            <p:ph type="body" sz="quarter" idx="25"/>
          </p:nvPr>
        </p:nvSpPr>
        <p:spPr>
          <a:xfrm>
            <a:off x="5214789" y="3058398"/>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16" name="Google Shape;119;p23"/>
          <p:cNvSpPr txBox="1">
            <a:spLocks noGrp="1"/>
          </p:cNvSpPr>
          <p:nvPr>
            <p:ph type="body" sz="quarter" idx="26"/>
          </p:nvPr>
        </p:nvSpPr>
        <p:spPr>
          <a:xfrm>
            <a:off x="5214789" y="3276853"/>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17" name="Google Shape;120;p23"/>
          <p:cNvSpPr>
            <a:spLocks noGrp="1"/>
          </p:cNvSpPr>
          <p:nvPr>
            <p:ph type="pic" sz="quarter" idx="27"/>
          </p:nvPr>
        </p:nvSpPr>
        <p:spPr>
          <a:xfrm>
            <a:off x="6864835" y="1384696"/>
            <a:ext cx="1351501" cy="1591802"/>
          </a:xfrm>
          <a:prstGeom prst="rect">
            <a:avLst/>
          </a:prstGeom>
        </p:spPr>
        <p:txBody>
          <a:bodyPr lIns="91439" tIns="45719" rIns="91439" bIns="45719">
            <a:noAutofit/>
          </a:bodyPr>
          <a:lstStyle/>
          <a:p>
            <a:endParaRPr/>
          </a:p>
        </p:txBody>
      </p:sp>
      <p:sp>
        <p:nvSpPr>
          <p:cNvPr id="218" name="Google Shape;121;p23"/>
          <p:cNvSpPr txBox="1">
            <a:spLocks noGrp="1"/>
          </p:cNvSpPr>
          <p:nvPr>
            <p:ph type="body" sz="quarter" idx="28"/>
          </p:nvPr>
        </p:nvSpPr>
        <p:spPr>
          <a:xfrm>
            <a:off x="6807123" y="3058398"/>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19" name="Google Shape;122;p23"/>
          <p:cNvSpPr txBox="1">
            <a:spLocks noGrp="1"/>
          </p:cNvSpPr>
          <p:nvPr>
            <p:ph type="body" sz="quarter" idx="29"/>
          </p:nvPr>
        </p:nvSpPr>
        <p:spPr>
          <a:xfrm>
            <a:off x="6807123" y="3276853"/>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20"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238" name="Title Text"/>
          <p:cNvSpPr txBox="1">
            <a:spLocks noGrp="1"/>
          </p:cNvSpPr>
          <p:nvPr>
            <p:ph type="title"/>
          </p:nvPr>
        </p:nvSpPr>
        <p:spPr>
          <a:xfrm>
            <a:off x="457616" y="389810"/>
            <a:ext cx="8010902" cy="857401"/>
          </a:xfrm>
          <a:prstGeom prst="rect">
            <a:avLst/>
          </a:prstGeom>
        </p:spPr>
        <p:txBody>
          <a:bodyPr lIns="40849" tIns="40849" rIns="40849" bIns="40849" anchor="ctr"/>
          <a:lstStyle>
            <a:lvl1pPr>
              <a:defRPr sz="2600">
                <a:solidFill>
                  <a:srgbClr val="FFFFFF"/>
                </a:solidFill>
              </a:defRPr>
            </a:lvl1pPr>
          </a:lstStyle>
          <a:p>
            <a:r>
              <a:t>Title Text</a:t>
            </a:r>
          </a:p>
        </p:txBody>
      </p:sp>
      <p:sp>
        <p:nvSpPr>
          <p:cNvPr id="239" name="Body Level One…"/>
          <p:cNvSpPr txBox="1">
            <a:spLocks noGrp="1"/>
          </p:cNvSpPr>
          <p:nvPr>
            <p:ph type="body" idx="1"/>
          </p:nvPr>
        </p:nvSpPr>
        <p:spPr>
          <a:xfrm>
            <a:off x="457616" y="1348311"/>
            <a:ext cx="8010902" cy="3395401"/>
          </a:xfrm>
          <a:prstGeom prst="rect">
            <a:avLst/>
          </a:prstGeom>
        </p:spPr>
        <p:txBody>
          <a:bodyPr lIns="40849" tIns="40849" rIns="40849" bIns="40849"/>
          <a:lstStyle>
            <a:lvl1pPr indent="-304800">
              <a:lnSpc>
                <a:spcPct val="113000"/>
              </a:lnSpc>
              <a:spcBef>
                <a:spcPts val="200"/>
              </a:spcBef>
              <a:buClr>
                <a:srgbClr val="AA0A6C"/>
              </a:buClr>
              <a:buSzPts val="1200"/>
              <a:buChar char="•"/>
              <a:defRPr sz="1200">
                <a:solidFill>
                  <a:srgbClr val="FFFFFF"/>
                </a:solidFill>
              </a:defRPr>
            </a:lvl1pPr>
            <a:lvl2pPr marL="914400" indent="-304800">
              <a:lnSpc>
                <a:spcPct val="113000"/>
              </a:lnSpc>
              <a:spcBef>
                <a:spcPts val="200"/>
              </a:spcBef>
              <a:buClr>
                <a:srgbClr val="AA0A6C"/>
              </a:buClr>
              <a:buSzPts val="1200"/>
              <a:buChar char="•"/>
              <a:defRPr sz="1200">
                <a:solidFill>
                  <a:srgbClr val="FFFFFF"/>
                </a:solidFill>
              </a:defRPr>
            </a:lvl2pPr>
            <a:lvl3pPr marL="1371600" indent="-304800">
              <a:lnSpc>
                <a:spcPct val="113000"/>
              </a:lnSpc>
              <a:spcBef>
                <a:spcPts val="200"/>
              </a:spcBef>
              <a:buClr>
                <a:srgbClr val="AA0A6C"/>
              </a:buClr>
              <a:buSzPts val="1200"/>
              <a:buChar char="•"/>
              <a:defRPr sz="1200">
                <a:solidFill>
                  <a:srgbClr val="FFFFFF"/>
                </a:solidFill>
              </a:defRPr>
            </a:lvl3pPr>
            <a:lvl4pPr marL="1828800" indent="-304800">
              <a:lnSpc>
                <a:spcPct val="113000"/>
              </a:lnSpc>
              <a:spcBef>
                <a:spcPts val="200"/>
              </a:spcBef>
              <a:buClr>
                <a:srgbClr val="AA0A6C"/>
              </a:buClr>
              <a:buSzPts val="1200"/>
              <a:buChar char="•"/>
              <a:defRPr sz="1200">
                <a:solidFill>
                  <a:srgbClr val="FFFFFF"/>
                </a:solidFill>
              </a:defRPr>
            </a:lvl4pPr>
            <a:lvl5pPr marL="2286000" indent="-304800">
              <a:lnSpc>
                <a:spcPct val="113000"/>
              </a:lnSpc>
              <a:spcBef>
                <a:spcPts val="200"/>
              </a:spcBef>
              <a:buClr>
                <a:srgbClr val="AA0A6C"/>
              </a:buClr>
              <a:buSzPts val="1200"/>
              <a:buChar char="•"/>
              <a:defRPr sz="1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0" name="Google Shape;133;p25"/>
          <p:cNvSpPr>
            <a:spLocks noGrp="1"/>
          </p:cNvSpPr>
          <p:nvPr>
            <p:ph type="pic" idx="21"/>
          </p:nvPr>
        </p:nvSpPr>
        <p:spPr>
          <a:xfrm>
            <a:off x="0" y="0"/>
            <a:ext cx="9152401" cy="5144700"/>
          </a:xfrm>
          <a:prstGeom prst="rect">
            <a:avLst/>
          </a:prstGeom>
        </p:spPr>
        <p:txBody>
          <a:bodyPr lIns="91439" tIns="45719" rIns="91439" bIns="45719">
            <a:noAutofit/>
          </a:bodyPr>
          <a:lstStyle/>
          <a:p>
            <a:endParaRPr/>
          </a:p>
        </p:txBody>
      </p:sp>
      <p:sp>
        <p:nvSpPr>
          <p:cNvPr id="241"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3_Title and Content">
    <p:spTree>
      <p:nvGrpSpPr>
        <p:cNvPr id="1" name=""/>
        <p:cNvGrpSpPr/>
        <p:nvPr/>
      </p:nvGrpSpPr>
      <p:grpSpPr>
        <a:xfrm>
          <a:off x="0" y="0"/>
          <a:ext cx="0" cy="0"/>
          <a:chOff x="0" y="0"/>
          <a:chExt cx="0" cy="0"/>
        </a:xfrm>
      </p:grpSpPr>
      <p:sp>
        <p:nvSpPr>
          <p:cNvPr id="248" name="Google Shape;136;p26"/>
          <p:cNvSpPr>
            <a:spLocks noGrp="1"/>
          </p:cNvSpPr>
          <p:nvPr>
            <p:ph type="pic" sz="half" idx="21"/>
          </p:nvPr>
        </p:nvSpPr>
        <p:spPr>
          <a:xfrm>
            <a:off x="470751" y="456895"/>
            <a:ext cx="4324501" cy="4230901"/>
          </a:xfrm>
          <a:prstGeom prst="rect">
            <a:avLst/>
          </a:prstGeom>
        </p:spPr>
        <p:txBody>
          <a:bodyPr lIns="91439" tIns="45719" rIns="91439" bIns="45719">
            <a:noAutofit/>
          </a:bodyPr>
          <a:lstStyle/>
          <a:p>
            <a:endParaRPr/>
          </a:p>
        </p:txBody>
      </p:sp>
      <p:sp>
        <p:nvSpPr>
          <p:cNvPr id="249" name="Body Level One…"/>
          <p:cNvSpPr txBox="1">
            <a:spLocks noGrp="1"/>
          </p:cNvSpPr>
          <p:nvPr>
            <p:ph type="body" sz="half" idx="1"/>
          </p:nvPr>
        </p:nvSpPr>
        <p:spPr>
          <a:xfrm>
            <a:off x="4987711" y="440609"/>
            <a:ext cx="3932701" cy="4230900"/>
          </a:xfrm>
          <a:prstGeom prst="rect">
            <a:avLst/>
          </a:prstGeom>
        </p:spPr>
        <p:txBody>
          <a:bodyPr lIns="40849" tIns="40849" rIns="40849" bIns="40849"/>
          <a:lstStyle>
            <a:lvl1pPr marL="228600" indent="0">
              <a:lnSpc>
                <a:spcPct val="113000"/>
              </a:lnSpc>
              <a:buClrTx/>
              <a:buSzTx/>
              <a:buFontTx/>
              <a:buNone/>
              <a:defRPr sz="1200">
                <a:solidFill>
                  <a:srgbClr val="1F3E49"/>
                </a:solidFill>
              </a:defRPr>
            </a:lvl1pPr>
            <a:lvl2pPr marL="228600" indent="457200">
              <a:lnSpc>
                <a:spcPct val="113000"/>
              </a:lnSpc>
              <a:buClrTx/>
              <a:buSzTx/>
              <a:buFontTx/>
              <a:buNone/>
              <a:defRPr sz="1200">
                <a:solidFill>
                  <a:srgbClr val="1F3E49"/>
                </a:solidFill>
              </a:defRPr>
            </a:lvl2pPr>
            <a:lvl3pPr marL="228600" indent="914400">
              <a:lnSpc>
                <a:spcPct val="113000"/>
              </a:lnSpc>
              <a:buClrTx/>
              <a:buSzTx/>
              <a:buFontTx/>
              <a:buNone/>
              <a:defRPr sz="1200">
                <a:solidFill>
                  <a:srgbClr val="1F3E49"/>
                </a:solidFill>
              </a:defRPr>
            </a:lvl3pPr>
            <a:lvl4pPr marL="228600" indent="1371600">
              <a:lnSpc>
                <a:spcPct val="113000"/>
              </a:lnSpc>
              <a:buClrTx/>
              <a:buSzTx/>
              <a:buFontTx/>
              <a:buNone/>
              <a:defRPr sz="1200">
                <a:solidFill>
                  <a:srgbClr val="1F3E49"/>
                </a:solidFill>
              </a:defRPr>
            </a:lvl4pPr>
            <a:lvl5pPr marL="228600" indent="1828800">
              <a:lnSpc>
                <a:spcPct val="113000"/>
              </a:lnSpc>
              <a:buClrTx/>
              <a:buSzTx/>
              <a:buFontTx/>
              <a:buNone/>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50" name="Title Text"/>
          <p:cNvSpPr txBox="1">
            <a:spLocks noGrp="1"/>
          </p:cNvSpPr>
          <p:nvPr>
            <p:ph type="title"/>
          </p:nvPr>
        </p:nvSpPr>
        <p:spPr>
          <a:xfrm>
            <a:off x="914696" y="931513"/>
            <a:ext cx="3420002" cy="921300"/>
          </a:xfrm>
          <a:prstGeom prst="rect">
            <a:avLst/>
          </a:prstGeom>
        </p:spPr>
        <p:txBody>
          <a:bodyPr lIns="40849" tIns="40849" rIns="40849" bIns="40849" anchor="ctr"/>
          <a:lstStyle>
            <a:lvl1pPr>
              <a:defRPr sz="2700">
                <a:solidFill>
                  <a:srgbClr val="FFFFFF"/>
                </a:solidFill>
              </a:defRPr>
            </a:lvl1pPr>
          </a:lstStyle>
          <a:p>
            <a:r>
              <a:t>Title Text</a:t>
            </a:r>
          </a:p>
        </p:txBody>
      </p:sp>
      <p:sp>
        <p:nvSpPr>
          <p:cNvPr id="251" name="Google Shape;139;p26"/>
          <p:cNvSpPr txBox="1">
            <a:spLocks noGrp="1"/>
          </p:cNvSpPr>
          <p:nvPr>
            <p:ph type="body" sz="quarter" idx="22"/>
          </p:nvPr>
        </p:nvSpPr>
        <p:spPr>
          <a:xfrm>
            <a:off x="914756" y="1947997"/>
            <a:ext cx="3420002" cy="2265301"/>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252"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59" name="Title Text"/>
          <p:cNvSpPr txBox="1">
            <a:spLocks noGrp="1"/>
          </p:cNvSpPr>
          <p:nvPr>
            <p:ph type="title"/>
          </p:nvPr>
        </p:nvSpPr>
        <p:spPr>
          <a:xfrm>
            <a:off x="457616" y="641736"/>
            <a:ext cx="3199502" cy="857401"/>
          </a:xfrm>
          <a:prstGeom prst="rect">
            <a:avLst/>
          </a:prstGeom>
        </p:spPr>
        <p:txBody>
          <a:bodyPr lIns="40849" tIns="40849" rIns="40849" bIns="40849" anchor="ctr"/>
          <a:lstStyle>
            <a:lvl1pPr>
              <a:defRPr sz="2600">
                <a:solidFill>
                  <a:srgbClr val="AA0A6C"/>
                </a:solidFill>
              </a:defRPr>
            </a:lvl1pPr>
          </a:lstStyle>
          <a:p>
            <a:r>
              <a:t>Title Text</a:t>
            </a:r>
          </a:p>
        </p:txBody>
      </p:sp>
      <p:sp>
        <p:nvSpPr>
          <p:cNvPr id="260" name="Body Level One…"/>
          <p:cNvSpPr txBox="1">
            <a:spLocks noGrp="1"/>
          </p:cNvSpPr>
          <p:nvPr>
            <p:ph type="body" sz="half" idx="1"/>
          </p:nvPr>
        </p:nvSpPr>
        <p:spPr>
          <a:xfrm>
            <a:off x="457617" y="1600237"/>
            <a:ext cx="3199502" cy="30783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61" name="Google Shape;144;p27"/>
          <p:cNvSpPr/>
          <p:nvPr/>
        </p:nvSpPr>
        <p:spPr>
          <a:xfrm flipH="1">
            <a:off x="3792592" y="713665"/>
            <a:ext cx="1" cy="3964801"/>
          </a:xfrm>
          <a:prstGeom prst="line">
            <a:avLst/>
          </a:prstGeom>
          <a:ln>
            <a:solidFill>
              <a:srgbClr val="808080"/>
            </a:solidFill>
          </a:ln>
        </p:spPr>
        <p:txBody>
          <a:bodyPr lIns="45719" rIns="45719"/>
          <a:lstStyle/>
          <a:p>
            <a:endParaRPr/>
          </a:p>
        </p:txBody>
      </p:sp>
      <p:sp>
        <p:nvSpPr>
          <p:cNvPr id="262" name="Google Shape;145;p27"/>
          <p:cNvSpPr txBox="1">
            <a:spLocks noGrp="1"/>
          </p:cNvSpPr>
          <p:nvPr>
            <p:ph type="body" sz="quarter" idx="21"/>
          </p:nvPr>
        </p:nvSpPr>
        <p:spPr>
          <a:xfrm rot="16200000">
            <a:off x="1977141" y="2529230"/>
            <a:ext cx="3964800" cy="333901"/>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263" name="Google Shape;146;p27"/>
          <p:cNvSpPr/>
          <p:nvPr/>
        </p:nvSpPr>
        <p:spPr>
          <a:xfrm flipH="1">
            <a:off x="3792592" y="713665"/>
            <a:ext cx="1" cy="3964801"/>
          </a:xfrm>
          <a:prstGeom prst="line">
            <a:avLst/>
          </a:prstGeom>
          <a:ln>
            <a:solidFill>
              <a:srgbClr val="1F3E49"/>
            </a:solidFill>
          </a:ln>
        </p:spPr>
        <p:txBody>
          <a:bodyPr lIns="45719" rIns="45719"/>
          <a:lstStyle/>
          <a:p>
            <a:endParaRPr/>
          </a:p>
        </p:txBody>
      </p:sp>
      <p:sp>
        <p:nvSpPr>
          <p:cNvPr id="264" name="Google Shape;147;p27"/>
          <p:cNvSpPr/>
          <p:nvPr/>
        </p:nvSpPr>
        <p:spPr>
          <a:xfrm flipH="1">
            <a:off x="4118395" y="713665"/>
            <a:ext cx="1" cy="3964801"/>
          </a:xfrm>
          <a:prstGeom prst="line">
            <a:avLst/>
          </a:prstGeom>
          <a:ln>
            <a:solidFill>
              <a:srgbClr val="1F3E49"/>
            </a:solidFill>
          </a:ln>
        </p:spPr>
        <p:txBody>
          <a:bodyPr lIns="45719" rIns="45719"/>
          <a:lstStyle/>
          <a:p>
            <a:endParaRPr/>
          </a:p>
        </p:txBody>
      </p:sp>
      <p:sp>
        <p:nvSpPr>
          <p:cNvPr id="266"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273" name="Google Shape;151;p28"/>
          <p:cNvSpPr/>
          <p:nvPr/>
        </p:nvSpPr>
        <p:spPr>
          <a:xfrm>
            <a:off x="-3" y="0"/>
            <a:ext cx="4576202" cy="5144700"/>
          </a:xfrm>
          <a:prstGeom prst="rect">
            <a:avLst/>
          </a:prstGeom>
          <a:solidFill>
            <a:srgbClr val="AA096C"/>
          </a:solidFill>
          <a:ln w="12700">
            <a:miter lim="400000"/>
          </a:ln>
        </p:spPr>
        <p:txBody>
          <a:bodyPr lIns="45719" rIns="45719" anchor="ctr"/>
          <a:lstStyle/>
          <a:p>
            <a:pPr algn="ctr">
              <a:defRPr sz="1600">
                <a:solidFill>
                  <a:srgbClr val="FFFFFF"/>
                </a:solidFill>
              </a:defRPr>
            </a:pPr>
            <a:endParaRPr/>
          </a:p>
        </p:txBody>
      </p:sp>
      <p:sp>
        <p:nvSpPr>
          <p:cNvPr id="274" name="Title Text"/>
          <p:cNvSpPr txBox="1">
            <a:spLocks noGrp="1"/>
          </p:cNvSpPr>
          <p:nvPr>
            <p:ph type="title"/>
          </p:nvPr>
        </p:nvSpPr>
        <p:spPr>
          <a:xfrm>
            <a:off x="457616" y="459890"/>
            <a:ext cx="3661502" cy="4211700"/>
          </a:xfrm>
          <a:prstGeom prst="rect">
            <a:avLst/>
          </a:prstGeom>
        </p:spPr>
        <p:txBody>
          <a:bodyPr lIns="40849" tIns="40849" rIns="40849" bIns="40849" anchor="ctr"/>
          <a:lstStyle>
            <a:lvl1pPr>
              <a:defRPr sz="6000">
                <a:solidFill>
                  <a:srgbClr val="FFFFFF"/>
                </a:solidFill>
              </a:defRPr>
            </a:lvl1pPr>
          </a:lstStyle>
          <a:p>
            <a:r>
              <a:t>Title Text</a:t>
            </a:r>
          </a:p>
        </p:txBody>
      </p:sp>
      <p:sp>
        <p:nvSpPr>
          <p:cNvPr id="275" name="Body Level One…"/>
          <p:cNvSpPr txBox="1">
            <a:spLocks noGrp="1"/>
          </p:cNvSpPr>
          <p:nvPr>
            <p:ph type="body" sz="half" idx="1"/>
          </p:nvPr>
        </p:nvSpPr>
        <p:spPr>
          <a:xfrm>
            <a:off x="4987711" y="641736"/>
            <a:ext cx="3932701" cy="4029902"/>
          </a:xfrm>
          <a:prstGeom prst="rect">
            <a:avLst/>
          </a:prstGeom>
        </p:spPr>
        <p:txBody>
          <a:bodyPr lIns="40849" tIns="40849" rIns="40849" bIns="40849"/>
          <a:lstStyle>
            <a:lvl1pPr marL="228600" indent="0">
              <a:lnSpc>
                <a:spcPct val="100000"/>
              </a:lnSpc>
              <a:buClrTx/>
              <a:buSzTx/>
              <a:buFontTx/>
              <a:buNone/>
              <a:defRPr sz="2000">
                <a:solidFill>
                  <a:srgbClr val="1F3E49"/>
                </a:solidFill>
              </a:defRPr>
            </a:lvl1pPr>
            <a:lvl2pPr marL="228600" indent="457200">
              <a:lnSpc>
                <a:spcPct val="100000"/>
              </a:lnSpc>
              <a:buClrTx/>
              <a:buSzTx/>
              <a:buFontTx/>
              <a:buNone/>
              <a:defRPr sz="2000">
                <a:solidFill>
                  <a:srgbClr val="1F3E49"/>
                </a:solidFill>
              </a:defRPr>
            </a:lvl2pPr>
            <a:lvl3pPr marL="228600" indent="914400">
              <a:lnSpc>
                <a:spcPct val="100000"/>
              </a:lnSpc>
              <a:buClrTx/>
              <a:buSzTx/>
              <a:buFontTx/>
              <a:buNone/>
              <a:defRPr sz="2000">
                <a:solidFill>
                  <a:srgbClr val="1F3E49"/>
                </a:solidFill>
              </a:defRPr>
            </a:lvl3pPr>
            <a:lvl4pPr marL="228600" indent="1371600">
              <a:lnSpc>
                <a:spcPct val="100000"/>
              </a:lnSpc>
              <a:buClrTx/>
              <a:buSzTx/>
              <a:buFontTx/>
              <a:buNone/>
              <a:defRPr sz="2000">
                <a:solidFill>
                  <a:srgbClr val="1F3E49"/>
                </a:solidFill>
              </a:defRPr>
            </a:lvl4pPr>
            <a:lvl5pPr marL="228600" indent="1828800">
              <a:lnSpc>
                <a:spcPct val="100000"/>
              </a:lnSpc>
              <a:buClrTx/>
              <a:buSzTx/>
              <a:buFontTx/>
              <a:buNone/>
              <a:defRPr sz="20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77"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284" name="Title Text"/>
          <p:cNvSpPr txBox="1">
            <a:spLocks noGrp="1"/>
          </p:cNvSpPr>
          <p:nvPr>
            <p:ph type="title"/>
          </p:nvPr>
        </p:nvSpPr>
        <p:spPr>
          <a:xfrm>
            <a:off x="457616" y="344840"/>
            <a:ext cx="8010902" cy="520801"/>
          </a:xfrm>
          <a:prstGeom prst="rect">
            <a:avLst/>
          </a:prstGeom>
        </p:spPr>
        <p:txBody>
          <a:bodyPr lIns="40849" tIns="40849" rIns="40849" bIns="40849" anchor="ctr"/>
          <a:lstStyle>
            <a:lvl1pPr>
              <a:defRPr sz="2700">
                <a:solidFill>
                  <a:srgbClr val="AA0A6C"/>
                </a:solidFill>
              </a:defRPr>
            </a:lvl1pPr>
          </a:lstStyle>
          <a:p>
            <a:r>
              <a:t>Title Text</a:t>
            </a:r>
          </a:p>
        </p:txBody>
      </p:sp>
      <p:sp>
        <p:nvSpPr>
          <p:cNvPr id="285" name="Body Level One…"/>
          <p:cNvSpPr txBox="1">
            <a:spLocks noGrp="1"/>
          </p:cNvSpPr>
          <p:nvPr>
            <p:ph type="body" sz="quarter" idx="1"/>
          </p:nvPr>
        </p:nvSpPr>
        <p:spPr>
          <a:xfrm>
            <a:off x="457616" y="865682"/>
            <a:ext cx="8010902" cy="752701"/>
          </a:xfrm>
          <a:prstGeom prst="rect">
            <a:avLst/>
          </a:prstGeom>
        </p:spPr>
        <p:txBody>
          <a:bodyPr lIns="40849" tIns="40849" rIns="40849" bIns="40849"/>
          <a:lstStyle>
            <a:lvl1pPr indent="-317500">
              <a:lnSpc>
                <a:spcPct val="113000"/>
              </a:lnSpc>
              <a:spcBef>
                <a:spcPts val="200"/>
              </a:spcBef>
              <a:buClr>
                <a:srgbClr val="AA0A6C"/>
              </a:buClr>
              <a:buSzPts val="1200"/>
              <a:buChar char="•"/>
              <a:defRPr sz="1200">
                <a:solidFill>
                  <a:srgbClr val="1F3E49"/>
                </a:solidFill>
              </a:defRPr>
            </a:lvl1pPr>
            <a:lvl2pPr marL="914400" indent="-317500">
              <a:lnSpc>
                <a:spcPct val="113000"/>
              </a:lnSpc>
              <a:spcBef>
                <a:spcPts val="200"/>
              </a:spcBef>
              <a:buClr>
                <a:srgbClr val="AA0A6C"/>
              </a:buClr>
              <a:buSzPts val="1200"/>
              <a:buChar char="•"/>
              <a:defRPr sz="1200">
                <a:solidFill>
                  <a:srgbClr val="1F3E49"/>
                </a:solidFill>
              </a:defRPr>
            </a:lvl2pPr>
            <a:lvl3pPr marL="1371600" indent="-317500">
              <a:lnSpc>
                <a:spcPct val="113000"/>
              </a:lnSpc>
              <a:spcBef>
                <a:spcPts val="200"/>
              </a:spcBef>
              <a:buClr>
                <a:srgbClr val="AA0A6C"/>
              </a:buClr>
              <a:buSzPts val="1200"/>
              <a:buChar char="•"/>
              <a:defRPr sz="1200">
                <a:solidFill>
                  <a:srgbClr val="1F3E49"/>
                </a:solidFill>
              </a:defRPr>
            </a:lvl3pPr>
            <a:lvl4pPr marL="1828800" indent="-317500">
              <a:lnSpc>
                <a:spcPct val="113000"/>
              </a:lnSpc>
              <a:spcBef>
                <a:spcPts val="200"/>
              </a:spcBef>
              <a:buClr>
                <a:srgbClr val="AA0A6C"/>
              </a:buClr>
              <a:buSzPts val="1200"/>
              <a:buChar char="•"/>
              <a:defRPr sz="1200">
                <a:solidFill>
                  <a:srgbClr val="1F3E49"/>
                </a:solidFill>
              </a:defRPr>
            </a:lvl4pPr>
            <a:lvl5pPr marL="2286000" indent="-317500">
              <a:lnSpc>
                <a:spcPct val="113000"/>
              </a:lnSpc>
              <a:spcBef>
                <a:spcPts val="200"/>
              </a:spcBef>
              <a:buClr>
                <a:srgbClr val="AA0A6C"/>
              </a:buClr>
              <a:buSzPts val="1200"/>
              <a:buChar char="•"/>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287" name="Google Shape;160;p29"/>
          <p:cNvSpPr/>
          <p:nvPr/>
        </p:nvSpPr>
        <p:spPr>
          <a:xfrm>
            <a:off x="543670" y="1681785"/>
            <a:ext cx="1946101" cy="3016801"/>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grpSp>
        <p:nvGrpSpPr>
          <p:cNvPr id="292" name="Google Shape;161;p29"/>
          <p:cNvGrpSpPr/>
          <p:nvPr/>
        </p:nvGrpSpPr>
        <p:grpSpPr>
          <a:xfrm>
            <a:off x="2003351" y="3517989"/>
            <a:ext cx="216231" cy="216001"/>
            <a:chOff x="0" y="0"/>
            <a:chExt cx="216229" cy="215999"/>
          </a:xfrm>
        </p:grpSpPr>
        <p:sp>
          <p:nvSpPr>
            <p:cNvPr id="288" name="Google Shape;162;p29"/>
            <p:cNvSpPr/>
            <p:nvPr/>
          </p:nvSpPr>
          <p:spPr>
            <a:xfrm>
              <a:off x="0" y="0"/>
              <a:ext cx="216230" cy="216000"/>
            </a:xfrm>
            <a:prstGeom prst="ellipse">
              <a:avLst/>
            </a:prstGeom>
            <a:solidFill>
              <a:srgbClr val="549DB6"/>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nvGrpSpPr>
            <p:cNvPr id="291" name="Google Shape;163;p29"/>
            <p:cNvGrpSpPr/>
            <p:nvPr/>
          </p:nvGrpSpPr>
          <p:grpSpPr>
            <a:xfrm>
              <a:off x="55262" y="48051"/>
              <a:ext cx="108067" cy="111133"/>
              <a:chOff x="0" y="0"/>
              <a:chExt cx="108065" cy="111132"/>
            </a:xfrm>
          </p:grpSpPr>
          <p:sp>
            <p:nvSpPr>
              <p:cNvPr id="289" name="Google Shape;164;p29"/>
              <p:cNvSpPr/>
              <p:nvPr/>
            </p:nvSpPr>
            <p:spPr>
              <a:xfrm>
                <a:off x="-1" y="-1"/>
                <a:ext cx="25504" cy="111134"/>
              </a:xfrm>
              <a:custGeom>
                <a:avLst/>
                <a:gdLst/>
                <a:ahLst/>
                <a:cxnLst>
                  <a:cxn ang="0">
                    <a:pos x="wd2" y="hd2"/>
                  </a:cxn>
                  <a:cxn ang="5400000">
                    <a:pos x="wd2" y="hd2"/>
                  </a:cxn>
                  <a:cxn ang="10800000">
                    <a:pos x="wd2" y="hd2"/>
                  </a:cxn>
                  <a:cxn ang="16200000">
                    <a:pos x="wd2" y="hd2"/>
                  </a:cxn>
                </a:cxnLst>
                <a:rect l="0" t="0" r="r" b="b"/>
                <a:pathLst>
                  <a:path w="21464" h="21600" extrusionOk="0">
                    <a:moveTo>
                      <a:pt x="21464" y="2369"/>
                    </a:moveTo>
                    <a:cubicBezTo>
                      <a:pt x="21464" y="3660"/>
                      <a:pt x="17199" y="4708"/>
                      <a:pt x="10532" y="4708"/>
                    </a:cubicBezTo>
                    <a:cubicBezTo>
                      <a:pt x="4129" y="4708"/>
                      <a:pt x="-136" y="3664"/>
                      <a:pt x="3" y="2369"/>
                    </a:cubicBezTo>
                    <a:cubicBezTo>
                      <a:pt x="-136" y="1016"/>
                      <a:pt x="4142" y="0"/>
                      <a:pt x="10671" y="0"/>
                    </a:cubicBezTo>
                    <a:cubicBezTo>
                      <a:pt x="17199" y="0"/>
                      <a:pt x="21325" y="1016"/>
                      <a:pt x="21464" y="2369"/>
                    </a:cubicBezTo>
                    <a:close/>
                    <a:moveTo>
                      <a:pt x="531" y="21600"/>
                    </a:moveTo>
                    <a:lnTo>
                      <a:pt x="531" y="6551"/>
                    </a:lnTo>
                    <a:lnTo>
                      <a:pt x="20797" y="6551"/>
                    </a:lnTo>
                    <a:lnTo>
                      <a:pt x="20797" y="21597"/>
                    </a:lnTo>
                    <a:lnTo>
                      <a:pt x="531" y="21597"/>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sp>
            <p:nvSpPr>
              <p:cNvPr id="290" name="Google Shape;165;p29"/>
              <p:cNvSpPr/>
              <p:nvPr/>
            </p:nvSpPr>
            <p:spPr>
              <a:xfrm>
                <a:off x="33912" y="31974"/>
                <a:ext cx="74154" cy="79138"/>
              </a:xfrm>
              <a:custGeom>
                <a:avLst/>
                <a:gdLst/>
                <a:ahLst/>
                <a:cxnLst>
                  <a:cxn ang="0">
                    <a:pos x="wd2" y="hd2"/>
                  </a:cxn>
                  <a:cxn ang="5400000">
                    <a:pos x="wd2" y="hd2"/>
                  </a:cxn>
                  <a:cxn ang="10800000">
                    <a:pos x="wd2" y="hd2"/>
                  </a:cxn>
                  <a:cxn ang="16200000">
                    <a:pos x="wd2" y="hd2"/>
                  </a:cxn>
                </a:cxnLst>
                <a:rect l="0" t="0" r="r" b="b"/>
                <a:pathLst>
                  <a:path w="21600" h="21600" extrusionOk="0">
                    <a:moveTo>
                      <a:pt x="183" y="7213"/>
                    </a:moveTo>
                    <a:cubicBezTo>
                      <a:pt x="183" y="4577"/>
                      <a:pt x="91" y="2331"/>
                      <a:pt x="0" y="477"/>
                    </a:cubicBezTo>
                    <a:lnTo>
                      <a:pt x="6091" y="477"/>
                    </a:lnTo>
                    <a:lnTo>
                      <a:pt x="6413" y="3370"/>
                    </a:lnTo>
                    <a:lnTo>
                      <a:pt x="6553" y="3370"/>
                    </a:lnTo>
                    <a:cubicBezTo>
                      <a:pt x="7476" y="2029"/>
                      <a:pt x="9783" y="0"/>
                      <a:pt x="13523" y="0"/>
                    </a:cubicBezTo>
                    <a:cubicBezTo>
                      <a:pt x="18139" y="0"/>
                      <a:pt x="21600" y="2853"/>
                      <a:pt x="21600" y="9072"/>
                    </a:cubicBezTo>
                    <a:lnTo>
                      <a:pt x="21600" y="21600"/>
                    </a:lnTo>
                    <a:lnTo>
                      <a:pt x="14581" y="21600"/>
                    </a:lnTo>
                    <a:lnTo>
                      <a:pt x="14581" y="9891"/>
                    </a:lnTo>
                    <a:cubicBezTo>
                      <a:pt x="14581" y="7168"/>
                      <a:pt x="13567" y="5310"/>
                      <a:pt x="11028" y="5310"/>
                    </a:cubicBezTo>
                    <a:cubicBezTo>
                      <a:pt x="9091" y="5310"/>
                      <a:pt x="7937" y="6561"/>
                      <a:pt x="7476" y="7772"/>
                    </a:cubicBezTo>
                    <a:cubicBezTo>
                      <a:pt x="7293" y="8158"/>
                      <a:pt x="7197" y="8807"/>
                      <a:pt x="7197" y="9414"/>
                    </a:cubicBezTo>
                    <a:lnTo>
                      <a:pt x="7197" y="21595"/>
                    </a:lnTo>
                    <a:lnTo>
                      <a:pt x="183" y="21595"/>
                    </a:lnTo>
                    <a:lnTo>
                      <a:pt x="183" y="7213"/>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grpSp>
      <p:sp>
        <p:nvSpPr>
          <p:cNvPr id="293" name="Google Shape;166;p29"/>
          <p:cNvSpPr>
            <a:spLocks noGrp="1"/>
          </p:cNvSpPr>
          <p:nvPr>
            <p:ph type="pic" sz="quarter" idx="21"/>
          </p:nvPr>
        </p:nvSpPr>
        <p:spPr>
          <a:xfrm>
            <a:off x="819549" y="1946672"/>
            <a:ext cx="1392900" cy="1392901"/>
          </a:xfrm>
          <a:prstGeom prst="rect">
            <a:avLst/>
          </a:prstGeom>
        </p:spPr>
        <p:txBody>
          <a:bodyPr lIns="91439" tIns="45719" rIns="91439" bIns="45719">
            <a:noAutofit/>
          </a:bodyPr>
          <a:lstStyle/>
          <a:p>
            <a:endParaRPr/>
          </a:p>
        </p:txBody>
      </p:sp>
      <p:sp>
        <p:nvSpPr>
          <p:cNvPr id="294" name="Google Shape;167;p29"/>
          <p:cNvSpPr txBox="1">
            <a:spLocks noGrp="1"/>
          </p:cNvSpPr>
          <p:nvPr>
            <p:ph type="body" sz="quarter" idx="22"/>
          </p:nvPr>
        </p:nvSpPr>
        <p:spPr>
          <a:xfrm>
            <a:off x="747927" y="3502705"/>
            <a:ext cx="1466102"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295" name="Google Shape;168;p29"/>
          <p:cNvSpPr txBox="1">
            <a:spLocks noGrp="1"/>
          </p:cNvSpPr>
          <p:nvPr>
            <p:ph type="body" sz="quarter" idx="23"/>
          </p:nvPr>
        </p:nvSpPr>
        <p:spPr>
          <a:xfrm>
            <a:off x="747927" y="3899746"/>
            <a:ext cx="1433102"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296" name="Google Shape;169;p29"/>
          <p:cNvSpPr/>
          <p:nvPr/>
        </p:nvSpPr>
        <p:spPr>
          <a:xfrm>
            <a:off x="2629927" y="1681785"/>
            <a:ext cx="1946101" cy="3016801"/>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grpSp>
        <p:nvGrpSpPr>
          <p:cNvPr id="301" name="Google Shape;170;p29"/>
          <p:cNvGrpSpPr/>
          <p:nvPr/>
        </p:nvGrpSpPr>
        <p:grpSpPr>
          <a:xfrm>
            <a:off x="4089610" y="3517989"/>
            <a:ext cx="216231" cy="216001"/>
            <a:chOff x="0" y="0"/>
            <a:chExt cx="216229" cy="215999"/>
          </a:xfrm>
        </p:grpSpPr>
        <p:sp>
          <p:nvSpPr>
            <p:cNvPr id="297" name="Google Shape;171;p29"/>
            <p:cNvSpPr/>
            <p:nvPr/>
          </p:nvSpPr>
          <p:spPr>
            <a:xfrm>
              <a:off x="0" y="0"/>
              <a:ext cx="216230" cy="216000"/>
            </a:xfrm>
            <a:prstGeom prst="ellipse">
              <a:avLst/>
            </a:prstGeom>
            <a:solidFill>
              <a:srgbClr val="549DB6"/>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nvGrpSpPr>
            <p:cNvPr id="300" name="Google Shape;172;p29"/>
            <p:cNvGrpSpPr/>
            <p:nvPr/>
          </p:nvGrpSpPr>
          <p:grpSpPr>
            <a:xfrm>
              <a:off x="55262" y="48051"/>
              <a:ext cx="108067" cy="111133"/>
              <a:chOff x="0" y="0"/>
              <a:chExt cx="108065" cy="111132"/>
            </a:xfrm>
          </p:grpSpPr>
          <p:sp>
            <p:nvSpPr>
              <p:cNvPr id="298" name="Google Shape;173;p29"/>
              <p:cNvSpPr/>
              <p:nvPr/>
            </p:nvSpPr>
            <p:spPr>
              <a:xfrm>
                <a:off x="-1" y="-1"/>
                <a:ext cx="25504" cy="111134"/>
              </a:xfrm>
              <a:custGeom>
                <a:avLst/>
                <a:gdLst/>
                <a:ahLst/>
                <a:cxnLst>
                  <a:cxn ang="0">
                    <a:pos x="wd2" y="hd2"/>
                  </a:cxn>
                  <a:cxn ang="5400000">
                    <a:pos x="wd2" y="hd2"/>
                  </a:cxn>
                  <a:cxn ang="10800000">
                    <a:pos x="wd2" y="hd2"/>
                  </a:cxn>
                  <a:cxn ang="16200000">
                    <a:pos x="wd2" y="hd2"/>
                  </a:cxn>
                </a:cxnLst>
                <a:rect l="0" t="0" r="r" b="b"/>
                <a:pathLst>
                  <a:path w="21464" h="21600" extrusionOk="0">
                    <a:moveTo>
                      <a:pt x="21464" y="2369"/>
                    </a:moveTo>
                    <a:cubicBezTo>
                      <a:pt x="21464" y="3660"/>
                      <a:pt x="17199" y="4708"/>
                      <a:pt x="10532" y="4708"/>
                    </a:cubicBezTo>
                    <a:cubicBezTo>
                      <a:pt x="4129" y="4708"/>
                      <a:pt x="-136" y="3664"/>
                      <a:pt x="3" y="2369"/>
                    </a:cubicBezTo>
                    <a:cubicBezTo>
                      <a:pt x="-136" y="1016"/>
                      <a:pt x="4142" y="0"/>
                      <a:pt x="10671" y="0"/>
                    </a:cubicBezTo>
                    <a:cubicBezTo>
                      <a:pt x="17199" y="0"/>
                      <a:pt x="21325" y="1016"/>
                      <a:pt x="21464" y="2369"/>
                    </a:cubicBezTo>
                    <a:close/>
                    <a:moveTo>
                      <a:pt x="531" y="21600"/>
                    </a:moveTo>
                    <a:lnTo>
                      <a:pt x="531" y="6551"/>
                    </a:lnTo>
                    <a:lnTo>
                      <a:pt x="20797" y="6551"/>
                    </a:lnTo>
                    <a:lnTo>
                      <a:pt x="20797" y="21597"/>
                    </a:lnTo>
                    <a:lnTo>
                      <a:pt x="531" y="21597"/>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sp>
            <p:nvSpPr>
              <p:cNvPr id="299" name="Google Shape;174;p29"/>
              <p:cNvSpPr/>
              <p:nvPr/>
            </p:nvSpPr>
            <p:spPr>
              <a:xfrm>
                <a:off x="33912" y="31974"/>
                <a:ext cx="74154" cy="79138"/>
              </a:xfrm>
              <a:custGeom>
                <a:avLst/>
                <a:gdLst/>
                <a:ahLst/>
                <a:cxnLst>
                  <a:cxn ang="0">
                    <a:pos x="wd2" y="hd2"/>
                  </a:cxn>
                  <a:cxn ang="5400000">
                    <a:pos x="wd2" y="hd2"/>
                  </a:cxn>
                  <a:cxn ang="10800000">
                    <a:pos x="wd2" y="hd2"/>
                  </a:cxn>
                  <a:cxn ang="16200000">
                    <a:pos x="wd2" y="hd2"/>
                  </a:cxn>
                </a:cxnLst>
                <a:rect l="0" t="0" r="r" b="b"/>
                <a:pathLst>
                  <a:path w="21600" h="21600" extrusionOk="0">
                    <a:moveTo>
                      <a:pt x="183" y="7213"/>
                    </a:moveTo>
                    <a:cubicBezTo>
                      <a:pt x="183" y="4577"/>
                      <a:pt x="91" y="2331"/>
                      <a:pt x="0" y="477"/>
                    </a:cubicBezTo>
                    <a:lnTo>
                      <a:pt x="6091" y="477"/>
                    </a:lnTo>
                    <a:lnTo>
                      <a:pt x="6413" y="3370"/>
                    </a:lnTo>
                    <a:lnTo>
                      <a:pt x="6553" y="3370"/>
                    </a:lnTo>
                    <a:cubicBezTo>
                      <a:pt x="7476" y="2029"/>
                      <a:pt x="9783" y="0"/>
                      <a:pt x="13523" y="0"/>
                    </a:cubicBezTo>
                    <a:cubicBezTo>
                      <a:pt x="18139" y="0"/>
                      <a:pt x="21600" y="2853"/>
                      <a:pt x="21600" y="9072"/>
                    </a:cubicBezTo>
                    <a:lnTo>
                      <a:pt x="21600" y="21600"/>
                    </a:lnTo>
                    <a:lnTo>
                      <a:pt x="14581" y="21600"/>
                    </a:lnTo>
                    <a:lnTo>
                      <a:pt x="14581" y="9891"/>
                    </a:lnTo>
                    <a:cubicBezTo>
                      <a:pt x="14581" y="7168"/>
                      <a:pt x="13567" y="5310"/>
                      <a:pt x="11028" y="5310"/>
                    </a:cubicBezTo>
                    <a:cubicBezTo>
                      <a:pt x="9091" y="5310"/>
                      <a:pt x="7937" y="6561"/>
                      <a:pt x="7476" y="7772"/>
                    </a:cubicBezTo>
                    <a:cubicBezTo>
                      <a:pt x="7293" y="8158"/>
                      <a:pt x="7197" y="8807"/>
                      <a:pt x="7197" y="9414"/>
                    </a:cubicBezTo>
                    <a:lnTo>
                      <a:pt x="7197" y="21595"/>
                    </a:lnTo>
                    <a:lnTo>
                      <a:pt x="183" y="21595"/>
                    </a:lnTo>
                    <a:lnTo>
                      <a:pt x="183" y="7213"/>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grpSp>
      <p:sp>
        <p:nvSpPr>
          <p:cNvPr id="302" name="Google Shape;175;p29"/>
          <p:cNvSpPr>
            <a:spLocks noGrp="1"/>
          </p:cNvSpPr>
          <p:nvPr>
            <p:ph type="pic" sz="quarter" idx="24"/>
          </p:nvPr>
        </p:nvSpPr>
        <p:spPr>
          <a:xfrm>
            <a:off x="2905806" y="1946672"/>
            <a:ext cx="1392901" cy="1392901"/>
          </a:xfrm>
          <a:prstGeom prst="rect">
            <a:avLst/>
          </a:prstGeom>
        </p:spPr>
        <p:txBody>
          <a:bodyPr lIns="91439" tIns="45719" rIns="91439" bIns="45719">
            <a:noAutofit/>
          </a:bodyPr>
          <a:lstStyle/>
          <a:p>
            <a:endParaRPr/>
          </a:p>
        </p:txBody>
      </p:sp>
      <p:sp>
        <p:nvSpPr>
          <p:cNvPr id="303" name="Google Shape;176;p29"/>
          <p:cNvSpPr txBox="1">
            <a:spLocks noGrp="1"/>
          </p:cNvSpPr>
          <p:nvPr>
            <p:ph type="body" sz="quarter" idx="25"/>
          </p:nvPr>
        </p:nvSpPr>
        <p:spPr>
          <a:xfrm>
            <a:off x="2834185"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304" name="Google Shape;177;p29"/>
          <p:cNvSpPr txBox="1">
            <a:spLocks noGrp="1"/>
          </p:cNvSpPr>
          <p:nvPr>
            <p:ph type="body" sz="quarter" idx="26"/>
          </p:nvPr>
        </p:nvSpPr>
        <p:spPr>
          <a:xfrm>
            <a:off x="2834185"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305" name="Google Shape;178;p29"/>
          <p:cNvSpPr/>
          <p:nvPr/>
        </p:nvSpPr>
        <p:spPr>
          <a:xfrm>
            <a:off x="4716184" y="1681785"/>
            <a:ext cx="1946102" cy="3016801"/>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grpSp>
        <p:nvGrpSpPr>
          <p:cNvPr id="310" name="Google Shape;179;p29"/>
          <p:cNvGrpSpPr/>
          <p:nvPr/>
        </p:nvGrpSpPr>
        <p:grpSpPr>
          <a:xfrm>
            <a:off x="6175869" y="3517989"/>
            <a:ext cx="216231" cy="216001"/>
            <a:chOff x="0" y="0"/>
            <a:chExt cx="216229" cy="215999"/>
          </a:xfrm>
        </p:grpSpPr>
        <p:sp>
          <p:nvSpPr>
            <p:cNvPr id="306" name="Google Shape;180;p29"/>
            <p:cNvSpPr/>
            <p:nvPr/>
          </p:nvSpPr>
          <p:spPr>
            <a:xfrm>
              <a:off x="0" y="0"/>
              <a:ext cx="216230" cy="216000"/>
            </a:xfrm>
            <a:prstGeom prst="ellipse">
              <a:avLst/>
            </a:prstGeom>
            <a:solidFill>
              <a:srgbClr val="549DB6"/>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nvGrpSpPr>
            <p:cNvPr id="309" name="Google Shape;181;p29"/>
            <p:cNvGrpSpPr/>
            <p:nvPr/>
          </p:nvGrpSpPr>
          <p:grpSpPr>
            <a:xfrm>
              <a:off x="55262" y="48051"/>
              <a:ext cx="108067" cy="111133"/>
              <a:chOff x="0" y="0"/>
              <a:chExt cx="108065" cy="111132"/>
            </a:xfrm>
          </p:grpSpPr>
          <p:sp>
            <p:nvSpPr>
              <p:cNvPr id="307" name="Google Shape;182;p29"/>
              <p:cNvSpPr/>
              <p:nvPr/>
            </p:nvSpPr>
            <p:spPr>
              <a:xfrm>
                <a:off x="-1" y="-1"/>
                <a:ext cx="25504" cy="111134"/>
              </a:xfrm>
              <a:custGeom>
                <a:avLst/>
                <a:gdLst/>
                <a:ahLst/>
                <a:cxnLst>
                  <a:cxn ang="0">
                    <a:pos x="wd2" y="hd2"/>
                  </a:cxn>
                  <a:cxn ang="5400000">
                    <a:pos x="wd2" y="hd2"/>
                  </a:cxn>
                  <a:cxn ang="10800000">
                    <a:pos x="wd2" y="hd2"/>
                  </a:cxn>
                  <a:cxn ang="16200000">
                    <a:pos x="wd2" y="hd2"/>
                  </a:cxn>
                </a:cxnLst>
                <a:rect l="0" t="0" r="r" b="b"/>
                <a:pathLst>
                  <a:path w="21464" h="21600" extrusionOk="0">
                    <a:moveTo>
                      <a:pt x="21464" y="2369"/>
                    </a:moveTo>
                    <a:cubicBezTo>
                      <a:pt x="21464" y="3660"/>
                      <a:pt x="17199" y="4708"/>
                      <a:pt x="10532" y="4708"/>
                    </a:cubicBezTo>
                    <a:cubicBezTo>
                      <a:pt x="4129" y="4708"/>
                      <a:pt x="-136" y="3664"/>
                      <a:pt x="3" y="2369"/>
                    </a:cubicBezTo>
                    <a:cubicBezTo>
                      <a:pt x="-136" y="1016"/>
                      <a:pt x="4142" y="0"/>
                      <a:pt x="10671" y="0"/>
                    </a:cubicBezTo>
                    <a:cubicBezTo>
                      <a:pt x="17199" y="0"/>
                      <a:pt x="21325" y="1016"/>
                      <a:pt x="21464" y="2369"/>
                    </a:cubicBezTo>
                    <a:close/>
                    <a:moveTo>
                      <a:pt x="531" y="21600"/>
                    </a:moveTo>
                    <a:lnTo>
                      <a:pt x="531" y="6551"/>
                    </a:lnTo>
                    <a:lnTo>
                      <a:pt x="20797" y="6551"/>
                    </a:lnTo>
                    <a:lnTo>
                      <a:pt x="20797" y="21597"/>
                    </a:lnTo>
                    <a:lnTo>
                      <a:pt x="531" y="21597"/>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sp>
            <p:nvSpPr>
              <p:cNvPr id="308" name="Google Shape;183;p29"/>
              <p:cNvSpPr/>
              <p:nvPr/>
            </p:nvSpPr>
            <p:spPr>
              <a:xfrm>
                <a:off x="33912" y="31974"/>
                <a:ext cx="74154" cy="79138"/>
              </a:xfrm>
              <a:custGeom>
                <a:avLst/>
                <a:gdLst/>
                <a:ahLst/>
                <a:cxnLst>
                  <a:cxn ang="0">
                    <a:pos x="wd2" y="hd2"/>
                  </a:cxn>
                  <a:cxn ang="5400000">
                    <a:pos x="wd2" y="hd2"/>
                  </a:cxn>
                  <a:cxn ang="10800000">
                    <a:pos x="wd2" y="hd2"/>
                  </a:cxn>
                  <a:cxn ang="16200000">
                    <a:pos x="wd2" y="hd2"/>
                  </a:cxn>
                </a:cxnLst>
                <a:rect l="0" t="0" r="r" b="b"/>
                <a:pathLst>
                  <a:path w="21600" h="21600" extrusionOk="0">
                    <a:moveTo>
                      <a:pt x="183" y="7213"/>
                    </a:moveTo>
                    <a:cubicBezTo>
                      <a:pt x="183" y="4577"/>
                      <a:pt x="91" y="2331"/>
                      <a:pt x="0" y="477"/>
                    </a:cubicBezTo>
                    <a:lnTo>
                      <a:pt x="6091" y="477"/>
                    </a:lnTo>
                    <a:lnTo>
                      <a:pt x="6413" y="3370"/>
                    </a:lnTo>
                    <a:lnTo>
                      <a:pt x="6553" y="3370"/>
                    </a:lnTo>
                    <a:cubicBezTo>
                      <a:pt x="7476" y="2029"/>
                      <a:pt x="9783" y="0"/>
                      <a:pt x="13523" y="0"/>
                    </a:cubicBezTo>
                    <a:cubicBezTo>
                      <a:pt x="18139" y="0"/>
                      <a:pt x="21600" y="2853"/>
                      <a:pt x="21600" y="9072"/>
                    </a:cubicBezTo>
                    <a:lnTo>
                      <a:pt x="21600" y="21600"/>
                    </a:lnTo>
                    <a:lnTo>
                      <a:pt x="14581" y="21600"/>
                    </a:lnTo>
                    <a:lnTo>
                      <a:pt x="14581" y="9891"/>
                    </a:lnTo>
                    <a:cubicBezTo>
                      <a:pt x="14581" y="7168"/>
                      <a:pt x="13567" y="5310"/>
                      <a:pt x="11028" y="5310"/>
                    </a:cubicBezTo>
                    <a:cubicBezTo>
                      <a:pt x="9091" y="5310"/>
                      <a:pt x="7937" y="6561"/>
                      <a:pt x="7476" y="7772"/>
                    </a:cubicBezTo>
                    <a:cubicBezTo>
                      <a:pt x="7293" y="8158"/>
                      <a:pt x="7197" y="8807"/>
                      <a:pt x="7197" y="9414"/>
                    </a:cubicBezTo>
                    <a:lnTo>
                      <a:pt x="7197" y="21595"/>
                    </a:lnTo>
                    <a:lnTo>
                      <a:pt x="183" y="21595"/>
                    </a:lnTo>
                    <a:lnTo>
                      <a:pt x="183" y="7213"/>
                    </a:lnTo>
                    <a:close/>
                  </a:path>
                </a:pathLst>
              </a:custGeom>
              <a:solidFill>
                <a:srgbClr val="FFFFFF"/>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grpSp>
      </p:grpSp>
      <p:sp>
        <p:nvSpPr>
          <p:cNvPr id="311" name="Google Shape;184;p29"/>
          <p:cNvSpPr>
            <a:spLocks noGrp="1"/>
          </p:cNvSpPr>
          <p:nvPr>
            <p:ph type="pic" sz="quarter" idx="27"/>
          </p:nvPr>
        </p:nvSpPr>
        <p:spPr>
          <a:xfrm>
            <a:off x="4992065" y="1946672"/>
            <a:ext cx="1392901" cy="1392901"/>
          </a:xfrm>
          <a:prstGeom prst="rect">
            <a:avLst/>
          </a:prstGeom>
        </p:spPr>
        <p:txBody>
          <a:bodyPr lIns="91439" tIns="45719" rIns="91439" bIns="45719">
            <a:noAutofit/>
          </a:bodyPr>
          <a:lstStyle/>
          <a:p>
            <a:endParaRPr/>
          </a:p>
        </p:txBody>
      </p:sp>
      <p:sp>
        <p:nvSpPr>
          <p:cNvPr id="312" name="Google Shape;185;p29"/>
          <p:cNvSpPr txBox="1">
            <a:spLocks noGrp="1"/>
          </p:cNvSpPr>
          <p:nvPr>
            <p:ph type="body" sz="quarter" idx="28"/>
          </p:nvPr>
        </p:nvSpPr>
        <p:spPr>
          <a:xfrm>
            <a:off x="4920443" y="3502705"/>
            <a:ext cx="1466101" cy="266701"/>
          </a:xfrm>
          <a:prstGeom prst="rect">
            <a:avLst/>
          </a:prstGeom>
        </p:spPr>
        <p:txBody>
          <a:bodyPr lIns="40849" tIns="40849" rIns="40849" bIns="40849"/>
          <a:lstStyle/>
          <a:p>
            <a:pPr marL="228600" indent="0">
              <a:lnSpc>
                <a:spcPct val="100000"/>
              </a:lnSpc>
              <a:spcBef>
                <a:spcPts val="200"/>
              </a:spcBef>
              <a:buClrTx/>
              <a:buSzTx/>
              <a:buFontTx/>
              <a:buNone/>
              <a:defRPr sz="1000">
                <a:solidFill>
                  <a:srgbClr val="AA0A6C"/>
                </a:solidFill>
              </a:defRPr>
            </a:pPr>
            <a:endParaRPr/>
          </a:p>
        </p:txBody>
      </p:sp>
      <p:sp>
        <p:nvSpPr>
          <p:cNvPr id="313" name="Google Shape;186;p29"/>
          <p:cNvSpPr txBox="1">
            <a:spLocks noGrp="1"/>
          </p:cNvSpPr>
          <p:nvPr>
            <p:ph type="body" sz="quarter" idx="29"/>
          </p:nvPr>
        </p:nvSpPr>
        <p:spPr>
          <a:xfrm>
            <a:off x="4920443" y="3899746"/>
            <a:ext cx="1433101" cy="459001"/>
          </a:xfrm>
          <a:prstGeom prst="rect">
            <a:avLst/>
          </a:prstGeom>
        </p:spPr>
        <p:txBody>
          <a:bodyPr lIns="40849" tIns="40849" rIns="40849" bIns="40849"/>
          <a:lstStyle/>
          <a:p>
            <a:pPr marL="228600" indent="0">
              <a:lnSpc>
                <a:spcPct val="100000"/>
              </a:lnSpc>
              <a:spcBef>
                <a:spcPts val="200"/>
              </a:spcBef>
              <a:buClrTx/>
              <a:buSzTx/>
              <a:buFontTx/>
              <a:buNone/>
              <a:defRPr sz="900">
                <a:solidFill>
                  <a:srgbClr val="7F7F7F"/>
                </a:solidFill>
              </a:defRPr>
            </a:pPr>
            <a:endParaRPr/>
          </a:p>
        </p:txBody>
      </p:sp>
      <p:sp>
        <p:nvSpPr>
          <p:cNvPr id="314"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2_Title and Content">
    <p:spTree>
      <p:nvGrpSpPr>
        <p:cNvPr id="1" name=""/>
        <p:cNvGrpSpPr/>
        <p:nvPr/>
      </p:nvGrpSpPr>
      <p:grpSpPr>
        <a:xfrm>
          <a:off x="0" y="0"/>
          <a:ext cx="0" cy="0"/>
          <a:chOff x="0" y="0"/>
          <a:chExt cx="0" cy="0"/>
        </a:xfrm>
      </p:grpSpPr>
      <p:sp>
        <p:nvSpPr>
          <p:cNvPr id="321" name="Google Shape;189;p30"/>
          <p:cNvSpPr>
            <a:spLocks noGrp="1"/>
          </p:cNvSpPr>
          <p:nvPr>
            <p:ph type="pic" idx="21"/>
          </p:nvPr>
        </p:nvSpPr>
        <p:spPr>
          <a:xfrm>
            <a:off x="0" y="0"/>
            <a:ext cx="4575601" cy="5144700"/>
          </a:xfrm>
          <a:prstGeom prst="rect">
            <a:avLst/>
          </a:prstGeom>
        </p:spPr>
        <p:txBody>
          <a:bodyPr lIns="91439" tIns="45719" rIns="91439" bIns="45719">
            <a:noAutofit/>
          </a:bodyPr>
          <a:lstStyle/>
          <a:p>
            <a:endParaRPr/>
          </a:p>
        </p:txBody>
      </p:sp>
      <p:sp>
        <p:nvSpPr>
          <p:cNvPr id="322" name="Title Text"/>
          <p:cNvSpPr txBox="1">
            <a:spLocks noGrp="1"/>
          </p:cNvSpPr>
          <p:nvPr>
            <p:ph type="title"/>
          </p:nvPr>
        </p:nvSpPr>
        <p:spPr>
          <a:xfrm>
            <a:off x="543430" y="755165"/>
            <a:ext cx="3661502" cy="921300"/>
          </a:xfrm>
          <a:prstGeom prst="rect">
            <a:avLst/>
          </a:prstGeom>
        </p:spPr>
        <p:txBody>
          <a:bodyPr lIns="40849" tIns="40849" rIns="40849" bIns="40849" anchor="ctr"/>
          <a:lstStyle>
            <a:lvl1pPr>
              <a:defRPr sz="2700">
                <a:solidFill>
                  <a:srgbClr val="AA0A6C"/>
                </a:solidFill>
              </a:defRPr>
            </a:lvl1pPr>
          </a:lstStyle>
          <a:p>
            <a:r>
              <a:t>Title Text</a:t>
            </a:r>
          </a:p>
        </p:txBody>
      </p:sp>
      <p:sp>
        <p:nvSpPr>
          <p:cNvPr id="323" name="Body Level One…"/>
          <p:cNvSpPr txBox="1">
            <a:spLocks noGrp="1"/>
          </p:cNvSpPr>
          <p:nvPr>
            <p:ph type="body" sz="half" idx="1"/>
          </p:nvPr>
        </p:nvSpPr>
        <p:spPr>
          <a:xfrm>
            <a:off x="4987711" y="641736"/>
            <a:ext cx="3932701" cy="4029902"/>
          </a:xfrm>
          <a:prstGeom prst="rect">
            <a:avLst/>
          </a:prstGeom>
        </p:spPr>
        <p:txBody>
          <a:bodyPr lIns="40849" tIns="40849" rIns="40849" bIns="40849"/>
          <a:lstStyle>
            <a:lvl1pPr marL="228600" indent="0">
              <a:lnSpc>
                <a:spcPct val="113000"/>
              </a:lnSpc>
              <a:buClrTx/>
              <a:buSzTx/>
              <a:buFontTx/>
              <a:buNone/>
              <a:defRPr sz="1200">
                <a:solidFill>
                  <a:srgbClr val="1F3E49"/>
                </a:solidFill>
              </a:defRPr>
            </a:lvl1pPr>
            <a:lvl2pPr marL="228600" indent="457200">
              <a:lnSpc>
                <a:spcPct val="113000"/>
              </a:lnSpc>
              <a:buClrTx/>
              <a:buSzTx/>
              <a:buFontTx/>
              <a:buNone/>
              <a:defRPr sz="1200">
                <a:solidFill>
                  <a:srgbClr val="1F3E49"/>
                </a:solidFill>
              </a:defRPr>
            </a:lvl2pPr>
            <a:lvl3pPr marL="228600" indent="914400">
              <a:lnSpc>
                <a:spcPct val="113000"/>
              </a:lnSpc>
              <a:buClrTx/>
              <a:buSzTx/>
              <a:buFontTx/>
              <a:buNone/>
              <a:defRPr sz="1200">
                <a:solidFill>
                  <a:srgbClr val="1F3E49"/>
                </a:solidFill>
              </a:defRPr>
            </a:lvl3pPr>
            <a:lvl4pPr marL="228600" indent="1371600">
              <a:lnSpc>
                <a:spcPct val="113000"/>
              </a:lnSpc>
              <a:buClrTx/>
              <a:buSzTx/>
              <a:buFontTx/>
              <a:buNone/>
              <a:defRPr sz="1200">
                <a:solidFill>
                  <a:srgbClr val="1F3E49"/>
                </a:solidFill>
              </a:defRPr>
            </a:lvl4pPr>
            <a:lvl5pPr marL="228600" indent="1828800">
              <a:lnSpc>
                <a:spcPct val="113000"/>
              </a:lnSpc>
              <a:buClrTx/>
              <a:buSzTx/>
              <a:buFontTx/>
              <a:buNone/>
              <a:defRPr sz="1200">
                <a:solidFill>
                  <a:srgbClr val="1F3E49"/>
                </a:solidFill>
              </a:defRPr>
            </a:lvl5pPr>
          </a:lstStyle>
          <a:p>
            <a:r>
              <a:t>Body Level One</a:t>
            </a:r>
          </a:p>
          <a:p>
            <a:pPr lvl="1"/>
            <a:r>
              <a:t>Body Level Two</a:t>
            </a:r>
          </a:p>
          <a:p>
            <a:pPr lvl="2"/>
            <a:r>
              <a:t>Body Level Three</a:t>
            </a:r>
          </a:p>
          <a:p>
            <a:pPr lvl="3"/>
            <a:r>
              <a:t>Body Level Four</a:t>
            </a:r>
          </a:p>
          <a:p>
            <a:pPr lvl="4"/>
            <a:r>
              <a:t>Body Level Five</a:t>
            </a:r>
          </a:p>
        </p:txBody>
      </p:sp>
      <p:sp>
        <p:nvSpPr>
          <p:cNvPr id="325" name="Google Shape;193;p30"/>
          <p:cNvSpPr txBox="1">
            <a:spLocks noGrp="1"/>
          </p:cNvSpPr>
          <p:nvPr>
            <p:ph type="body" sz="half" idx="22"/>
          </p:nvPr>
        </p:nvSpPr>
        <p:spPr>
          <a:xfrm>
            <a:off x="543490" y="1771650"/>
            <a:ext cx="3661502" cy="2581201"/>
          </a:xfrm>
          <a:prstGeom prst="rect">
            <a:avLst/>
          </a:prstGeom>
        </p:spPr>
        <p:txBody>
          <a:bodyPr lIns="40849" tIns="40849" rIns="40849" bIns="40849"/>
          <a:lstStyle/>
          <a:p>
            <a:pPr indent="-317500">
              <a:lnSpc>
                <a:spcPct val="113000"/>
              </a:lnSpc>
              <a:spcBef>
                <a:spcPts val="200"/>
              </a:spcBef>
              <a:buClr>
                <a:srgbClr val="AA0A6C"/>
              </a:buClr>
              <a:buSzPts val="1200"/>
              <a:buChar char="•"/>
              <a:defRPr sz="1200">
                <a:solidFill>
                  <a:srgbClr val="1F3E49"/>
                </a:solidFill>
              </a:defRPr>
            </a:pPr>
            <a:endParaRPr/>
          </a:p>
        </p:txBody>
      </p:sp>
      <p:sp>
        <p:nvSpPr>
          <p:cNvPr id="326" name="Slide Number"/>
          <p:cNvSpPr txBox="1">
            <a:spLocks noGrp="1"/>
          </p:cNvSpPr>
          <p:nvPr>
            <p:ph type="sldNum" sz="quarter" idx="2"/>
          </p:nvPr>
        </p:nvSpPr>
        <p:spPr>
          <a:xfrm>
            <a:off x="6344763" y="4671369"/>
            <a:ext cx="208438" cy="191862"/>
          </a:xfrm>
          <a:prstGeom prst="rect">
            <a:avLst/>
          </a:prstGeom>
        </p:spPr>
        <p:txBody>
          <a:bodyPr lIns="34299" tIns="34299" rIns="34299" bIns="34299">
            <a:spAutoFit/>
          </a:bodyPr>
          <a:lstStyle>
            <a:lvl1pPr>
              <a:defRPr sz="900">
                <a:solidFill>
                  <a:srgbClr val="AA0A6C"/>
                </a:solidFill>
              </a:defRPr>
            </a:lvl1pPr>
          </a:lstStyle>
          <a:p>
            <a:fld id="{86CB4B4D-7CA3-9044-876B-883B54F8677D}" type="slidenum">
              <a:t>‹Nº›</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1_Title and Content">
  <p:cSld name="14_Title and Content">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467435" y="434578"/>
            <a:ext cx="3333600" cy="4275600"/>
          </a:xfrm>
          <a:prstGeom prst="rect">
            <a:avLst/>
          </a:prstGeom>
          <a:noFill/>
          <a:ln>
            <a:noFill/>
          </a:ln>
        </p:spPr>
      </p:sp>
      <p:sp>
        <p:nvSpPr>
          <p:cNvPr id="52" name="Google Shape;52;p13"/>
          <p:cNvSpPr txBox="1">
            <a:spLocks noGrp="1"/>
          </p:cNvSpPr>
          <p:nvPr>
            <p:ph type="body" idx="1"/>
          </p:nvPr>
        </p:nvSpPr>
        <p:spPr>
          <a:xfrm>
            <a:off x="4109556" y="718164"/>
            <a:ext cx="3184800" cy="357300"/>
          </a:xfrm>
          <a:prstGeom prst="rect">
            <a:avLst/>
          </a:prstGeom>
          <a:noFill/>
          <a:ln>
            <a:noFill/>
          </a:ln>
        </p:spPr>
        <p:txBody>
          <a:bodyPr spcFirstLastPara="1" wrap="square" lIns="40850" tIns="40850" rIns="40850" bIns="40850" anchor="t" anchorCtr="0">
            <a:normAutofit/>
          </a:bodyPr>
          <a:lstStyle>
            <a:lvl1pPr marL="457200" lvl="0" indent="-228600" algn="l">
              <a:lnSpc>
                <a:spcPct val="100000"/>
              </a:lnSpc>
              <a:spcBef>
                <a:spcPts val="0"/>
              </a:spcBef>
              <a:spcAft>
                <a:spcPts val="0"/>
              </a:spcAft>
              <a:buClr>
                <a:srgbClr val="1F3E49"/>
              </a:buClr>
              <a:buSzPts val="1400"/>
              <a:buNone/>
              <a:defRPr/>
            </a:lvl1pPr>
            <a:lvl2pPr marL="914400" lvl="1" indent="-317500" algn="l">
              <a:lnSpc>
                <a:spcPct val="100000"/>
              </a:lnSpc>
              <a:spcBef>
                <a:spcPts val="0"/>
              </a:spcBef>
              <a:spcAft>
                <a:spcPts val="0"/>
              </a:spcAft>
              <a:buClr>
                <a:srgbClr val="1F3E49"/>
              </a:buClr>
              <a:buSzPts val="1400"/>
              <a:buChar char="–"/>
              <a:defRPr/>
            </a:lvl2pPr>
            <a:lvl3pPr marL="1371600" lvl="2" indent="-317500" algn="l">
              <a:lnSpc>
                <a:spcPct val="100000"/>
              </a:lnSpc>
              <a:spcBef>
                <a:spcPts val="0"/>
              </a:spcBef>
              <a:spcAft>
                <a:spcPts val="0"/>
              </a:spcAft>
              <a:buClr>
                <a:srgbClr val="1F3E49"/>
              </a:buClr>
              <a:buSzPts val="1400"/>
              <a:buChar char="■"/>
              <a:defRPr/>
            </a:lvl3pPr>
            <a:lvl4pPr marL="1828800" lvl="3" indent="-317500" algn="l">
              <a:lnSpc>
                <a:spcPct val="100000"/>
              </a:lnSpc>
              <a:spcBef>
                <a:spcPts val="0"/>
              </a:spcBef>
              <a:spcAft>
                <a:spcPts val="0"/>
              </a:spcAft>
              <a:buClr>
                <a:srgbClr val="1F3E49"/>
              </a:buClr>
              <a:buSzPts val="1400"/>
              <a:buChar char="–"/>
              <a:defRPr/>
            </a:lvl4pPr>
            <a:lvl5pPr marL="2286000" lvl="4" indent="-317500" algn="l">
              <a:lnSpc>
                <a:spcPct val="100000"/>
              </a:lnSpc>
              <a:spcBef>
                <a:spcPts val="0"/>
              </a:spcBef>
              <a:spcAft>
                <a:spcPts val="0"/>
              </a:spcAft>
              <a:buClr>
                <a:srgbClr val="1F3E49"/>
              </a:buClr>
              <a:buSzPts val="1400"/>
              <a:buChar char="»"/>
              <a:defRPr/>
            </a:lvl5pPr>
            <a:lvl6pPr marL="2743200" lvl="5" indent="-317500" algn="l">
              <a:lnSpc>
                <a:spcPct val="113000"/>
              </a:lnSpc>
              <a:spcBef>
                <a:spcPts val="200"/>
              </a:spcBef>
              <a:spcAft>
                <a:spcPts val="0"/>
              </a:spcAft>
              <a:buSzPts val="1400"/>
              <a:buChar char="■"/>
              <a:defRPr/>
            </a:lvl6pPr>
            <a:lvl7pPr marL="3200400" lvl="6" indent="-317500" algn="l">
              <a:lnSpc>
                <a:spcPct val="113000"/>
              </a:lnSpc>
              <a:spcBef>
                <a:spcPts val="200"/>
              </a:spcBef>
              <a:spcAft>
                <a:spcPts val="0"/>
              </a:spcAft>
              <a:buSzPts val="1400"/>
              <a:buChar char="●"/>
              <a:defRPr/>
            </a:lvl7pPr>
            <a:lvl8pPr marL="3657600" lvl="7" indent="-317500" algn="l">
              <a:lnSpc>
                <a:spcPct val="113000"/>
              </a:lnSpc>
              <a:spcBef>
                <a:spcPts val="200"/>
              </a:spcBef>
              <a:spcAft>
                <a:spcPts val="0"/>
              </a:spcAft>
              <a:buSzPts val="1400"/>
              <a:buChar char="○"/>
              <a:defRPr/>
            </a:lvl8pPr>
            <a:lvl9pPr marL="4114800" lvl="8" indent="-317500" algn="l">
              <a:lnSpc>
                <a:spcPct val="113000"/>
              </a:lnSpc>
              <a:spcBef>
                <a:spcPts val="200"/>
              </a:spcBef>
              <a:spcAft>
                <a:spcPts val="0"/>
              </a:spcAft>
              <a:buSzPts val="1400"/>
              <a:buChar char="■"/>
              <a:defRPr/>
            </a:lvl9pPr>
          </a:lstStyle>
          <a:p>
            <a:endParaRPr/>
          </a:p>
        </p:txBody>
      </p:sp>
      <p:sp>
        <p:nvSpPr>
          <p:cNvPr id="53" name="Google Shape;53;p13"/>
          <p:cNvSpPr txBox="1">
            <a:spLocks noGrp="1"/>
          </p:cNvSpPr>
          <p:nvPr>
            <p:ph type="body" idx="3"/>
          </p:nvPr>
        </p:nvSpPr>
        <p:spPr>
          <a:xfrm>
            <a:off x="4109556" y="457200"/>
            <a:ext cx="3184800" cy="357300"/>
          </a:xfrm>
          <a:prstGeom prst="rect">
            <a:avLst/>
          </a:prstGeom>
          <a:noFill/>
          <a:ln>
            <a:noFill/>
          </a:ln>
        </p:spPr>
        <p:txBody>
          <a:bodyPr spcFirstLastPara="1" wrap="square" lIns="40850" tIns="40850" rIns="40850" bIns="40850" anchor="t" anchorCtr="0">
            <a:normAutofit/>
          </a:bodyPr>
          <a:lstStyle>
            <a:lvl1pPr marL="457200" lvl="0" indent="-228600" algn="l">
              <a:lnSpc>
                <a:spcPct val="100000"/>
              </a:lnSpc>
              <a:spcBef>
                <a:spcPts val="300"/>
              </a:spcBef>
              <a:spcAft>
                <a:spcPts val="0"/>
              </a:spcAft>
              <a:buClr>
                <a:srgbClr val="AA0A6C"/>
              </a:buClr>
              <a:buSzPts val="1500"/>
              <a:buFont typeface="Arial"/>
              <a:buNone/>
              <a:defRPr sz="1500">
                <a:solidFill>
                  <a:srgbClr val="AA0A6C"/>
                </a:solidFill>
                <a:latin typeface="Arial"/>
                <a:ea typeface="Arial"/>
                <a:cs typeface="Arial"/>
                <a:sym typeface="Arial"/>
              </a:defRPr>
            </a:lvl1pPr>
            <a:lvl2pPr marL="914400" lvl="1" indent="-317500" algn="l">
              <a:lnSpc>
                <a:spcPct val="113000"/>
              </a:lnSpc>
              <a:spcBef>
                <a:spcPts val="200"/>
              </a:spcBef>
              <a:spcAft>
                <a:spcPts val="0"/>
              </a:spcAft>
              <a:buSzPts val="1400"/>
              <a:buChar char="○"/>
              <a:defRPr/>
            </a:lvl2pPr>
            <a:lvl3pPr marL="1371600" lvl="2" indent="-317500" algn="l">
              <a:lnSpc>
                <a:spcPct val="113000"/>
              </a:lnSpc>
              <a:spcBef>
                <a:spcPts val="200"/>
              </a:spcBef>
              <a:spcAft>
                <a:spcPts val="0"/>
              </a:spcAft>
              <a:buSzPts val="1400"/>
              <a:buChar char="■"/>
              <a:defRPr/>
            </a:lvl3pPr>
            <a:lvl4pPr marL="1828800" lvl="3" indent="-317500" algn="l">
              <a:lnSpc>
                <a:spcPct val="113000"/>
              </a:lnSpc>
              <a:spcBef>
                <a:spcPts val="200"/>
              </a:spcBef>
              <a:spcAft>
                <a:spcPts val="0"/>
              </a:spcAft>
              <a:buSzPts val="1400"/>
              <a:buChar char="●"/>
              <a:defRPr/>
            </a:lvl4pPr>
            <a:lvl5pPr marL="2286000" lvl="4" indent="-317500" algn="l">
              <a:lnSpc>
                <a:spcPct val="113000"/>
              </a:lnSpc>
              <a:spcBef>
                <a:spcPts val="200"/>
              </a:spcBef>
              <a:spcAft>
                <a:spcPts val="0"/>
              </a:spcAft>
              <a:buSzPts val="1400"/>
              <a:buChar char="○"/>
              <a:defRPr/>
            </a:lvl5pPr>
            <a:lvl6pPr marL="2743200" lvl="5" indent="-317500" algn="l">
              <a:lnSpc>
                <a:spcPct val="113000"/>
              </a:lnSpc>
              <a:spcBef>
                <a:spcPts val="200"/>
              </a:spcBef>
              <a:spcAft>
                <a:spcPts val="0"/>
              </a:spcAft>
              <a:buSzPts val="1400"/>
              <a:buChar char="■"/>
              <a:defRPr/>
            </a:lvl6pPr>
            <a:lvl7pPr marL="3200400" lvl="6" indent="-317500" algn="l">
              <a:lnSpc>
                <a:spcPct val="113000"/>
              </a:lnSpc>
              <a:spcBef>
                <a:spcPts val="200"/>
              </a:spcBef>
              <a:spcAft>
                <a:spcPts val="0"/>
              </a:spcAft>
              <a:buSzPts val="1400"/>
              <a:buChar char="●"/>
              <a:defRPr/>
            </a:lvl7pPr>
            <a:lvl8pPr marL="3657600" lvl="7" indent="-317500" algn="l">
              <a:lnSpc>
                <a:spcPct val="113000"/>
              </a:lnSpc>
              <a:spcBef>
                <a:spcPts val="200"/>
              </a:spcBef>
              <a:spcAft>
                <a:spcPts val="0"/>
              </a:spcAft>
              <a:buSzPts val="1400"/>
              <a:buChar char="○"/>
              <a:defRPr/>
            </a:lvl8pPr>
            <a:lvl9pPr marL="4114800" lvl="8" indent="-317500" algn="l">
              <a:lnSpc>
                <a:spcPct val="113000"/>
              </a:lnSpc>
              <a:spcBef>
                <a:spcPts val="200"/>
              </a:spcBef>
              <a:spcAft>
                <a:spcPts val="0"/>
              </a:spcAft>
              <a:buSzPts val="1400"/>
              <a:buChar char="■"/>
              <a:defRPr/>
            </a:lvl9pPr>
          </a:lstStyle>
          <a:p>
            <a:endParaRPr/>
          </a:p>
        </p:txBody>
      </p:sp>
      <p:sp>
        <p:nvSpPr>
          <p:cNvPr id="54" name="Google Shape;54;p13"/>
          <p:cNvSpPr txBox="1">
            <a:spLocks noGrp="1"/>
          </p:cNvSpPr>
          <p:nvPr>
            <p:ph type="body" idx="4"/>
          </p:nvPr>
        </p:nvSpPr>
        <p:spPr>
          <a:xfrm>
            <a:off x="4109556" y="1257300"/>
            <a:ext cx="4489800" cy="2628900"/>
          </a:xfrm>
          <a:prstGeom prst="rect">
            <a:avLst/>
          </a:prstGeom>
          <a:noFill/>
          <a:ln>
            <a:noFill/>
          </a:ln>
        </p:spPr>
        <p:txBody>
          <a:bodyPr spcFirstLastPara="1" wrap="square" lIns="40850" tIns="40850" rIns="40850" bIns="40850" anchor="t" anchorCtr="0">
            <a:normAutofit/>
          </a:bodyPr>
          <a:lstStyle>
            <a:lvl1pPr marL="457200" lvl="0" indent="-228600" algn="l">
              <a:lnSpc>
                <a:spcPct val="100000"/>
              </a:lnSpc>
              <a:spcBef>
                <a:spcPts val="0"/>
              </a:spcBef>
              <a:spcAft>
                <a:spcPts val="0"/>
              </a:spcAft>
              <a:buClr>
                <a:srgbClr val="1F3E49"/>
              </a:buClr>
              <a:buSzPts val="1200"/>
              <a:buFont typeface="Arial"/>
              <a:buNone/>
              <a:defRPr>
                <a:latin typeface="Arial"/>
                <a:ea typeface="Arial"/>
                <a:cs typeface="Arial"/>
                <a:sym typeface="Arial"/>
              </a:defRPr>
            </a:lvl1pPr>
            <a:lvl2pPr marL="914400" lvl="1" indent="-317500" algn="l">
              <a:lnSpc>
                <a:spcPct val="113000"/>
              </a:lnSpc>
              <a:spcBef>
                <a:spcPts val="200"/>
              </a:spcBef>
              <a:spcAft>
                <a:spcPts val="0"/>
              </a:spcAft>
              <a:buSzPts val="1400"/>
              <a:buChar char="○"/>
              <a:defRPr/>
            </a:lvl2pPr>
            <a:lvl3pPr marL="1371600" lvl="2" indent="-317500" algn="l">
              <a:lnSpc>
                <a:spcPct val="113000"/>
              </a:lnSpc>
              <a:spcBef>
                <a:spcPts val="200"/>
              </a:spcBef>
              <a:spcAft>
                <a:spcPts val="0"/>
              </a:spcAft>
              <a:buSzPts val="1400"/>
              <a:buChar char="■"/>
              <a:defRPr/>
            </a:lvl3pPr>
            <a:lvl4pPr marL="1828800" lvl="3" indent="-317500" algn="l">
              <a:lnSpc>
                <a:spcPct val="113000"/>
              </a:lnSpc>
              <a:spcBef>
                <a:spcPts val="200"/>
              </a:spcBef>
              <a:spcAft>
                <a:spcPts val="0"/>
              </a:spcAft>
              <a:buSzPts val="1400"/>
              <a:buChar char="●"/>
              <a:defRPr/>
            </a:lvl4pPr>
            <a:lvl5pPr marL="2286000" lvl="4" indent="-317500" algn="l">
              <a:lnSpc>
                <a:spcPct val="113000"/>
              </a:lnSpc>
              <a:spcBef>
                <a:spcPts val="200"/>
              </a:spcBef>
              <a:spcAft>
                <a:spcPts val="0"/>
              </a:spcAft>
              <a:buSzPts val="1400"/>
              <a:buChar char="○"/>
              <a:defRPr/>
            </a:lvl5pPr>
            <a:lvl6pPr marL="2743200" lvl="5" indent="-317500" algn="l">
              <a:lnSpc>
                <a:spcPct val="113000"/>
              </a:lnSpc>
              <a:spcBef>
                <a:spcPts val="200"/>
              </a:spcBef>
              <a:spcAft>
                <a:spcPts val="0"/>
              </a:spcAft>
              <a:buSzPts val="1400"/>
              <a:buChar char="■"/>
              <a:defRPr/>
            </a:lvl6pPr>
            <a:lvl7pPr marL="3200400" lvl="6" indent="-317500" algn="l">
              <a:lnSpc>
                <a:spcPct val="113000"/>
              </a:lnSpc>
              <a:spcBef>
                <a:spcPts val="200"/>
              </a:spcBef>
              <a:spcAft>
                <a:spcPts val="0"/>
              </a:spcAft>
              <a:buSzPts val="1400"/>
              <a:buChar char="●"/>
              <a:defRPr/>
            </a:lvl7pPr>
            <a:lvl8pPr marL="3657600" lvl="7" indent="-317500" algn="l">
              <a:lnSpc>
                <a:spcPct val="113000"/>
              </a:lnSpc>
              <a:spcBef>
                <a:spcPts val="200"/>
              </a:spcBef>
              <a:spcAft>
                <a:spcPts val="0"/>
              </a:spcAft>
              <a:buSzPts val="1400"/>
              <a:buChar char="○"/>
              <a:defRPr/>
            </a:lvl8pPr>
            <a:lvl9pPr marL="4114800" lvl="8" indent="-317500" algn="l">
              <a:lnSpc>
                <a:spcPct val="113000"/>
              </a:lnSpc>
              <a:spcBef>
                <a:spcPts val="200"/>
              </a:spcBef>
              <a:spcAft>
                <a:spcPts val="0"/>
              </a:spcAft>
              <a:buSzPts val="1400"/>
              <a:buChar char="■"/>
              <a:defRPr/>
            </a:lvl9pPr>
          </a:lstStyle>
          <a:p>
            <a:endParaRPr/>
          </a:p>
        </p:txBody>
      </p:sp>
      <p:sp>
        <p:nvSpPr>
          <p:cNvPr id="55" name="Google Shape;55;p13"/>
          <p:cNvSpPr txBox="1">
            <a:spLocks noGrp="1"/>
          </p:cNvSpPr>
          <p:nvPr>
            <p:ph type="sldNum" idx="12"/>
          </p:nvPr>
        </p:nvSpPr>
        <p:spPr>
          <a:xfrm>
            <a:off x="4419600" y="4629150"/>
            <a:ext cx="2133600" cy="207900"/>
          </a:xfrm>
          <a:prstGeom prst="rect">
            <a:avLst/>
          </a:prstGeom>
          <a:noFill/>
          <a:ln>
            <a:noFill/>
          </a:ln>
        </p:spPr>
        <p:txBody>
          <a:bodyPr spcFirstLastPara="1" wrap="square" lIns="34300" tIns="34300" rIns="34300" bIns="34300" anchor="ctr" anchorCtr="0">
            <a:spAutoFit/>
          </a:bodyPr>
          <a:lstStyle>
            <a:lvl1pPr marL="0" lvl="0" indent="0" algn="r">
              <a:lnSpc>
                <a:spcPct val="100000"/>
              </a:lnSpc>
              <a:spcBef>
                <a:spcPts val="0"/>
              </a:spcBef>
              <a:spcAft>
                <a:spcPts val="0"/>
              </a:spcAft>
              <a:buClr>
                <a:srgbClr val="AA0A6C"/>
              </a:buClr>
              <a:buSzPts val="900"/>
              <a:buFont typeface="Arial"/>
              <a:buNone/>
              <a:defRPr sz="900"/>
            </a:lvl1pPr>
            <a:lvl2pPr marL="0" lvl="1" indent="0" algn="r">
              <a:lnSpc>
                <a:spcPct val="100000"/>
              </a:lnSpc>
              <a:spcBef>
                <a:spcPts val="0"/>
              </a:spcBef>
              <a:spcAft>
                <a:spcPts val="0"/>
              </a:spcAft>
              <a:buClr>
                <a:srgbClr val="AA0A6C"/>
              </a:buClr>
              <a:buSzPts val="900"/>
              <a:buFont typeface="Arial"/>
              <a:buNone/>
              <a:defRPr sz="900"/>
            </a:lvl2pPr>
            <a:lvl3pPr marL="0" lvl="2" indent="0" algn="r">
              <a:lnSpc>
                <a:spcPct val="100000"/>
              </a:lnSpc>
              <a:spcBef>
                <a:spcPts val="0"/>
              </a:spcBef>
              <a:spcAft>
                <a:spcPts val="0"/>
              </a:spcAft>
              <a:buClr>
                <a:srgbClr val="AA0A6C"/>
              </a:buClr>
              <a:buSzPts val="900"/>
              <a:buFont typeface="Arial"/>
              <a:buNone/>
              <a:defRPr sz="900"/>
            </a:lvl3pPr>
            <a:lvl4pPr marL="0" lvl="3" indent="0" algn="r">
              <a:lnSpc>
                <a:spcPct val="100000"/>
              </a:lnSpc>
              <a:spcBef>
                <a:spcPts val="0"/>
              </a:spcBef>
              <a:spcAft>
                <a:spcPts val="0"/>
              </a:spcAft>
              <a:buClr>
                <a:srgbClr val="AA0A6C"/>
              </a:buClr>
              <a:buSzPts val="900"/>
              <a:buFont typeface="Arial"/>
              <a:buNone/>
              <a:defRPr sz="900"/>
            </a:lvl4pPr>
            <a:lvl5pPr marL="0" lvl="4" indent="0" algn="r">
              <a:lnSpc>
                <a:spcPct val="100000"/>
              </a:lnSpc>
              <a:spcBef>
                <a:spcPts val="0"/>
              </a:spcBef>
              <a:spcAft>
                <a:spcPts val="0"/>
              </a:spcAft>
              <a:buClr>
                <a:srgbClr val="AA0A6C"/>
              </a:buClr>
              <a:buSzPts val="900"/>
              <a:buFont typeface="Arial"/>
              <a:buNone/>
              <a:defRPr sz="900"/>
            </a:lvl5pPr>
            <a:lvl6pPr marL="0" lvl="5" indent="0" algn="r">
              <a:lnSpc>
                <a:spcPct val="100000"/>
              </a:lnSpc>
              <a:spcBef>
                <a:spcPts val="0"/>
              </a:spcBef>
              <a:spcAft>
                <a:spcPts val="0"/>
              </a:spcAft>
              <a:buClr>
                <a:srgbClr val="AA0A6C"/>
              </a:buClr>
              <a:buSzPts val="900"/>
              <a:buFont typeface="Arial"/>
              <a:buNone/>
              <a:defRPr sz="900"/>
            </a:lvl6pPr>
            <a:lvl7pPr marL="0" lvl="6" indent="0" algn="r">
              <a:lnSpc>
                <a:spcPct val="100000"/>
              </a:lnSpc>
              <a:spcBef>
                <a:spcPts val="0"/>
              </a:spcBef>
              <a:spcAft>
                <a:spcPts val="0"/>
              </a:spcAft>
              <a:buClr>
                <a:srgbClr val="AA0A6C"/>
              </a:buClr>
              <a:buSzPts val="900"/>
              <a:buFont typeface="Arial"/>
              <a:buNone/>
              <a:defRPr sz="900"/>
            </a:lvl7pPr>
            <a:lvl8pPr marL="0" lvl="7" indent="0" algn="r">
              <a:lnSpc>
                <a:spcPct val="100000"/>
              </a:lnSpc>
              <a:spcBef>
                <a:spcPts val="0"/>
              </a:spcBef>
              <a:spcAft>
                <a:spcPts val="0"/>
              </a:spcAft>
              <a:buClr>
                <a:srgbClr val="AA0A6C"/>
              </a:buClr>
              <a:buSzPts val="900"/>
              <a:buFont typeface="Arial"/>
              <a:buNone/>
              <a:defRPr sz="900"/>
            </a:lvl8pPr>
            <a:lvl9pPr marL="0" lvl="8" indent="0" algn="r">
              <a:lnSpc>
                <a:spcPct val="100000"/>
              </a:lnSpc>
              <a:spcBef>
                <a:spcPts val="0"/>
              </a:spcBef>
              <a:spcAft>
                <a:spcPts val="0"/>
              </a:spcAft>
              <a:buClr>
                <a:srgbClr val="AA0A6C"/>
              </a:buClr>
              <a:buSzPts val="900"/>
              <a:buFont typeface="Arial"/>
              <a:buNone/>
              <a:defRPr sz="900"/>
            </a:lvl9pPr>
          </a:lstStyle>
          <a:p>
            <a:pPr marL="0" lvl="0" indent="0" algn="r" rtl="0">
              <a:spcBef>
                <a:spcPts val="0"/>
              </a:spcBef>
              <a:spcAft>
                <a:spcPts val="0"/>
              </a:spcAft>
              <a:buNone/>
            </a:pPr>
            <a:fld id="{00000000-1234-1234-1234-123412341234}" type="slidenum">
              <a:rPr lang="en"/>
              <a:t>‹Nº›</a:t>
            </a:fld>
            <a:endParaRPr sz="1000"/>
          </a:p>
        </p:txBody>
      </p:sp>
    </p:spTree>
    <p:extLst>
      <p:ext uri="{BB962C8B-B14F-4D97-AF65-F5344CB8AC3E}">
        <p14:creationId xmlns:p14="http://schemas.microsoft.com/office/powerpoint/2010/main" val="263316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37" name="Title Text"/>
          <p:cNvSpPr txBox="1">
            <a:spLocks noGrp="1"/>
          </p:cNvSpPr>
          <p:nvPr>
            <p:ph type="title"/>
          </p:nvPr>
        </p:nvSpPr>
        <p:spPr>
          <a:prstGeom prst="rect">
            <a:avLst/>
          </a:prstGeom>
        </p:spPr>
        <p:txBody>
          <a:bodyPr/>
          <a:lstStyle/>
          <a:p>
            <a:r>
              <a:t>Title Text</a:t>
            </a:r>
          </a:p>
        </p:txBody>
      </p:sp>
      <p:sp>
        <p:nvSpPr>
          <p:cNvPr id="38" name="Body Level One…"/>
          <p:cNvSpPr txBox="1">
            <a:spLocks noGrp="1"/>
          </p:cNvSpPr>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r>
              <a:t>Body Level One</a:t>
            </a:r>
          </a:p>
          <a:p>
            <a:pPr lvl="1"/>
            <a:r>
              <a:t>Body Level Two</a:t>
            </a:r>
          </a:p>
          <a:p>
            <a:pPr lvl="2"/>
            <a:r>
              <a:t>Body Level Three</a:t>
            </a:r>
          </a:p>
          <a:p>
            <a:pPr lvl="3"/>
            <a:r>
              <a:t>Body Level Four</a:t>
            </a:r>
          </a:p>
          <a:p>
            <a:pPr lvl="4"/>
            <a:r>
              <a:t>Body Level Five</a:t>
            </a:r>
          </a:p>
        </p:txBody>
      </p:sp>
      <p:sp>
        <p:nvSpPr>
          <p:cNvPr id="39" name="Google Shape;23;p5"/>
          <p:cNvSpPr txBox="1">
            <a:spLocks noGrp="1"/>
          </p:cNvSpPr>
          <p:nvPr>
            <p:ph type="body" sz="half" idx="21"/>
          </p:nvPr>
        </p:nvSpPr>
        <p:spPr>
          <a:xfrm>
            <a:off x="4832399" y="1152475"/>
            <a:ext cx="3999902" cy="3416400"/>
          </a:xfrm>
          <a:prstGeom prst="rect">
            <a:avLst/>
          </a:prstGeom>
        </p:spPr>
        <p:txBody>
          <a:bodyPr/>
          <a:lstStyle/>
          <a:p>
            <a:pPr indent="-317500">
              <a:buSzPts val="1400"/>
              <a:defRPr sz="1400"/>
            </a:pPr>
            <a:endParaRP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55" name="Title Text"/>
          <p:cNvSpPr txBox="1">
            <a:spLocks noGrp="1"/>
          </p:cNvSpPr>
          <p:nvPr>
            <p:ph type="title"/>
          </p:nvPr>
        </p:nvSpPr>
        <p:spPr>
          <a:xfrm>
            <a:off x="311699" y="555600"/>
            <a:ext cx="2808001" cy="755700"/>
          </a:xfrm>
          <a:prstGeom prst="rect">
            <a:avLst/>
          </a:prstGeom>
        </p:spPr>
        <p:txBody>
          <a:bodyPr anchor="b"/>
          <a:lstStyle>
            <a:lvl1pPr>
              <a:defRPr sz="2400"/>
            </a:lvl1pPr>
          </a:lstStyle>
          <a:p>
            <a:r>
              <a:t>Title Text</a:t>
            </a:r>
          </a:p>
        </p:txBody>
      </p:sp>
      <p:sp>
        <p:nvSpPr>
          <p:cNvPr id="56" name="Body Level One…"/>
          <p:cNvSpPr txBox="1">
            <a:spLocks noGrp="1"/>
          </p:cNvSpPr>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64" name="Title Text"/>
          <p:cNvSpPr txBox="1">
            <a:spLocks noGrp="1"/>
          </p:cNvSpPr>
          <p:nvPr>
            <p:ph type="title"/>
          </p:nvPr>
        </p:nvSpPr>
        <p:spPr>
          <a:xfrm>
            <a:off x="490250" y="450149"/>
            <a:ext cx="6367801" cy="4090801"/>
          </a:xfrm>
          <a:prstGeom prst="rect">
            <a:avLst/>
          </a:prstGeom>
        </p:spPr>
        <p:txBody>
          <a:bodyPr anchor="ctr"/>
          <a:lstStyle>
            <a:lvl1pPr>
              <a:defRPr sz="4800"/>
            </a:lvl1pPr>
          </a:lstStyle>
          <a:p>
            <a:r>
              <a:t>Title Text</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45719" rIns="45719" anchor="ctr"/>
          <a:lstStyle/>
          <a:p>
            <a:endParaRPr/>
          </a:p>
        </p:txBody>
      </p:sp>
      <p:sp>
        <p:nvSpPr>
          <p:cNvPr id="73" name="Title Text"/>
          <p:cNvSpPr txBox="1">
            <a:spLocks noGrp="1"/>
          </p:cNvSpPr>
          <p:nvPr>
            <p:ph type="title"/>
          </p:nvPr>
        </p:nvSpPr>
        <p:spPr>
          <a:xfrm>
            <a:off x="265500" y="1233175"/>
            <a:ext cx="4045200" cy="1482301"/>
          </a:xfrm>
          <a:prstGeom prst="rect">
            <a:avLst/>
          </a:prstGeom>
        </p:spPr>
        <p:txBody>
          <a:bodyPr anchor="b"/>
          <a:lstStyle>
            <a:lvl1pPr algn="ctr">
              <a:defRPr sz="4200"/>
            </a:lvl1pPr>
          </a:lstStyle>
          <a:p>
            <a:r>
              <a:t>Title Text</a:t>
            </a:r>
          </a:p>
        </p:txBody>
      </p:sp>
      <p:sp>
        <p:nvSpPr>
          <p:cNvPr id="74" name="Body Level One…"/>
          <p:cNvSpPr txBox="1">
            <a:spLocks noGrp="1"/>
          </p:cNvSpPr>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75" name="Google Shape;39;p9"/>
          <p:cNvSpPr txBox="1">
            <a:spLocks noGrp="1"/>
          </p:cNvSpPr>
          <p:nvPr>
            <p:ph type="body" sz="half" idx="21"/>
          </p:nvPr>
        </p:nvSpPr>
        <p:spPr>
          <a:xfrm>
            <a:off x="4939500" y="724074"/>
            <a:ext cx="3837000" cy="3695102"/>
          </a:xfrm>
          <a:prstGeom prst="rect">
            <a:avLst/>
          </a:prstGeom>
        </p:spPr>
        <p:txBody>
          <a:bodyPr anchor="ctr"/>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11699" y="445025"/>
            <a:ext cx="8520602" cy="57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rPr dirty="0"/>
              <a:t>Title Text</a:t>
            </a:r>
          </a:p>
        </p:txBody>
      </p:sp>
      <p:sp>
        <p:nvSpPr>
          <p:cNvPr id="3" name="Body Level One…"/>
          <p:cNvSpPr txBox="1">
            <a:spLocks noGrp="1"/>
          </p:cNvSpPr>
          <p:nvPr>
            <p:ph type="body" idx="1"/>
          </p:nvPr>
        </p:nvSpPr>
        <p:spPr>
          <a:xfrm>
            <a:off x="311699" y="1152475"/>
            <a:ext cx="8520602" cy="341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684345" y="4700819"/>
            <a:ext cx="336813" cy="318396"/>
          </a:xfrm>
          <a:prstGeom prst="rect">
            <a:avLst/>
          </a:prstGeom>
          <a:ln w="12700">
            <a:miter lim="400000"/>
          </a:ln>
        </p:spPr>
        <p:txBody>
          <a:bodyPr wrap="none" lIns="91424" tIns="91424" rIns="91424" bIns="91424" anchor="ctr">
            <a:normAutofit/>
          </a:bodyPr>
          <a:lstStyle>
            <a:lvl1pPr algn="r">
              <a:defRPr sz="1000" b="0" i="0">
                <a:solidFill>
                  <a:schemeClr val="accent2">
                    <a:lumOff val="21764"/>
                  </a:schemeClr>
                </a:solidFill>
                <a:latin typeface="Helvetica Neue Thin" panose="020B0403020202020204" pitchFamily="34" charset="0"/>
                <a:ea typeface="Helvetica Neue Thin" panose="020B0403020202020204" pitchFamily="34" charset="0"/>
              </a:defRPr>
            </a:lvl1pPr>
          </a:lstStyle>
          <a:p>
            <a:fld id="{86CB4B4D-7CA3-9044-876B-883B54F8677D}"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 id="2147483675" r:id="rId26"/>
    <p:sldLayoutId id="2147483676" r:id="rId27"/>
    <p:sldLayoutId id="2147483677" r:id="rId28"/>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solidFill>
            <a:srgbClr val="000000"/>
          </a:solidFill>
          <a:uFillTx/>
          <a:latin typeface="+mj-lt"/>
          <a:ea typeface="+mj-ea"/>
          <a:cs typeface="+mj-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Helvetica Neue" panose="02000503000000020004" pitchFamily="2" charset="0"/>
          <a:ea typeface="Helvetica Neue" panose="02000503000000020004" pitchFamily="2" charset="0"/>
          <a:cs typeface="Helvetica Neue" panose="02000503000000020004" pitchFamily="2" charset="0"/>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sz="18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keting@kingsleygate.com" TargetMode="Externa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37.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19.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kingsleygate.com/insights/white-paper/bad-decisions-why-companies-miss-the-most-important-factor-in-executive-hiring/" TargetMode="External"/><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56.png"/><Relationship Id="rId5" Type="http://schemas.openxmlformats.org/officeDocument/2006/relationships/hyperlink" Target="https://hbr.org/2024/11/dont-overlook-this-critical-skill-when-interviewing-executives" TargetMode="External"/><Relationship Id="rId4"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9.xml"/><Relationship Id="rId5" Type="http://schemas.openxmlformats.org/officeDocument/2006/relationships/image" Target="../media/image59.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7.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https://www.kingsleygate.com/solutions/industry-practices/services/" TargetMode="External"/><Relationship Id="rId13" Type="http://schemas.openxmlformats.org/officeDocument/2006/relationships/hyperlink" Target="https://www.kingsleygate.com/solutions/functional-practices/operations-supply-chain/" TargetMode="External"/><Relationship Id="rId3" Type="http://schemas.openxmlformats.org/officeDocument/2006/relationships/hyperlink" Target="https://www.kingsleygate.com/solutions/industry-practices/financial-services/" TargetMode="External"/><Relationship Id="rId7" Type="http://schemas.openxmlformats.org/officeDocument/2006/relationships/hyperlink" Target="https://www.kingsleygate.com/solutions/industry-practices/consumer-markets/" TargetMode="External"/><Relationship Id="rId12" Type="http://schemas.openxmlformats.org/officeDocument/2006/relationships/hyperlink" Target="https://www.kingsleygate.com/solutions/functional-practices/go-to-market/" TargetMode="External"/><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hyperlink" Target="https://www.kingsleygate.com/solutions/industry-practices/healthcare-life-sciences/" TargetMode="External"/><Relationship Id="rId11" Type="http://schemas.openxmlformats.org/officeDocument/2006/relationships/hyperlink" Target="https://www.kingsleygate.com/solutions/functional-practices/human-resources/" TargetMode="External"/><Relationship Id="rId5" Type="http://schemas.openxmlformats.org/officeDocument/2006/relationships/hyperlink" Target="https://www.kingsleygate.com/solutions/industry-practices/technology/" TargetMode="External"/><Relationship Id="rId15" Type="http://schemas.openxmlformats.org/officeDocument/2006/relationships/hyperlink" Target="https://www.kingsleygate.com/solutions/functional-practices/technology-officers/" TargetMode="External"/><Relationship Id="rId10" Type="http://schemas.openxmlformats.org/officeDocument/2006/relationships/hyperlink" Target="https://www.kingsleygate.com/solutions/functional-practices/board-and-ceo/" TargetMode="External"/><Relationship Id="rId4" Type="http://schemas.openxmlformats.org/officeDocument/2006/relationships/hyperlink" Target="https://www.kingsleygate.com/solutions/industry-practices/industrial/" TargetMode="External"/><Relationship Id="rId9" Type="http://schemas.openxmlformats.org/officeDocument/2006/relationships/hyperlink" Target="https://www.kingsleygate.com/solutions/private-equity-venture-capital/" TargetMode="External"/><Relationship Id="rId14" Type="http://schemas.openxmlformats.org/officeDocument/2006/relationships/hyperlink" Target="https://www.kingsleygate.com/solutions/functional-practices/corporate-offic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kingsleygate.com/insights/white-paper/bad-decisions-why-companies-miss-the-most-important-factor-in-executive-hiring/"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F9CC9-663D-889E-A781-5F2B14842BC9}"/>
              </a:ext>
            </a:extLst>
          </p:cNvPr>
          <p:cNvSpPr/>
          <p:nvPr/>
        </p:nvSpPr>
        <p:spPr>
          <a:xfrm>
            <a:off x="0" y="0"/>
            <a:ext cx="9144000" cy="1551963"/>
          </a:xfrm>
          <a:prstGeom prst="rect">
            <a:avLst/>
          </a:prstGeom>
          <a:solidFill>
            <a:srgbClr val="1E3E4A"/>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
        <p:nvSpPr>
          <p:cNvPr id="3" name="Text Placeholder 2">
            <a:extLst>
              <a:ext uri="{FF2B5EF4-FFF2-40B4-BE49-F238E27FC236}">
                <a16:creationId xmlns:a16="http://schemas.microsoft.com/office/drawing/2014/main" id="{2A2F689D-9BFC-FA1A-4E69-2E2BB5EBD29A}"/>
              </a:ext>
            </a:extLst>
          </p:cNvPr>
          <p:cNvSpPr>
            <a:spLocks noGrp="1"/>
          </p:cNvSpPr>
          <p:nvPr>
            <p:ph type="body" idx="1"/>
          </p:nvPr>
        </p:nvSpPr>
        <p:spPr>
          <a:xfrm>
            <a:off x="457616" y="327171"/>
            <a:ext cx="8334046" cy="4622334"/>
          </a:xfrm>
        </p:spPr>
        <p:txBody>
          <a:bodyPr>
            <a:normAutofit/>
          </a:bodyPr>
          <a:lstStyle/>
          <a:p>
            <a:pPr marL="44450" indent="0">
              <a:buNone/>
            </a:pPr>
            <a:r>
              <a:rPr lang="es-ES" sz="2000" b="1" noProof="0" dirty="0">
                <a:solidFill>
                  <a:schemeClr val="bg1"/>
                </a:solidFill>
              </a:rPr>
              <a:t>Bienvenido a la plataforma actualizada de Kingsley Gate. </a:t>
            </a:r>
          </a:p>
          <a:p>
            <a:pPr marL="44450" indent="0">
              <a:buNone/>
            </a:pPr>
            <a:r>
              <a:rPr lang="es-ES" sz="1400" noProof="0" dirty="0">
                <a:solidFill>
                  <a:schemeClr val="bg1"/>
                </a:solidFill>
              </a:rPr>
              <a:t>Para editar, por favor descárguese el archivo ya que este es solo para visualizar</a:t>
            </a:r>
          </a:p>
          <a:p>
            <a:pPr marL="44450" indent="0">
              <a:buNone/>
            </a:pPr>
            <a:r>
              <a:rPr lang="es-ES" sz="1400" noProof="0" dirty="0">
                <a:solidFill>
                  <a:schemeClr val="bg1"/>
                </a:solidFill>
              </a:rPr>
              <a:t>Asegúrese de eliminar esta diapositiva antes de finalizar</a:t>
            </a:r>
            <a:endParaRPr lang="es-ES" sz="1400" noProof="0" dirty="0"/>
          </a:p>
          <a:p>
            <a:pPr marL="44450" indent="0">
              <a:buNone/>
            </a:pPr>
            <a:endParaRPr lang="es-ES" sz="1400" noProof="0" dirty="0">
              <a:solidFill>
                <a:schemeClr val="tx1"/>
              </a:solidFill>
            </a:endParaRPr>
          </a:p>
          <a:p>
            <a:pPr marL="44450" indent="0">
              <a:buNone/>
            </a:pPr>
            <a:r>
              <a:rPr lang="es-ES" sz="1400" noProof="0" dirty="0">
                <a:solidFill>
                  <a:schemeClr val="tx1"/>
                </a:solidFill>
              </a:rPr>
              <a:t>A continuación, se detallan algunos de los cambios realizados:</a:t>
            </a:r>
          </a:p>
          <a:p>
            <a:pPr marL="44450" indent="0">
              <a:buNone/>
            </a:pPr>
            <a:endParaRPr lang="es-ES" sz="1400" noProof="0" dirty="0">
              <a:solidFill>
                <a:schemeClr val="tx1"/>
              </a:solidFill>
            </a:endParaRPr>
          </a:p>
          <a:p>
            <a:pPr marL="273050" indent="-228600">
              <a:buSzPct val="100000"/>
              <a:buFont typeface="+mj-lt"/>
              <a:buAutoNum type="arabicPeriod"/>
            </a:pPr>
            <a:r>
              <a:rPr lang="es-ES" sz="1200" noProof="0" dirty="0">
                <a:solidFill>
                  <a:schemeClr val="tx1"/>
                </a:solidFill>
              </a:rPr>
              <a:t>La fuente utilizada es </a:t>
            </a:r>
            <a:r>
              <a:rPr lang="es-ES" sz="1200" b="1" noProof="0" dirty="0" err="1">
                <a:solidFill>
                  <a:schemeClr val="tx1"/>
                </a:solidFill>
              </a:rPr>
              <a:t>Helvetica</a:t>
            </a:r>
            <a:r>
              <a:rPr lang="es-ES" sz="1200" b="1" noProof="0" dirty="0">
                <a:solidFill>
                  <a:schemeClr val="tx1"/>
                </a:solidFill>
              </a:rPr>
              <a:t> Neue</a:t>
            </a:r>
            <a:r>
              <a:rPr lang="es-ES" sz="1200" noProof="0" dirty="0">
                <a:solidFill>
                  <a:schemeClr val="tx1"/>
                </a:solidFill>
              </a:rPr>
              <a:t>, preinstalada y disponible en los dispositivos.</a:t>
            </a:r>
          </a:p>
          <a:p>
            <a:pPr marL="273050" indent="-228600">
              <a:buSzPct val="100000"/>
              <a:buFont typeface="+mj-lt"/>
              <a:buAutoNum type="arabicPeriod"/>
            </a:pPr>
            <a:r>
              <a:rPr lang="es-ES" sz="1200" noProof="0" dirty="0">
                <a:solidFill>
                  <a:schemeClr val="tx1"/>
                </a:solidFill>
              </a:rPr>
              <a:t>El nuevo orden de las diapositivas explica al cliente quiénes somos y por qué somos importantes, antes de explicarle porque destacamos, </a:t>
            </a:r>
            <a:r>
              <a:rPr lang="es-ES" sz="1200" b="1" noProof="0" dirty="0">
                <a:solidFill>
                  <a:schemeClr val="tx1"/>
                </a:solidFill>
              </a:rPr>
              <a:t>estableciendo, antes que nada, </a:t>
            </a:r>
            <a:r>
              <a:rPr lang="es-ES" sz="1200" b="1" dirty="0">
                <a:solidFill>
                  <a:schemeClr val="tx1"/>
                </a:solidFill>
              </a:rPr>
              <a:t>valor </a:t>
            </a:r>
            <a:r>
              <a:rPr lang="es-ES" sz="1200" b="1" noProof="0" dirty="0">
                <a:solidFill>
                  <a:schemeClr val="tx1"/>
                </a:solidFill>
              </a:rPr>
              <a:t>para el cliente</a:t>
            </a:r>
            <a:r>
              <a:rPr lang="es-ES" sz="1200" noProof="0" dirty="0">
                <a:solidFill>
                  <a:schemeClr val="tx1"/>
                </a:solidFill>
              </a:rPr>
              <a:t>.</a:t>
            </a:r>
          </a:p>
          <a:p>
            <a:pPr marL="273050" indent="-228600">
              <a:buSzPct val="100000"/>
              <a:buFont typeface="+mj-lt"/>
              <a:buAutoNum type="arabicPeriod"/>
            </a:pPr>
            <a:r>
              <a:rPr lang="es-ES" sz="1200" noProof="0" dirty="0">
                <a:solidFill>
                  <a:schemeClr val="tx1"/>
                </a:solidFill>
              </a:rPr>
              <a:t>Encontrará varias opciones de diseño para representar a Kingsley Gate. También hemos puesto notas en amarillo sobre cómo </a:t>
            </a:r>
            <a:r>
              <a:rPr lang="es-ES" sz="1200" b="1" noProof="0" dirty="0">
                <a:solidFill>
                  <a:schemeClr val="tx1"/>
                </a:solidFill>
              </a:rPr>
              <a:t>personalizar el contenido con información a medida</a:t>
            </a:r>
            <a:r>
              <a:rPr lang="es-ES" sz="1200" noProof="0" dirty="0">
                <a:solidFill>
                  <a:schemeClr val="tx1"/>
                </a:solidFill>
              </a:rPr>
              <a:t>, basada en sus requisitos de búsqueda.</a:t>
            </a:r>
          </a:p>
          <a:p>
            <a:pPr marL="273050" indent="-228600">
              <a:buSzPct val="100000"/>
              <a:buFont typeface="+mj-lt"/>
              <a:buAutoNum type="arabicPeriod"/>
            </a:pPr>
            <a:r>
              <a:rPr lang="es-ES" sz="1200" noProof="0" dirty="0">
                <a:solidFill>
                  <a:schemeClr val="tx1"/>
                </a:solidFill>
              </a:rPr>
              <a:t>Hay una descripción actualizada de </a:t>
            </a:r>
            <a:r>
              <a:rPr lang="es-ES" sz="1200" b="1" noProof="0" dirty="0">
                <a:solidFill>
                  <a:schemeClr val="tx1"/>
                </a:solidFill>
              </a:rPr>
              <a:t>nuestro proceso y tecnología tan únicos</a:t>
            </a:r>
            <a:r>
              <a:rPr lang="es-ES" sz="1200" noProof="0" dirty="0">
                <a:solidFill>
                  <a:schemeClr val="tx1"/>
                </a:solidFill>
              </a:rPr>
              <a:t>.</a:t>
            </a:r>
          </a:p>
          <a:p>
            <a:pPr marL="273050" indent="-228600">
              <a:buSzPct val="100000"/>
              <a:buFont typeface="+mj-lt"/>
              <a:buAutoNum type="arabicPeriod"/>
            </a:pPr>
            <a:r>
              <a:rPr lang="es-ES" sz="1200" noProof="0" dirty="0">
                <a:solidFill>
                  <a:schemeClr val="tx1"/>
                </a:solidFill>
              </a:rPr>
              <a:t>Puede ver todos los archivos actualizados de nuestros logotipos, así como las diapositivas de biografías de consultores, en inglés y español, en la misma carpeta de la unidad de marketing.</a:t>
            </a:r>
            <a:endParaRPr lang="es-ES" sz="1400" noProof="0" dirty="0"/>
          </a:p>
          <a:p>
            <a:pPr marL="44450" indent="0">
              <a:buSzPct val="100000"/>
              <a:buNone/>
            </a:pPr>
            <a:r>
              <a:rPr lang="es-ES" sz="900" i="1" noProof="0" dirty="0"/>
              <a:t>Para cualquier ayuda, póngase en contacto con Marketing en </a:t>
            </a:r>
            <a:r>
              <a:rPr lang="es-ES" sz="900" i="1" noProof="0" dirty="0">
                <a:hlinkClick r:id="rId2"/>
              </a:rPr>
              <a:t>marketing@kingsleygate.com</a:t>
            </a:r>
            <a:r>
              <a:rPr lang="es-ES" sz="900" i="1" noProof="0" dirty="0"/>
              <a:t> </a:t>
            </a:r>
            <a:endParaRPr lang="es-ES" sz="800" i="1" noProof="0" dirty="0"/>
          </a:p>
        </p:txBody>
      </p:sp>
    </p:spTree>
    <p:extLst>
      <p:ext uri="{BB962C8B-B14F-4D97-AF65-F5344CB8AC3E}">
        <p14:creationId xmlns:p14="http://schemas.microsoft.com/office/powerpoint/2010/main" val="25442194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Google Shape;438;p40"/>
          <p:cNvSpPr/>
          <p:nvPr/>
        </p:nvSpPr>
        <p:spPr>
          <a:xfrm>
            <a:off x="3793004" y="608884"/>
            <a:ext cx="366518" cy="1839631"/>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a:p>
        </p:txBody>
      </p:sp>
      <p:sp>
        <p:nvSpPr>
          <p:cNvPr id="569" name="Google Shape;439;p40"/>
          <p:cNvSpPr txBox="1">
            <a:spLocks noGrp="1"/>
          </p:cNvSpPr>
          <p:nvPr>
            <p:ph type="title"/>
          </p:nvPr>
        </p:nvSpPr>
        <p:spPr>
          <a:xfrm>
            <a:off x="624386" y="645382"/>
            <a:ext cx="3199496" cy="1129836"/>
          </a:xfrm>
          <a:prstGeom prst="rect">
            <a:avLst/>
          </a:prstGeom>
        </p:spPr>
        <p:txBody>
          <a:bodyPr/>
          <a:lstStyle>
            <a:lvl1pPr>
              <a:lnSpc>
                <a:spcPct val="80000"/>
              </a:lnSpc>
              <a:defRPr sz="2300" b="1">
                <a:latin typeface="Helvetica Neue"/>
                <a:ea typeface="Helvetica Neue"/>
                <a:cs typeface="Helvetica Neue"/>
                <a:sym typeface="Helvetica Neue"/>
              </a:defRPr>
            </a:lvl1pPr>
          </a:lstStyle>
          <a:p>
            <a:r>
              <a:rPr lang="es-ES" noProof="0" dirty="0"/>
              <a:t>Entendimiento del sector de Servicios Financieros y </a:t>
            </a:r>
            <a:r>
              <a:rPr lang="es-ES" noProof="0" dirty="0" err="1"/>
              <a:t>FinTech</a:t>
            </a:r>
            <a:endParaRPr lang="es-ES" noProof="0" dirty="0"/>
          </a:p>
        </p:txBody>
      </p:sp>
      <p:sp>
        <p:nvSpPr>
          <p:cNvPr id="570" name="Google Shape;440;p40"/>
          <p:cNvSpPr txBox="1">
            <a:spLocks noGrp="1"/>
          </p:cNvSpPr>
          <p:nvPr>
            <p:ph type="body" sz="quarter" idx="1"/>
          </p:nvPr>
        </p:nvSpPr>
        <p:spPr>
          <a:xfrm>
            <a:off x="457616" y="1670984"/>
            <a:ext cx="2982643" cy="1858683"/>
          </a:xfrm>
          <a:prstGeom prst="rect">
            <a:avLst/>
          </a:prstGeom>
        </p:spPr>
        <p:txBody>
          <a:bodyPr>
            <a:normAutofit/>
          </a:bodyPr>
          <a:lstStyle>
            <a:lvl1pPr marL="0" indent="0">
              <a:lnSpc>
                <a:spcPct val="114000"/>
              </a:lnSpc>
              <a:spcBef>
                <a:spcPts val="0"/>
              </a:spcBef>
              <a:buSzTx/>
              <a:buNone/>
              <a:defRPr sz="1000">
                <a:latin typeface="Helvetica Neue"/>
                <a:ea typeface="Helvetica Neue"/>
                <a:cs typeface="Helvetica Neue"/>
                <a:sym typeface="Helvetica Neue"/>
              </a:defRPr>
            </a:lvl1pPr>
          </a:lstStyle>
          <a:p>
            <a:r>
              <a:rPr lang="es-ES" noProof="0" dirty="0"/>
              <a:t>Aportamos nuestro conocimiento tanto del sector de servicios financieros tradicionales, como del sector tecnológico cuando trabajamos en el espacio </a:t>
            </a:r>
            <a:r>
              <a:rPr lang="es-ES" noProof="0" dirty="0" err="1"/>
              <a:t>FinTech</a:t>
            </a:r>
            <a:r>
              <a:rPr lang="es-ES" noProof="0" dirty="0"/>
              <a:t>.  </a:t>
            </a:r>
          </a:p>
          <a:p>
            <a:endParaRPr lang="es-ES" noProof="0" dirty="0"/>
          </a:p>
          <a:p>
            <a:r>
              <a:rPr lang="es-ES" noProof="0" dirty="0"/>
              <a:t>Nuestro conocimiento de las disrupciones e innovaciones en la banca de consumo, los pagos, las criptomonedas/block </a:t>
            </a:r>
            <a:r>
              <a:rPr lang="es-ES" noProof="0" dirty="0" err="1"/>
              <a:t>chain</a:t>
            </a:r>
            <a:r>
              <a:rPr lang="es-ES" noProof="0" dirty="0"/>
              <a:t>, los préstamos y la regulación global, nos califican de manera única para servir a sus necesidades. </a:t>
            </a:r>
          </a:p>
        </p:txBody>
      </p:sp>
      <p:pic>
        <p:nvPicPr>
          <p:cNvPr id="571" name="Google Shape;441;p40" descr="Google Shape;441;p40"/>
          <p:cNvPicPr>
            <a:picLocks noChangeAspect="1"/>
          </p:cNvPicPr>
          <p:nvPr/>
        </p:nvPicPr>
        <p:blipFill>
          <a:blip r:embed="rId2"/>
          <a:stretch>
            <a:fillRect/>
          </a:stretch>
        </p:blipFill>
        <p:spPr>
          <a:xfrm>
            <a:off x="4622531" y="1619143"/>
            <a:ext cx="338876" cy="522715"/>
          </a:xfrm>
          <a:prstGeom prst="rect">
            <a:avLst/>
          </a:prstGeom>
          <a:ln w="12700">
            <a:miter lim="400000"/>
          </a:ln>
        </p:spPr>
      </p:pic>
      <p:pic>
        <p:nvPicPr>
          <p:cNvPr id="572" name="Google Shape;442;p40" descr="Google Shape;442;p40"/>
          <p:cNvPicPr>
            <a:picLocks noChangeAspect="1"/>
          </p:cNvPicPr>
          <p:nvPr/>
        </p:nvPicPr>
        <p:blipFill>
          <a:blip r:embed="rId3"/>
          <a:stretch>
            <a:fillRect/>
          </a:stretch>
        </p:blipFill>
        <p:spPr>
          <a:xfrm>
            <a:off x="5752460" y="1096996"/>
            <a:ext cx="1344845" cy="226608"/>
          </a:xfrm>
          <a:prstGeom prst="rect">
            <a:avLst/>
          </a:prstGeom>
          <a:ln w="12700">
            <a:miter lim="400000"/>
          </a:ln>
        </p:spPr>
      </p:pic>
      <p:pic>
        <p:nvPicPr>
          <p:cNvPr id="573" name="Google Shape;443;p40" descr="Google Shape;443;p40"/>
          <p:cNvPicPr>
            <a:picLocks noChangeAspect="1"/>
          </p:cNvPicPr>
          <p:nvPr/>
        </p:nvPicPr>
        <p:blipFill>
          <a:blip r:embed="rId4"/>
          <a:stretch>
            <a:fillRect/>
          </a:stretch>
        </p:blipFill>
        <p:spPr>
          <a:xfrm>
            <a:off x="4567397" y="1104008"/>
            <a:ext cx="828658" cy="219596"/>
          </a:xfrm>
          <a:prstGeom prst="rect">
            <a:avLst/>
          </a:prstGeom>
          <a:ln w="12700">
            <a:miter lim="400000"/>
          </a:ln>
        </p:spPr>
      </p:pic>
      <p:pic>
        <p:nvPicPr>
          <p:cNvPr id="574" name="Google Shape;444;p40" descr="Google Shape;444;p40"/>
          <p:cNvPicPr>
            <a:picLocks noChangeAspect="1"/>
          </p:cNvPicPr>
          <p:nvPr/>
        </p:nvPicPr>
        <p:blipFill>
          <a:blip r:embed="rId5"/>
          <a:stretch>
            <a:fillRect/>
          </a:stretch>
        </p:blipFill>
        <p:spPr>
          <a:xfrm>
            <a:off x="5924181" y="3019761"/>
            <a:ext cx="1412374" cy="246787"/>
          </a:xfrm>
          <a:prstGeom prst="rect">
            <a:avLst/>
          </a:prstGeom>
          <a:ln w="12700">
            <a:miter lim="400000"/>
          </a:ln>
        </p:spPr>
      </p:pic>
      <p:pic>
        <p:nvPicPr>
          <p:cNvPr id="575" name="Google Shape;445;p40" descr="Google Shape;445;p40"/>
          <p:cNvPicPr>
            <a:picLocks noChangeAspect="1"/>
          </p:cNvPicPr>
          <p:nvPr/>
        </p:nvPicPr>
        <p:blipFill>
          <a:blip r:embed="rId6"/>
          <a:stretch>
            <a:fillRect/>
          </a:stretch>
        </p:blipFill>
        <p:spPr>
          <a:xfrm>
            <a:off x="5258882" y="1778245"/>
            <a:ext cx="1304438" cy="246787"/>
          </a:xfrm>
          <a:prstGeom prst="rect">
            <a:avLst/>
          </a:prstGeom>
          <a:ln w="12700">
            <a:miter lim="400000"/>
          </a:ln>
        </p:spPr>
      </p:pic>
      <p:pic>
        <p:nvPicPr>
          <p:cNvPr id="576" name="Google Shape;446;p40" descr="Google Shape;446;p40"/>
          <p:cNvPicPr>
            <a:picLocks noChangeAspect="1"/>
          </p:cNvPicPr>
          <p:nvPr/>
        </p:nvPicPr>
        <p:blipFill>
          <a:blip r:embed="rId7"/>
          <a:stretch>
            <a:fillRect/>
          </a:stretch>
        </p:blipFill>
        <p:spPr>
          <a:xfrm>
            <a:off x="6893637" y="1678088"/>
            <a:ext cx="836056" cy="315555"/>
          </a:xfrm>
          <a:prstGeom prst="rect">
            <a:avLst/>
          </a:prstGeom>
          <a:ln w="12700">
            <a:miter lim="400000"/>
          </a:ln>
        </p:spPr>
      </p:pic>
      <p:pic>
        <p:nvPicPr>
          <p:cNvPr id="577" name="Google Shape;447;p40" descr="Google Shape;447;p40"/>
          <p:cNvPicPr>
            <a:picLocks noChangeAspect="1"/>
          </p:cNvPicPr>
          <p:nvPr/>
        </p:nvPicPr>
        <p:blipFill>
          <a:blip r:embed="rId8"/>
          <a:stretch>
            <a:fillRect/>
          </a:stretch>
        </p:blipFill>
        <p:spPr>
          <a:xfrm>
            <a:off x="7416107" y="1004959"/>
            <a:ext cx="1118449" cy="410682"/>
          </a:xfrm>
          <a:prstGeom prst="rect">
            <a:avLst/>
          </a:prstGeom>
          <a:ln w="12700">
            <a:miter lim="400000"/>
          </a:ln>
        </p:spPr>
      </p:pic>
      <p:pic>
        <p:nvPicPr>
          <p:cNvPr id="578" name="Google Shape;448;p40" descr="Google Shape;448;p40"/>
          <p:cNvPicPr>
            <a:picLocks noChangeAspect="1"/>
          </p:cNvPicPr>
          <p:nvPr/>
        </p:nvPicPr>
        <p:blipFill>
          <a:blip r:embed="rId9"/>
          <a:stretch>
            <a:fillRect/>
          </a:stretch>
        </p:blipFill>
        <p:spPr>
          <a:xfrm>
            <a:off x="4585461" y="3003082"/>
            <a:ext cx="1056485" cy="246514"/>
          </a:xfrm>
          <a:prstGeom prst="rect">
            <a:avLst/>
          </a:prstGeom>
          <a:ln w="12700">
            <a:miter lim="400000"/>
          </a:ln>
        </p:spPr>
      </p:pic>
      <p:pic>
        <p:nvPicPr>
          <p:cNvPr id="579" name="Google Shape;449;p40" descr="Google Shape;449;p40"/>
          <p:cNvPicPr>
            <a:picLocks noChangeAspect="1"/>
          </p:cNvPicPr>
          <p:nvPr/>
        </p:nvPicPr>
        <p:blipFill>
          <a:blip r:embed="rId10"/>
          <a:stretch>
            <a:fillRect/>
          </a:stretch>
        </p:blipFill>
        <p:spPr>
          <a:xfrm>
            <a:off x="4563409" y="3627571"/>
            <a:ext cx="1161926" cy="226608"/>
          </a:xfrm>
          <a:prstGeom prst="rect">
            <a:avLst/>
          </a:prstGeom>
          <a:ln w="12700">
            <a:miter lim="400000"/>
          </a:ln>
        </p:spPr>
      </p:pic>
      <p:pic>
        <p:nvPicPr>
          <p:cNvPr id="580" name="Google Shape;450;p40" descr="Google Shape;450;p40"/>
          <p:cNvPicPr>
            <a:picLocks noChangeAspect="1"/>
          </p:cNvPicPr>
          <p:nvPr/>
        </p:nvPicPr>
        <p:blipFill>
          <a:blip r:embed="rId11"/>
          <a:stretch>
            <a:fillRect/>
          </a:stretch>
        </p:blipFill>
        <p:spPr>
          <a:xfrm>
            <a:off x="6146701" y="3679842"/>
            <a:ext cx="1123761" cy="226608"/>
          </a:xfrm>
          <a:prstGeom prst="rect">
            <a:avLst/>
          </a:prstGeom>
          <a:ln w="12700">
            <a:miter lim="400000"/>
          </a:ln>
        </p:spPr>
      </p:pic>
      <p:pic>
        <p:nvPicPr>
          <p:cNvPr id="581" name="Google Shape;451;p40" descr="Google Shape;451;p40"/>
          <p:cNvPicPr>
            <a:picLocks noChangeAspect="1"/>
          </p:cNvPicPr>
          <p:nvPr/>
        </p:nvPicPr>
        <p:blipFill>
          <a:blip r:embed="rId12"/>
          <a:stretch>
            <a:fillRect/>
          </a:stretch>
        </p:blipFill>
        <p:spPr>
          <a:xfrm>
            <a:off x="6384540" y="4319744"/>
            <a:ext cx="1052206" cy="180027"/>
          </a:xfrm>
          <a:prstGeom prst="rect">
            <a:avLst/>
          </a:prstGeom>
          <a:ln w="12700">
            <a:miter lim="400000"/>
          </a:ln>
        </p:spPr>
      </p:pic>
      <p:pic>
        <p:nvPicPr>
          <p:cNvPr id="582" name="Google Shape;452;p40" descr="Google Shape;452;p40"/>
          <p:cNvPicPr>
            <a:picLocks noChangeAspect="1"/>
          </p:cNvPicPr>
          <p:nvPr/>
        </p:nvPicPr>
        <p:blipFill>
          <a:blip r:embed="rId13"/>
          <a:stretch>
            <a:fillRect/>
          </a:stretch>
        </p:blipFill>
        <p:spPr>
          <a:xfrm>
            <a:off x="7748600" y="4327804"/>
            <a:ext cx="892765" cy="163908"/>
          </a:xfrm>
          <a:prstGeom prst="rect">
            <a:avLst/>
          </a:prstGeom>
          <a:ln w="12700">
            <a:miter lim="400000"/>
          </a:ln>
        </p:spPr>
      </p:pic>
      <p:pic>
        <p:nvPicPr>
          <p:cNvPr id="583" name="Google Shape;453;p40" descr="Google Shape;453;p40"/>
          <p:cNvPicPr>
            <a:picLocks noChangeAspect="1"/>
          </p:cNvPicPr>
          <p:nvPr/>
        </p:nvPicPr>
        <p:blipFill>
          <a:blip r:embed="rId14"/>
          <a:stretch>
            <a:fillRect/>
          </a:stretch>
        </p:blipFill>
        <p:spPr>
          <a:xfrm>
            <a:off x="7763457" y="2774675"/>
            <a:ext cx="992436" cy="558246"/>
          </a:xfrm>
          <a:prstGeom prst="rect">
            <a:avLst/>
          </a:prstGeom>
          <a:ln w="12700">
            <a:miter lim="400000"/>
          </a:ln>
        </p:spPr>
      </p:pic>
      <p:pic>
        <p:nvPicPr>
          <p:cNvPr id="584" name="Google Shape;454;p40" descr="Google Shape;454;p40"/>
          <p:cNvPicPr>
            <a:picLocks noChangeAspect="1"/>
          </p:cNvPicPr>
          <p:nvPr/>
        </p:nvPicPr>
        <p:blipFill>
          <a:blip r:embed="rId15"/>
          <a:stretch>
            <a:fillRect/>
          </a:stretch>
        </p:blipFill>
        <p:spPr>
          <a:xfrm>
            <a:off x="5602520" y="4158448"/>
            <a:ext cx="521340" cy="474854"/>
          </a:xfrm>
          <a:prstGeom prst="rect">
            <a:avLst/>
          </a:prstGeom>
          <a:ln w="12700">
            <a:miter lim="400000"/>
          </a:ln>
        </p:spPr>
      </p:pic>
      <p:pic>
        <p:nvPicPr>
          <p:cNvPr id="585" name="Google Shape;455;p40" descr="Google Shape;455;p40"/>
          <p:cNvPicPr>
            <a:picLocks noChangeAspect="1"/>
          </p:cNvPicPr>
          <p:nvPr/>
        </p:nvPicPr>
        <p:blipFill>
          <a:blip r:embed="rId16"/>
          <a:stretch>
            <a:fillRect/>
          </a:stretch>
        </p:blipFill>
        <p:spPr>
          <a:xfrm>
            <a:off x="7763457" y="3663305"/>
            <a:ext cx="633576" cy="334114"/>
          </a:xfrm>
          <a:prstGeom prst="rect">
            <a:avLst/>
          </a:prstGeom>
          <a:ln w="12700">
            <a:miter lim="400000"/>
          </a:ln>
        </p:spPr>
      </p:pic>
      <p:pic>
        <p:nvPicPr>
          <p:cNvPr id="586" name="Google Shape;456;p40" descr="Google Shape;456;p40"/>
          <p:cNvPicPr>
            <a:picLocks noChangeAspect="1"/>
          </p:cNvPicPr>
          <p:nvPr/>
        </p:nvPicPr>
        <p:blipFill>
          <a:blip r:embed="rId17"/>
          <a:stretch>
            <a:fillRect/>
          </a:stretch>
        </p:blipFill>
        <p:spPr>
          <a:xfrm>
            <a:off x="8076620" y="1776071"/>
            <a:ext cx="500169" cy="208860"/>
          </a:xfrm>
          <a:prstGeom prst="rect">
            <a:avLst/>
          </a:prstGeom>
          <a:ln w="12700">
            <a:miter lim="400000"/>
          </a:ln>
        </p:spPr>
      </p:pic>
      <p:pic>
        <p:nvPicPr>
          <p:cNvPr id="587" name="Google Shape;457;p40" descr="Google Shape;457;p40"/>
          <p:cNvPicPr>
            <a:picLocks noChangeAspect="1"/>
          </p:cNvPicPr>
          <p:nvPr/>
        </p:nvPicPr>
        <p:blipFill>
          <a:blip r:embed="rId18"/>
          <a:stretch>
            <a:fillRect/>
          </a:stretch>
        </p:blipFill>
        <p:spPr>
          <a:xfrm>
            <a:off x="4629124" y="4319744"/>
            <a:ext cx="725439" cy="167110"/>
          </a:xfrm>
          <a:prstGeom prst="rect">
            <a:avLst/>
          </a:prstGeom>
          <a:ln w="12700">
            <a:miter lim="400000"/>
          </a:ln>
        </p:spPr>
      </p:pic>
      <p:sp>
        <p:nvSpPr>
          <p:cNvPr id="588" name="Google Shape;458;p40"/>
          <p:cNvSpPr/>
          <p:nvPr/>
        </p:nvSpPr>
        <p:spPr>
          <a:xfrm>
            <a:off x="3793004" y="2749562"/>
            <a:ext cx="366518" cy="1944525"/>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a:p>
        </p:txBody>
      </p:sp>
      <p:sp>
        <p:nvSpPr>
          <p:cNvPr id="589" name="Google Shape;459;p40"/>
          <p:cNvSpPr txBox="1"/>
          <p:nvPr/>
        </p:nvSpPr>
        <p:spPr>
          <a:xfrm rot="16200000">
            <a:off x="3046922" y="1348954"/>
            <a:ext cx="1858681" cy="359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spAutoFit/>
          </a:bodyPr>
          <a:lstStyle>
            <a:lvl1pPr algn="ctr">
              <a:defRPr sz="900">
                <a:solidFill>
                  <a:srgbClr val="1F3E49"/>
                </a:solidFill>
                <a:latin typeface="Helvetica Neue"/>
                <a:ea typeface="Helvetica Neue"/>
                <a:cs typeface="Helvetica Neue"/>
                <a:sym typeface="Helvetica Neue"/>
              </a:defRPr>
            </a:lvl1pPr>
          </a:lstStyle>
          <a:p>
            <a:r>
              <a:rPr lang="es-ES" noProof="0" dirty="0"/>
              <a:t>Experiencia en Servicios Financieros </a:t>
            </a:r>
          </a:p>
        </p:txBody>
      </p:sp>
      <p:sp>
        <p:nvSpPr>
          <p:cNvPr id="590" name="Google Shape;460;p40"/>
          <p:cNvSpPr txBox="1"/>
          <p:nvPr/>
        </p:nvSpPr>
        <p:spPr>
          <a:xfrm rot="16200000">
            <a:off x="3152762" y="3611327"/>
            <a:ext cx="1647001" cy="220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spAutoFit/>
          </a:bodyPr>
          <a:lstStyle>
            <a:lvl1pPr algn="ctr">
              <a:defRPr sz="900">
                <a:solidFill>
                  <a:srgbClr val="1F3E49"/>
                </a:solidFill>
                <a:latin typeface="Helvetica Neue"/>
                <a:ea typeface="Helvetica Neue"/>
                <a:cs typeface="Helvetica Neue"/>
                <a:sym typeface="Helvetica Neue"/>
              </a:defRPr>
            </a:lvl1pPr>
          </a:lstStyle>
          <a:p>
            <a:r>
              <a:rPr lang="es-ES" noProof="0" dirty="0"/>
              <a:t>Experiencia en Tecnología </a:t>
            </a:r>
          </a:p>
        </p:txBody>
      </p:sp>
      <p:sp>
        <p:nvSpPr>
          <p:cNvPr id="591" name="Google Shape;461;p40"/>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592" name="Google Shape;462;p40"/>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593" name="Google Shape;463;p40"/>
          <p:cNvSpPr txBox="1"/>
          <p:nvPr/>
        </p:nvSpPr>
        <p:spPr>
          <a:xfrm>
            <a:off x="194567" y="83474"/>
            <a:ext cx="28659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594" name="Google Shape;464;p40" descr="Google Shape;464;p40"/>
          <p:cNvPicPr>
            <a:picLocks noChangeAspect="1"/>
          </p:cNvPicPr>
          <p:nvPr/>
        </p:nvPicPr>
        <p:blipFill>
          <a:blip r:embed="rId19"/>
          <a:stretch>
            <a:fillRect/>
          </a:stretch>
        </p:blipFill>
        <p:spPr>
          <a:xfrm>
            <a:off x="8744715" y="83467"/>
            <a:ext cx="148461" cy="182882"/>
          </a:xfrm>
          <a:prstGeom prst="rect">
            <a:avLst/>
          </a:prstGeom>
          <a:ln w="12700">
            <a:miter lim="400000"/>
          </a:ln>
        </p:spPr>
      </p:pic>
      <p:sp>
        <p:nvSpPr>
          <p:cNvPr id="595" name="Google Shape;465;p40"/>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596" name="Google Shape;466;p40"/>
          <p:cNvSpPr txBox="1"/>
          <p:nvPr/>
        </p:nvSpPr>
        <p:spPr>
          <a:xfrm>
            <a:off x="6302243" y="83467"/>
            <a:ext cx="2249796" cy="19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 entendimiento de sus necesidades</a:t>
            </a:r>
          </a:p>
        </p:txBody>
      </p:sp>
      <p:sp>
        <p:nvSpPr>
          <p:cNvPr id="2" name="TextBox 1">
            <a:extLst>
              <a:ext uri="{FF2B5EF4-FFF2-40B4-BE49-F238E27FC236}">
                <a16:creationId xmlns:a16="http://schemas.microsoft.com/office/drawing/2014/main" id="{FB8FA508-8164-D9F7-9804-F98636BD7918}"/>
              </a:ext>
            </a:extLst>
          </p:cNvPr>
          <p:cNvSpPr txBox="1"/>
          <p:nvPr/>
        </p:nvSpPr>
        <p:spPr>
          <a:xfrm>
            <a:off x="-723144" y="3004458"/>
            <a:ext cx="2215998" cy="203132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búsqueda – esta diapositiva es un marcador para representar los proyectos terminados. Encontrarás las actualizadas y específicas de sector en el archivo de marketing.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Google Shape;515;p42"/>
          <p:cNvSpPr/>
          <p:nvPr/>
        </p:nvSpPr>
        <p:spPr>
          <a:xfrm>
            <a:off x="3590712" y="800071"/>
            <a:ext cx="5044227" cy="3763497"/>
          </a:xfrm>
          <a:prstGeom prst="roundRect">
            <a:avLst>
              <a:gd name="adj" fmla="val 3578"/>
            </a:avLst>
          </a:prstGeom>
          <a:solidFill>
            <a:srgbClr val="FFFFFF"/>
          </a:solidFill>
          <a:ln w="12700">
            <a:miter lim="400000"/>
          </a:ln>
        </p:spPr>
        <p:txBody>
          <a:bodyPr lIns="45719" rIns="45719" anchor="ctr"/>
          <a:lstStyle/>
          <a:p>
            <a:pPr>
              <a:defRPr sz="1600">
                <a:solidFill>
                  <a:srgbClr val="FFFFFF"/>
                </a:solidFill>
              </a:defRPr>
            </a:pPr>
            <a:endParaRPr/>
          </a:p>
        </p:txBody>
      </p:sp>
      <p:pic>
        <p:nvPicPr>
          <p:cNvPr id="640" name="Google Shape;516;p42" descr="Google Shape;516;p42"/>
          <p:cNvPicPr>
            <a:picLocks noChangeAspect="1"/>
          </p:cNvPicPr>
          <p:nvPr/>
        </p:nvPicPr>
        <p:blipFill>
          <a:blip r:embed="rId3"/>
          <a:stretch>
            <a:fillRect/>
          </a:stretch>
        </p:blipFill>
        <p:spPr>
          <a:xfrm>
            <a:off x="6631147" y="1477185"/>
            <a:ext cx="1480381" cy="219196"/>
          </a:xfrm>
          <a:prstGeom prst="rect">
            <a:avLst/>
          </a:prstGeom>
          <a:ln w="12700">
            <a:miter lim="400000"/>
          </a:ln>
        </p:spPr>
      </p:pic>
      <p:pic>
        <p:nvPicPr>
          <p:cNvPr id="641" name="Google Shape;517;p42" descr="Google Shape;517;p42"/>
          <p:cNvPicPr>
            <a:picLocks noChangeAspect="1"/>
          </p:cNvPicPr>
          <p:nvPr/>
        </p:nvPicPr>
        <p:blipFill>
          <a:blip r:embed="rId4"/>
          <a:stretch>
            <a:fillRect/>
          </a:stretch>
        </p:blipFill>
        <p:spPr>
          <a:xfrm>
            <a:off x="4750573" y="2358490"/>
            <a:ext cx="1392146" cy="616026"/>
          </a:xfrm>
          <a:prstGeom prst="rect">
            <a:avLst/>
          </a:prstGeom>
          <a:ln w="12700">
            <a:miter lim="400000"/>
          </a:ln>
        </p:spPr>
      </p:pic>
      <p:pic>
        <p:nvPicPr>
          <p:cNvPr id="642" name="Google Shape;518;p42" descr="Google Shape;518;p42"/>
          <p:cNvPicPr>
            <a:picLocks noChangeAspect="1"/>
          </p:cNvPicPr>
          <p:nvPr/>
        </p:nvPicPr>
        <p:blipFill>
          <a:blip r:embed="rId5"/>
          <a:stretch>
            <a:fillRect/>
          </a:stretch>
        </p:blipFill>
        <p:spPr>
          <a:xfrm>
            <a:off x="4890896" y="3157503"/>
            <a:ext cx="1111791" cy="1111791"/>
          </a:xfrm>
          <a:prstGeom prst="rect">
            <a:avLst/>
          </a:prstGeom>
          <a:ln w="12700">
            <a:miter lim="400000"/>
          </a:ln>
        </p:spPr>
      </p:pic>
      <p:pic>
        <p:nvPicPr>
          <p:cNvPr id="643" name="Google Shape;519;p42" descr="Google Shape;519;p42"/>
          <p:cNvPicPr>
            <a:picLocks noChangeAspect="1"/>
          </p:cNvPicPr>
          <p:nvPr/>
        </p:nvPicPr>
        <p:blipFill>
          <a:blip r:embed="rId6"/>
          <a:stretch>
            <a:fillRect/>
          </a:stretch>
        </p:blipFill>
        <p:spPr>
          <a:xfrm>
            <a:off x="6637398" y="3563060"/>
            <a:ext cx="1392147" cy="300678"/>
          </a:xfrm>
          <a:prstGeom prst="rect">
            <a:avLst/>
          </a:prstGeom>
          <a:ln w="12700">
            <a:miter lim="400000"/>
          </a:ln>
        </p:spPr>
      </p:pic>
      <p:pic>
        <p:nvPicPr>
          <p:cNvPr id="644" name="Google Shape;520;p42" descr="Google Shape;520;p42"/>
          <p:cNvPicPr>
            <a:picLocks noChangeAspect="1"/>
          </p:cNvPicPr>
          <p:nvPr/>
        </p:nvPicPr>
        <p:blipFill>
          <a:blip r:embed="rId7"/>
          <a:stretch>
            <a:fillRect/>
          </a:stretch>
        </p:blipFill>
        <p:spPr>
          <a:xfrm>
            <a:off x="4685722" y="1264934"/>
            <a:ext cx="1521711" cy="535643"/>
          </a:xfrm>
          <a:prstGeom prst="rect">
            <a:avLst/>
          </a:prstGeom>
          <a:ln w="12700">
            <a:miter lim="400000"/>
          </a:ln>
        </p:spPr>
      </p:pic>
      <p:pic>
        <p:nvPicPr>
          <p:cNvPr id="645" name="Google Shape;521;p42" descr="Google Shape;521;p42"/>
          <p:cNvPicPr>
            <a:picLocks noChangeAspect="1"/>
          </p:cNvPicPr>
          <p:nvPr/>
        </p:nvPicPr>
        <p:blipFill>
          <a:blip r:embed="rId8"/>
          <a:stretch>
            <a:fillRect/>
          </a:stretch>
        </p:blipFill>
        <p:spPr>
          <a:xfrm>
            <a:off x="6539448" y="2378960"/>
            <a:ext cx="1653871" cy="605718"/>
          </a:xfrm>
          <a:prstGeom prst="rect">
            <a:avLst/>
          </a:prstGeom>
          <a:ln w="12700">
            <a:miter lim="400000"/>
          </a:ln>
        </p:spPr>
      </p:pic>
      <p:sp>
        <p:nvSpPr>
          <p:cNvPr id="646" name="Google Shape;522;p42"/>
          <p:cNvSpPr txBox="1">
            <a:spLocks noGrp="1"/>
          </p:cNvSpPr>
          <p:nvPr>
            <p:ph type="title"/>
          </p:nvPr>
        </p:nvSpPr>
        <p:spPr>
          <a:xfrm>
            <a:off x="638780" y="575593"/>
            <a:ext cx="3199496" cy="1278546"/>
          </a:xfrm>
          <a:prstGeom prst="rect">
            <a:avLst/>
          </a:prstGeom>
        </p:spPr>
        <p:txBody>
          <a:bodyPr/>
          <a:lstStyle/>
          <a:p>
            <a:pPr>
              <a:lnSpc>
                <a:spcPct val="80000"/>
              </a:lnSpc>
              <a:defRPr sz="2300" b="1">
                <a:latin typeface="Helvetica Neue"/>
                <a:ea typeface="Helvetica Neue"/>
                <a:cs typeface="Helvetica Neue"/>
                <a:sym typeface="Helvetica Neue"/>
              </a:defRPr>
            </a:pPr>
            <a:r>
              <a:rPr lang="es-ES" noProof="0" dirty="0"/>
              <a:t>Experiencia</a:t>
            </a:r>
            <a:br>
              <a:rPr lang="es-ES" noProof="0" dirty="0"/>
            </a:br>
            <a:r>
              <a:rPr lang="es-ES" noProof="0" dirty="0"/>
              <a:t>Relevante</a:t>
            </a:r>
          </a:p>
        </p:txBody>
      </p:sp>
      <p:sp>
        <p:nvSpPr>
          <p:cNvPr id="647" name="Google Shape;523;p42"/>
          <p:cNvSpPr txBox="1"/>
          <p:nvPr/>
        </p:nvSpPr>
        <p:spPr>
          <a:xfrm>
            <a:off x="457168" y="1666600"/>
            <a:ext cx="2687353" cy="1111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lvl1pPr>
              <a:lnSpc>
                <a:spcPct val="113000"/>
              </a:lnSpc>
              <a:defRPr sz="1000">
                <a:solidFill>
                  <a:srgbClr val="333333"/>
                </a:solidFill>
                <a:latin typeface="Helvetica Neue"/>
                <a:ea typeface="Helvetica Neue"/>
                <a:cs typeface="Helvetica Neue"/>
                <a:sym typeface="Helvetica Neue"/>
              </a:defRPr>
            </a:lvl1pPr>
          </a:lstStyle>
          <a:p>
            <a:r>
              <a:rPr lang="es-ES" noProof="0" dirty="0"/>
              <a:t>Aunque sus desafíos son únicos, nuestros socios globales aportan una experiencia significativa y un profundo conocimiento en la ejecución de búsquedas exitosas dentro de su industria y requisitos funcionales. </a:t>
            </a:r>
          </a:p>
        </p:txBody>
      </p:sp>
      <p:sp>
        <p:nvSpPr>
          <p:cNvPr id="648" name="Google Shape;524;p42"/>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49" name="Google Shape;525;p42"/>
          <p:cNvSpPr/>
          <p:nvPr/>
        </p:nvSpPr>
        <p:spPr>
          <a:xfrm>
            <a:off x="3663886" y="876780"/>
            <a:ext cx="366518" cy="3610078"/>
          </a:xfrm>
          <a:prstGeom prst="roundRect">
            <a:avLst>
              <a:gd name="adj" fmla="val 18907"/>
            </a:avLst>
          </a:prstGeom>
          <a:ln w="25400">
            <a:solidFill>
              <a:srgbClr val="9C226A"/>
            </a:solidFill>
          </a:ln>
        </p:spPr>
        <p:txBody>
          <a:bodyPr lIns="45719" rIns="45719" anchor="ctr"/>
          <a:lstStyle/>
          <a:p>
            <a:pPr>
              <a:defRPr sz="1600">
                <a:solidFill>
                  <a:srgbClr val="AA0A6C"/>
                </a:solidFill>
              </a:defRPr>
            </a:pPr>
            <a:endParaRPr/>
          </a:p>
        </p:txBody>
      </p:sp>
      <p:sp>
        <p:nvSpPr>
          <p:cNvPr id="650" name="Google Shape;526;p42"/>
          <p:cNvSpPr txBox="1"/>
          <p:nvPr/>
        </p:nvSpPr>
        <p:spPr>
          <a:xfrm rot="16200000">
            <a:off x="1965397" y="2539464"/>
            <a:ext cx="3763496" cy="284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ctr">
              <a:defRPr>
                <a:solidFill>
                  <a:srgbClr val="FFFFFF"/>
                </a:solidFill>
              </a:defRPr>
            </a:pPr>
            <a:r>
              <a:rPr lang="es-ES" noProof="0" dirty="0">
                <a:solidFill>
                  <a:srgbClr val="FF0000"/>
                </a:solidFill>
              </a:rPr>
              <a:t>Nuestros Clientes / Experiencia Relevante</a:t>
            </a:r>
          </a:p>
        </p:txBody>
      </p:sp>
      <p:sp>
        <p:nvSpPr>
          <p:cNvPr id="651" name="Google Shape;527;p42"/>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lang="es-ES" noProof="0" dirty="0"/>
          </a:p>
        </p:txBody>
      </p:sp>
      <p:sp>
        <p:nvSpPr>
          <p:cNvPr id="652" name="Google Shape;528;p42"/>
          <p:cNvSpPr txBox="1"/>
          <p:nvPr/>
        </p:nvSpPr>
        <p:spPr>
          <a:xfrm>
            <a:off x="194570" y="83474"/>
            <a:ext cx="24465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653" name="Google Shape;529;p42" descr="Google Shape;529;p42"/>
          <p:cNvPicPr>
            <a:picLocks noChangeAspect="1"/>
          </p:cNvPicPr>
          <p:nvPr/>
        </p:nvPicPr>
        <p:blipFill>
          <a:blip r:embed="rId9"/>
          <a:stretch>
            <a:fillRect/>
          </a:stretch>
        </p:blipFill>
        <p:spPr>
          <a:xfrm>
            <a:off x="8744715" y="83467"/>
            <a:ext cx="148461" cy="182882"/>
          </a:xfrm>
          <a:prstGeom prst="rect">
            <a:avLst/>
          </a:prstGeom>
          <a:ln w="12700">
            <a:miter lim="400000"/>
          </a:ln>
        </p:spPr>
      </p:pic>
      <p:sp>
        <p:nvSpPr>
          <p:cNvPr id="655" name="Google Shape;531;p42"/>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Experiencia relevante</a:t>
            </a:r>
          </a:p>
        </p:txBody>
      </p:sp>
      <p:sp>
        <p:nvSpPr>
          <p:cNvPr id="2" name="Google Shape;509;p41">
            <a:extLst>
              <a:ext uri="{FF2B5EF4-FFF2-40B4-BE49-F238E27FC236}">
                <a16:creationId xmlns:a16="http://schemas.microsoft.com/office/drawing/2014/main" id="{51AD1EC0-CA2D-1048-D386-F970F8E022F7}"/>
              </a:ext>
            </a:extLst>
          </p:cNvPr>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Google Shape;536;p43"/>
          <p:cNvSpPr/>
          <p:nvPr/>
        </p:nvSpPr>
        <p:spPr>
          <a:xfrm>
            <a:off x="2786244" y="527461"/>
            <a:ext cx="366601" cy="4258501"/>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lang="es-ES" noProof="0" dirty="0"/>
          </a:p>
        </p:txBody>
      </p:sp>
      <p:sp>
        <p:nvSpPr>
          <p:cNvPr id="658" name="Google Shape;537;p43"/>
          <p:cNvSpPr txBox="1">
            <a:spLocks noGrp="1"/>
          </p:cNvSpPr>
          <p:nvPr>
            <p:ph type="title"/>
          </p:nvPr>
        </p:nvSpPr>
        <p:spPr>
          <a:xfrm>
            <a:off x="644018" y="509601"/>
            <a:ext cx="2511540" cy="1406813"/>
          </a:xfrm>
          <a:prstGeom prst="rect">
            <a:avLst/>
          </a:prstGeom>
        </p:spPr>
        <p:txBody>
          <a:bodyPr/>
          <a:lstStyle/>
          <a:p>
            <a:pPr>
              <a:lnSpc>
                <a:spcPct val="80000"/>
              </a:lnSpc>
              <a:defRPr sz="2300" b="1">
                <a:latin typeface="Helvetica Neue"/>
                <a:ea typeface="Helvetica Neue"/>
                <a:cs typeface="Helvetica Neue"/>
                <a:sym typeface="Helvetica Neue"/>
              </a:defRPr>
            </a:pPr>
            <a:r>
              <a:rPr lang="es-ES" noProof="0" dirty="0"/>
              <a:t>Experiencia Relevante</a:t>
            </a:r>
          </a:p>
        </p:txBody>
      </p:sp>
      <p:sp>
        <p:nvSpPr>
          <p:cNvPr id="660" name="Google Shape;539;p43"/>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61" name="Google Shape;540;p43"/>
          <p:cNvSpPr txBox="1"/>
          <p:nvPr/>
        </p:nvSpPr>
        <p:spPr>
          <a:xfrm>
            <a:off x="435268" y="1666600"/>
            <a:ext cx="2291846" cy="1406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lvl1pPr>
              <a:lnSpc>
                <a:spcPct val="113000"/>
              </a:lnSpc>
              <a:defRPr sz="1000">
                <a:solidFill>
                  <a:srgbClr val="333333"/>
                </a:solidFill>
                <a:latin typeface="Helvetica Neue"/>
                <a:ea typeface="Helvetica Neue"/>
                <a:cs typeface="Helvetica Neue"/>
                <a:sym typeface="Helvetica Neue"/>
              </a:defRPr>
            </a:lvl1pPr>
          </a:lstStyle>
          <a:p>
            <a:r>
              <a:rPr lang="es-ES" noProof="0" dirty="0"/>
              <a:t>Aunque sus desafíos son únicos, nuestros socios globales aportan una experiencia significativa y un profundo conocimiento en la ejecución de búsquedas exitosas dentro de su industria y requisitos funcionales.  </a:t>
            </a:r>
          </a:p>
        </p:txBody>
      </p:sp>
      <p:sp>
        <p:nvSpPr>
          <p:cNvPr id="662" name="Google Shape;541;p4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lang="es-ES" noProof="0" dirty="0"/>
          </a:p>
        </p:txBody>
      </p:sp>
      <p:sp>
        <p:nvSpPr>
          <p:cNvPr id="663" name="Google Shape;542;p43"/>
          <p:cNvSpPr txBox="1"/>
          <p:nvPr/>
        </p:nvSpPr>
        <p:spPr>
          <a:xfrm>
            <a:off x="194570" y="83474"/>
            <a:ext cx="22917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664" name="Google Shape;543;p43" descr="Google Shape;543;p43"/>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665" name="Google Shape;544;p43"/>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666" name="Google Shape;545;p43"/>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Experiencia relevante</a:t>
            </a:r>
          </a:p>
        </p:txBody>
      </p:sp>
      <p:graphicFrame>
        <p:nvGraphicFramePr>
          <p:cNvPr id="667" name="Google Shape;546;p43"/>
          <p:cNvGraphicFramePr/>
          <p:nvPr/>
        </p:nvGraphicFramePr>
        <p:xfrm>
          <a:off x="5829463" y="698425"/>
          <a:ext cx="2507975" cy="3956525"/>
        </p:xfrm>
        <a:graphic>
          <a:graphicData uri="http://schemas.openxmlformats.org/drawingml/2006/table">
            <a:tbl>
              <a:tblPr>
                <a:tableStyleId>{4C3C2611-4C71-4FC5-86AE-919BDF0F9419}</a:tableStyleId>
              </a:tblPr>
              <a:tblGrid>
                <a:gridCol w="2507975">
                  <a:extLst>
                    <a:ext uri="{9D8B030D-6E8A-4147-A177-3AD203B41FA5}">
                      <a16:colId xmlns:a16="http://schemas.microsoft.com/office/drawing/2014/main" val="20000"/>
                    </a:ext>
                  </a:extLst>
                </a:gridCol>
              </a:tblGrid>
              <a:tr h="538325">
                <a:tc>
                  <a:txBody>
                    <a:bodyPr/>
                    <a:lstStyle/>
                    <a:p>
                      <a:pPr algn="l">
                        <a:defRPr sz="700" b="1">
                          <a:solidFill>
                            <a:srgbClr val="AA0A6C"/>
                          </a:solidFill>
                          <a:latin typeface="Helvetica Neue"/>
                          <a:ea typeface="Helvetica Neue"/>
                          <a:cs typeface="Helvetica Neue"/>
                          <a:sym typeface="Helvetica Neue"/>
                        </a:defRPr>
                      </a:pPr>
                      <a:r>
                        <a:t>Corning Incorporated </a:t>
                      </a:r>
                    </a:p>
                    <a:p>
                      <a:pPr algn="l">
                        <a:defRPr sz="700">
                          <a:solidFill>
                            <a:srgbClr val="181717"/>
                          </a:solidFill>
                          <a:latin typeface="Helvetica Neue"/>
                          <a:ea typeface="Helvetica Neue"/>
                          <a:cs typeface="Helvetica Neue"/>
                          <a:sym typeface="Helvetica Neue"/>
                        </a:defRPr>
                      </a:pPr>
                      <a:r>
                        <a:t>Chief Financial Officer </a:t>
                      </a:r>
                    </a:p>
                    <a:p>
                      <a:pPr algn="l">
                        <a:defRPr sz="700">
                          <a:solidFill>
                            <a:srgbClr val="181717"/>
                          </a:solidFill>
                          <a:latin typeface="Helvetica Neue"/>
                          <a:ea typeface="Helvetica Neue"/>
                          <a:cs typeface="Helvetica Neue"/>
                          <a:sym typeface="Helvetica Neue"/>
                        </a:defRPr>
                      </a:pPr>
                      <a:r>
                        <a:t>Division Controller (2) </a:t>
                      </a:r>
                    </a:p>
                    <a:p>
                      <a:pPr algn="l">
                        <a:defRPr sz="700">
                          <a:solidFill>
                            <a:srgbClr val="181717"/>
                          </a:solidFill>
                          <a:latin typeface="Helvetica Neue"/>
                          <a:ea typeface="Helvetica Neue"/>
                          <a:cs typeface="Helvetica Neue"/>
                          <a:sym typeface="Helvetica Neue"/>
                        </a:defRPr>
                      </a:pPr>
                      <a:r>
                        <a:t>Research Director (2)</a:t>
                      </a:r>
                    </a:p>
                  </a:txBody>
                  <a:tcPr marL="45700" marR="45700" marT="45700" marB="45700" horzOverflow="overflow"/>
                </a:tc>
                <a:extLst>
                  <a:ext uri="{0D108BD9-81ED-4DB2-BD59-A6C34878D82A}">
                    <a16:rowId xmlns:a16="http://schemas.microsoft.com/office/drawing/2014/main" val="10000"/>
                  </a:ext>
                </a:extLst>
              </a:tr>
              <a:tr h="328800">
                <a:tc>
                  <a:txBody>
                    <a:bodyPr/>
                    <a:lstStyle/>
                    <a:p>
                      <a:pPr algn="l">
                        <a:defRPr sz="700" b="1">
                          <a:solidFill>
                            <a:srgbClr val="AA0A6C"/>
                          </a:solidFill>
                          <a:latin typeface="Helvetica Neue"/>
                          <a:ea typeface="Helvetica Neue"/>
                          <a:cs typeface="Helvetica Neue"/>
                          <a:sym typeface="Helvetica Neue"/>
                        </a:defRPr>
                      </a:pPr>
                      <a:r>
                        <a:t>Cutler-Hammer Group </a:t>
                      </a:r>
                    </a:p>
                    <a:p>
                      <a:pPr algn="l">
                        <a:defRPr sz="700">
                          <a:solidFill>
                            <a:srgbClr val="181717"/>
                          </a:solidFill>
                          <a:latin typeface="Helvetica Neue"/>
                          <a:ea typeface="Helvetica Neue"/>
                          <a:cs typeface="Helvetica Neue"/>
                          <a:sym typeface="Helvetica Neue"/>
                        </a:defRPr>
                      </a:pPr>
                      <a:r>
                        <a:t>Chief Information Officer</a:t>
                      </a:r>
                    </a:p>
                  </a:txBody>
                  <a:tcPr marL="45700" marR="45700" marT="45700" marB="45700" horzOverflow="overflow"/>
                </a:tc>
                <a:extLst>
                  <a:ext uri="{0D108BD9-81ED-4DB2-BD59-A6C34878D82A}">
                    <a16:rowId xmlns:a16="http://schemas.microsoft.com/office/drawing/2014/main" val="10001"/>
                  </a:ext>
                </a:extLst>
              </a:tr>
              <a:tr h="870875">
                <a:tc>
                  <a:txBody>
                    <a:bodyPr/>
                    <a:lstStyle/>
                    <a:p>
                      <a:pPr algn="l">
                        <a:defRPr sz="700" b="1">
                          <a:solidFill>
                            <a:srgbClr val="AA0A6C"/>
                          </a:solidFill>
                          <a:latin typeface="Helvetica Neue"/>
                          <a:ea typeface="Helvetica Neue"/>
                          <a:cs typeface="Helvetica Neue"/>
                          <a:sym typeface="Helvetica Neue"/>
                        </a:defRPr>
                      </a:pPr>
                      <a:r>
                        <a:t>Danaher Corporation </a:t>
                      </a:r>
                    </a:p>
                    <a:p>
                      <a:pPr algn="l">
                        <a:defRPr sz="700">
                          <a:solidFill>
                            <a:srgbClr val="181717"/>
                          </a:solidFill>
                          <a:latin typeface="Helvetica Neue"/>
                          <a:ea typeface="Helvetica Neue"/>
                          <a:cs typeface="Helvetica Neue"/>
                          <a:sym typeface="Helvetica Neue"/>
                        </a:defRPr>
                      </a:pPr>
                      <a:r>
                        <a:t>Senior Vice President, Tax </a:t>
                      </a:r>
                    </a:p>
                    <a:p>
                      <a:pPr algn="l">
                        <a:defRPr sz="700">
                          <a:solidFill>
                            <a:srgbClr val="181717"/>
                          </a:solidFill>
                          <a:latin typeface="Helvetica Neue"/>
                          <a:ea typeface="Helvetica Neue"/>
                          <a:cs typeface="Helvetica Neue"/>
                          <a:sym typeface="Helvetica Neue"/>
                        </a:defRPr>
                      </a:pPr>
                      <a:r>
                        <a:t>Vice President, DBS Growth Tools </a:t>
                      </a:r>
                    </a:p>
                    <a:p>
                      <a:pPr algn="l">
                        <a:defRPr sz="700">
                          <a:solidFill>
                            <a:srgbClr val="181717"/>
                          </a:solidFill>
                          <a:latin typeface="Helvetica Neue"/>
                          <a:ea typeface="Helvetica Neue"/>
                          <a:cs typeface="Helvetica Neue"/>
                          <a:sym typeface="Helvetica Neue"/>
                        </a:defRPr>
                      </a:pPr>
                      <a:r>
                        <a:t>Vice President, Finance </a:t>
                      </a:r>
                    </a:p>
                    <a:p>
                      <a:pPr algn="l">
                        <a:defRPr sz="700">
                          <a:solidFill>
                            <a:srgbClr val="181717"/>
                          </a:solidFill>
                          <a:latin typeface="Helvetica Neue"/>
                          <a:ea typeface="Helvetica Neue"/>
                          <a:cs typeface="Helvetica Neue"/>
                          <a:sym typeface="Helvetica Neue"/>
                        </a:defRPr>
                      </a:pPr>
                      <a:r>
                        <a:t>Vice President, Engineering Accu-Sort Systems </a:t>
                      </a:r>
                    </a:p>
                    <a:p>
                      <a:pPr algn="l">
                        <a:defRPr sz="700">
                          <a:solidFill>
                            <a:srgbClr val="181717"/>
                          </a:solidFill>
                          <a:latin typeface="Helvetica Neue"/>
                          <a:ea typeface="Helvetica Neue"/>
                          <a:cs typeface="Helvetica Neue"/>
                          <a:sym typeface="Helvetica Neue"/>
                        </a:defRPr>
                      </a:pPr>
                      <a:r>
                        <a:t>Vice President, Business Area Manager Qualitrol </a:t>
                      </a:r>
                    </a:p>
                    <a:p>
                      <a:pPr algn="l">
                        <a:defRPr sz="700">
                          <a:solidFill>
                            <a:srgbClr val="181717"/>
                          </a:solidFill>
                          <a:latin typeface="Helvetica Neue"/>
                          <a:ea typeface="Helvetica Neue"/>
                          <a:cs typeface="Helvetica Neue"/>
                          <a:sym typeface="Helvetica Neue"/>
                        </a:defRPr>
                      </a:pPr>
                      <a:r>
                        <a:t>Vice President, Finance for Videojet Technologies</a:t>
                      </a:r>
                    </a:p>
                  </a:txBody>
                  <a:tcPr marL="45700" marR="45700" marT="45700" marB="45700" horzOverflow="overflow"/>
                </a:tc>
                <a:extLst>
                  <a:ext uri="{0D108BD9-81ED-4DB2-BD59-A6C34878D82A}">
                    <a16:rowId xmlns:a16="http://schemas.microsoft.com/office/drawing/2014/main" val="10002"/>
                  </a:ext>
                </a:extLst>
              </a:tr>
              <a:tr h="328800">
                <a:tc>
                  <a:txBody>
                    <a:bodyPr/>
                    <a:lstStyle/>
                    <a:p>
                      <a:pPr algn="l">
                        <a:defRPr sz="700" b="1">
                          <a:solidFill>
                            <a:srgbClr val="AA0A6C"/>
                          </a:solidFill>
                          <a:latin typeface="Helvetica Neue"/>
                          <a:ea typeface="Helvetica Neue"/>
                          <a:cs typeface="Helvetica Neue"/>
                          <a:sym typeface="Helvetica Neue"/>
                        </a:defRPr>
                      </a:pPr>
                      <a:r>
                        <a:t>Delphi Automotive, LLP </a:t>
                      </a:r>
                    </a:p>
                    <a:p>
                      <a:pPr algn="l">
                        <a:defRPr sz="700">
                          <a:solidFill>
                            <a:srgbClr val="181717"/>
                          </a:solidFill>
                          <a:latin typeface="Helvetica Neue"/>
                          <a:ea typeface="Helvetica Neue"/>
                          <a:cs typeface="Helvetica Neue"/>
                          <a:sym typeface="Helvetica Neue"/>
                        </a:defRPr>
                      </a:pPr>
                      <a:r>
                        <a:t>Senior Vice President Global Infrastructure</a:t>
                      </a:r>
                    </a:p>
                  </a:txBody>
                  <a:tcPr marL="45700" marR="45700" marT="45700" marB="45700" horzOverflow="overflow"/>
                </a:tc>
                <a:extLst>
                  <a:ext uri="{0D108BD9-81ED-4DB2-BD59-A6C34878D82A}">
                    <a16:rowId xmlns:a16="http://schemas.microsoft.com/office/drawing/2014/main" val="10003"/>
                  </a:ext>
                </a:extLst>
              </a:tr>
              <a:tr h="328800">
                <a:tc>
                  <a:txBody>
                    <a:bodyPr/>
                    <a:lstStyle/>
                    <a:p>
                      <a:pPr algn="l">
                        <a:defRPr sz="700" b="1">
                          <a:solidFill>
                            <a:srgbClr val="AA0A6C"/>
                          </a:solidFill>
                          <a:latin typeface="Helvetica Neue"/>
                          <a:ea typeface="Helvetica Neue"/>
                          <a:cs typeface="Helvetica Neue"/>
                          <a:sym typeface="Helvetica Neue"/>
                        </a:defRPr>
                      </a:pPr>
                      <a:r>
                        <a:t>Ecovation</a:t>
                      </a:r>
                      <a:r>
                        <a:rPr b="0"/>
                        <a:t> </a:t>
                      </a:r>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4"/>
                  </a:ext>
                </a:extLst>
              </a:tr>
              <a:tr h="328800">
                <a:tc>
                  <a:txBody>
                    <a:bodyPr/>
                    <a:lstStyle/>
                    <a:p>
                      <a:pPr algn="l">
                        <a:defRPr sz="700" b="1">
                          <a:solidFill>
                            <a:srgbClr val="AA0A6C"/>
                          </a:solidFill>
                          <a:latin typeface="Helvetica Neue"/>
                          <a:ea typeface="Helvetica Neue"/>
                          <a:cs typeface="Helvetica Neue"/>
                          <a:sym typeface="Helvetica Neue"/>
                        </a:defRPr>
                      </a:pPr>
                      <a:r>
                        <a:t>E. I. DuPont de Nemours &amp; Company </a:t>
                      </a:r>
                    </a:p>
                    <a:p>
                      <a:pPr algn="l">
                        <a:defRPr sz="700">
                          <a:solidFill>
                            <a:srgbClr val="181717"/>
                          </a:solidFill>
                          <a:latin typeface="Helvetica Neue"/>
                          <a:ea typeface="Helvetica Neue"/>
                          <a:cs typeface="Helvetica Neue"/>
                          <a:sym typeface="Helvetica Neue"/>
                        </a:defRPr>
                      </a:pPr>
                      <a:r>
                        <a:t>Director Government Affairs</a:t>
                      </a:r>
                    </a:p>
                  </a:txBody>
                  <a:tcPr marL="45700" marR="45700" marT="45700" marB="45700" horzOverflow="overflow"/>
                </a:tc>
                <a:extLst>
                  <a:ext uri="{0D108BD9-81ED-4DB2-BD59-A6C34878D82A}">
                    <a16:rowId xmlns:a16="http://schemas.microsoft.com/office/drawing/2014/main" val="10005"/>
                  </a:ext>
                </a:extLst>
              </a:tr>
              <a:tr h="361250">
                <a:tc>
                  <a:txBody>
                    <a:bodyPr/>
                    <a:lstStyle/>
                    <a:p>
                      <a:pPr algn="l">
                        <a:defRPr sz="700" b="1">
                          <a:solidFill>
                            <a:srgbClr val="AA0A6C"/>
                          </a:solidFill>
                          <a:latin typeface="Helvetica Neue"/>
                          <a:ea typeface="Helvetica Neue"/>
                          <a:cs typeface="Helvetica Neue"/>
                          <a:sym typeface="Helvetica Neue"/>
                        </a:defRPr>
                      </a:pPr>
                      <a:r>
                        <a:t>Electro Scientific Industries, Inc. </a:t>
                      </a:r>
                    </a:p>
                    <a:p>
                      <a:pPr algn="l">
                        <a:defRPr sz="700">
                          <a:solidFill>
                            <a:srgbClr val="181717"/>
                          </a:solidFill>
                          <a:latin typeface="Helvetica Neue"/>
                          <a:ea typeface="Helvetica Neue"/>
                          <a:cs typeface="Helvetica Neue"/>
                          <a:sym typeface="Helvetica Neue"/>
                        </a:defRPr>
                      </a:pPr>
                      <a:r>
                        <a:t>Vice President, Marketing</a:t>
                      </a:r>
                    </a:p>
                  </a:txBody>
                  <a:tcPr marL="45700" marR="45700" marT="45700" marB="45700" horzOverflow="overflow"/>
                </a:tc>
                <a:extLst>
                  <a:ext uri="{0D108BD9-81ED-4DB2-BD59-A6C34878D82A}">
                    <a16:rowId xmlns:a16="http://schemas.microsoft.com/office/drawing/2014/main" val="10006"/>
                  </a:ext>
                </a:extLst>
              </a:tr>
              <a:tr h="870875">
                <a:tc>
                  <a:txBody>
                    <a:bodyPr/>
                    <a:lstStyle/>
                    <a:p>
                      <a:pPr algn="l">
                        <a:defRPr sz="700" b="1">
                          <a:solidFill>
                            <a:srgbClr val="AA0A6C"/>
                          </a:solidFill>
                          <a:latin typeface="Helvetica Neue"/>
                          <a:ea typeface="Helvetica Neue"/>
                          <a:cs typeface="Helvetica Neue"/>
                          <a:sym typeface="Helvetica Neue"/>
                        </a:defRPr>
                      </a:pPr>
                      <a:r>
                        <a:t>Essar Group </a:t>
                      </a:r>
                    </a:p>
                    <a:p>
                      <a:pPr algn="l">
                        <a:defRPr sz="700">
                          <a:solidFill>
                            <a:srgbClr val="181717"/>
                          </a:solidFill>
                          <a:latin typeface="Helvetica Neue"/>
                          <a:ea typeface="Helvetica Neue"/>
                          <a:cs typeface="Helvetica Neue"/>
                          <a:sym typeface="Helvetica Neue"/>
                        </a:defRPr>
                      </a:pPr>
                      <a:r>
                        <a:t>Chief Commercial Officer*</a:t>
                      </a:r>
                    </a:p>
                    <a:p>
                      <a:pPr algn="l">
                        <a:defRPr sz="700">
                          <a:solidFill>
                            <a:srgbClr val="181717"/>
                          </a:solidFill>
                          <a:latin typeface="Helvetica Neue"/>
                          <a:ea typeface="Helvetica Neue"/>
                          <a:cs typeface="Helvetica Neue"/>
                          <a:sym typeface="Helvetica Neue"/>
                        </a:defRPr>
                      </a:pPr>
                      <a:r>
                        <a:t>Chief Marketing Officer </a:t>
                      </a:r>
                    </a:p>
                    <a:p>
                      <a:pPr algn="l">
                        <a:defRPr sz="700">
                          <a:solidFill>
                            <a:srgbClr val="181717"/>
                          </a:solidFill>
                          <a:latin typeface="Helvetica Neue"/>
                          <a:ea typeface="Helvetica Neue"/>
                          <a:cs typeface="Helvetica Neue"/>
                          <a:sym typeface="Helvetica Neue"/>
                        </a:defRPr>
                      </a:pPr>
                      <a:r>
                        <a:t>General Manager, Coke and Iron </a:t>
                      </a:r>
                    </a:p>
                    <a:p>
                      <a:pPr algn="l">
                        <a:defRPr sz="700">
                          <a:solidFill>
                            <a:srgbClr val="181717"/>
                          </a:solidFill>
                          <a:latin typeface="Helvetica Neue"/>
                          <a:ea typeface="Helvetica Neue"/>
                          <a:cs typeface="Helvetica Neue"/>
                          <a:sym typeface="Helvetica Neue"/>
                        </a:defRPr>
                      </a:pPr>
                      <a:r>
                        <a:t>Vice President Procurement* </a:t>
                      </a:r>
                    </a:p>
                    <a:p>
                      <a:pPr algn="l">
                        <a:defRPr sz="700">
                          <a:solidFill>
                            <a:srgbClr val="181717"/>
                          </a:solidFill>
                          <a:latin typeface="Helvetica Neue"/>
                          <a:ea typeface="Helvetica Neue"/>
                          <a:cs typeface="Helvetica Neue"/>
                          <a:sym typeface="Helvetica Neue"/>
                        </a:defRPr>
                      </a:pPr>
                      <a:r>
                        <a:t>Vice President Technology </a:t>
                      </a:r>
                    </a:p>
                    <a:p>
                      <a:pPr algn="l">
                        <a:defRPr sz="700">
                          <a:solidFill>
                            <a:srgbClr val="181717"/>
                          </a:solidFill>
                          <a:latin typeface="Helvetica Neue"/>
                          <a:ea typeface="Helvetica Neue"/>
                          <a:cs typeface="Helvetica Neue"/>
                          <a:sym typeface="Helvetica Neue"/>
                        </a:defRPr>
                      </a:pPr>
                      <a:r>
                        <a:t>Director, Human Resources </a:t>
                      </a:r>
                    </a:p>
                  </a:txBody>
                  <a:tcPr marL="45700" marR="45700" marT="45700" marB="45700" horzOverflow="overflow"/>
                </a:tc>
                <a:extLst>
                  <a:ext uri="{0D108BD9-81ED-4DB2-BD59-A6C34878D82A}">
                    <a16:rowId xmlns:a16="http://schemas.microsoft.com/office/drawing/2014/main" val="10007"/>
                  </a:ext>
                </a:extLst>
              </a:tr>
            </a:tbl>
          </a:graphicData>
        </a:graphic>
      </p:graphicFrame>
      <p:graphicFrame>
        <p:nvGraphicFramePr>
          <p:cNvPr id="668" name="Google Shape;547;p43"/>
          <p:cNvGraphicFramePr/>
          <p:nvPr/>
        </p:nvGraphicFramePr>
        <p:xfrm>
          <a:off x="3321487" y="698425"/>
          <a:ext cx="2507975" cy="3956635"/>
        </p:xfrm>
        <a:graphic>
          <a:graphicData uri="http://schemas.openxmlformats.org/drawingml/2006/table">
            <a:tbl>
              <a:tblPr>
                <a:tableStyleId>{4C3C2611-4C71-4FC5-86AE-919BDF0F9419}</a:tableStyleId>
              </a:tblPr>
              <a:tblGrid>
                <a:gridCol w="2507975">
                  <a:extLst>
                    <a:ext uri="{9D8B030D-6E8A-4147-A177-3AD203B41FA5}">
                      <a16:colId xmlns:a16="http://schemas.microsoft.com/office/drawing/2014/main" val="20000"/>
                    </a:ext>
                  </a:extLst>
                </a:gridCol>
              </a:tblGrid>
              <a:tr h="256700">
                <a:tc>
                  <a:txBody>
                    <a:bodyPr/>
                    <a:lstStyle/>
                    <a:p>
                      <a:pPr algn="l">
                        <a:defRPr sz="700" b="1">
                          <a:solidFill>
                            <a:srgbClr val="AA0A6C"/>
                          </a:solidFill>
                          <a:latin typeface="Helvetica Neue"/>
                          <a:ea typeface="Helvetica Neue"/>
                          <a:cs typeface="Helvetica Neue"/>
                          <a:sym typeface="Helvetica Neue"/>
                        </a:defRPr>
                      </a:pPr>
                      <a:r>
                        <a:rPr dirty="0"/>
                        <a:t>ADS Corporation</a:t>
                      </a:r>
                    </a:p>
                    <a:p>
                      <a:pPr algn="l">
                        <a:defRPr sz="700">
                          <a:solidFill>
                            <a:srgbClr val="1F3D48"/>
                          </a:solidFill>
                          <a:latin typeface="Helvetica Neue"/>
                          <a:ea typeface="Helvetica Neue"/>
                          <a:cs typeface="Helvetica Neue"/>
                          <a:sym typeface="Helvetica Neue"/>
                        </a:defRPr>
                      </a:pPr>
                      <a:r>
                        <a:rPr dirty="0"/>
                        <a:t>Chief Operating Officer </a:t>
                      </a:r>
                    </a:p>
                  </a:txBody>
                  <a:tcPr marL="45700" marR="45700" marT="45700" marB="45700" horzOverflow="overflow"/>
                </a:tc>
                <a:extLst>
                  <a:ext uri="{0D108BD9-81ED-4DB2-BD59-A6C34878D82A}">
                    <a16:rowId xmlns:a16="http://schemas.microsoft.com/office/drawing/2014/main" val="10000"/>
                  </a:ext>
                </a:extLst>
              </a:tr>
              <a:tr h="256700">
                <a:tc>
                  <a:txBody>
                    <a:bodyPr/>
                    <a:lstStyle/>
                    <a:p>
                      <a:pPr algn="l">
                        <a:defRPr sz="700" b="1">
                          <a:solidFill>
                            <a:srgbClr val="AA0A6C"/>
                          </a:solidFill>
                          <a:latin typeface="Helvetica Neue"/>
                          <a:ea typeface="Helvetica Neue"/>
                          <a:cs typeface="Helvetica Neue"/>
                          <a:sym typeface="Helvetica Neue"/>
                        </a:defRPr>
                      </a:pPr>
                      <a:r>
                        <a:t>Apex Tool Group, LLC</a:t>
                      </a:r>
                    </a:p>
                    <a:p>
                      <a:pPr algn="l">
                        <a:defRPr sz="700">
                          <a:solidFill>
                            <a:srgbClr val="1F3D48"/>
                          </a:solidFill>
                          <a:latin typeface="Helvetica Neue"/>
                          <a:ea typeface="Helvetica Neue"/>
                          <a:cs typeface="Helvetica Neue"/>
                          <a:sym typeface="Helvetica Neue"/>
                        </a:defRPr>
                      </a:pPr>
                      <a:r>
                        <a:t>President, Power and Professional Tools</a:t>
                      </a:r>
                    </a:p>
                  </a:txBody>
                  <a:tcPr marL="45700" marR="45700" marT="45700" marB="45700" horzOverflow="overflow"/>
                </a:tc>
                <a:extLst>
                  <a:ext uri="{0D108BD9-81ED-4DB2-BD59-A6C34878D82A}">
                    <a16:rowId xmlns:a16="http://schemas.microsoft.com/office/drawing/2014/main" val="10001"/>
                  </a:ext>
                </a:extLst>
              </a:tr>
              <a:tr h="256700">
                <a:tc>
                  <a:txBody>
                    <a:bodyPr/>
                    <a:lstStyle/>
                    <a:p>
                      <a:pPr algn="l">
                        <a:defRPr sz="700" b="1">
                          <a:solidFill>
                            <a:srgbClr val="AA0A6C"/>
                          </a:solidFill>
                          <a:latin typeface="Helvetica Neue"/>
                          <a:ea typeface="Helvetica Neue"/>
                          <a:cs typeface="Helvetica Neue"/>
                          <a:sym typeface="Helvetica Neue"/>
                        </a:defRPr>
                      </a:pPr>
                      <a:r>
                        <a:t>Avery Dennison Corporation </a:t>
                      </a:r>
                    </a:p>
                    <a:p>
                      <a:pPr algn="l">
                        <a:defRPr sz="700">
                          <a:solidFill>
                            <a:srgbClr val="1F3D48"/>
                          </a:solidFill>
                          <a:latin typeface="Helvetica Neue"/>
                          <a:ea typeface="Helvetica Neue"/>
                          <a:cs typeface="Helvetica Neue"/>
                          <a:sym typeface="Helvetica Neue"/>
                        </a:defRPr>
                      </a:pPr>
                      <a:r>
                        <a:t>Vice President Technology</a:t>
                      </a:r>
                      <a:endParaRPr dirty="0"/>
                    </a:p>
                  </a:txBody>
                  <a:tcPr marL="45700" marR="45700" marT="45700" marB="45700" horzOverflow="overflow"/>
                </a:tc>
                <a:extLst>
                  <a:ext uri="{0D108BD9-81ED-4DB2-BD59-A6C34878D82A}">
                    <a16:rowId xmlns:a16="http://schemas.microsoft.com/office/drawing/2014/main" val="10002"/>
                  </a:ext>
                </a:extLst>
              </a:tr>
              <a:tr h="256700">
                <a:tc>
                  <a:txBody>
                    <a:bodyPr/>
                    <a:lstStyle/>
                    <a:p>
                      <a:pPr algn="l">
                        <a:defRPr sz="700" b="1">
                          <a:solidFill>
                            <a:srgbClr val="AA0A6C"/>
                          </a:solidFill>
                          <a:latin typeface="Helvetica Neue"/>
                          <a:ea typeface="Helvetica Neue"/>
                          <a:cs typeface="Helvetica Neue"/>
                          <a:sym typeface="Helvetica Neue"/>
                        </a:defRPr>
                      </a:pPr>
                      <a:r>
                        <a:t>Axel Johnson Inc. </a:t>
                      </a:r>
                    </a:p>
                    <a:p>
                      <a:pPr algn="l">
                        <a:defRPr sz="700">
                          <a:solidFill>
                            <a:srgbClr val="1F3D48"/>
                          </a:solidFill>
                          <a:latin typeface="Helvetica Neue"/>
                          <a:ea typeface="Helvetica Neue"/>
                          <a:cs typeface="Helvetica Neue"/>
                          <a:sym typeface="Helvetica Neue"/>
                        </a:defRPr>
                      </a:pPr>
                      <a:r>
                        <a:t>Chief Executive Officer</a:t>
                      </a:r>
                      <a:endParaRPr dirty="0"/>
                    </a:p>
                  </a:txBody>
                  <a:tcPr marL="45700" marR="45700" marT="45700" marB="45700" horzOverflow="overflow"/>
                </a:tc>
                <a:extLst>
                  <a:ext uri="{0D108BD9-81ED-4DB2-BD59-A6C34878D82A}">
                    <a16:rowId xmlns:a16="http://schemas.microsoft.com/office/drawing/2014/main" val="10003"/>
                  </a:ext>
                </a:extLst>
              </a:tr>
              <a:tr h="256700">
                <a:tc>
                  <a:txBody>
                    <a:bodyPr/>
                    <a:lstStyle/>
                    <a:p>
                      <a:pPr algn="l">
                        <a:defRPr sz="700" b="1">
                          <a:solidFill>
                            <a:srgbClr val="AA0A6C"/>
                          </a:solidFill>
                          <a:latin typeface="Helvetica Neue"/>
                          <a:ea typeface="Helvetica Neue"/>
                          <a:cs typeface="Helvetica Neue"/>
                          <a:sym typeface="Helvetica Neue"/>
                        </a:defRPr>
                      </a:pPr>
                      <a:r>
                        <a:rPr dirty="0" err="1"/>
                        <a:t>Balchem</a:t>
                      </a:r>
                      <a:r>
                        <a:rPr dirty="0"/>
                        <a:t> Corporation </a:t>
                      </a:r>
                    </a:p>
                    <a:p>
                      <a:pPr algn="l">
                        <a:defRPr sz="700">
                          <a:solidFill>
                            <a:srgbClr val="1F3D48"/>
                          </a:solidFill>
                          <a:latin typeface="Helvetica Neue"/>
                          <a:ea typeface="Helvetica Neue"/>
                          <a:cs typeface="Helvetica Neue"/>
                          <a:sym typeface="Helvetica Neue"/>
                        </a:defRPr>
                      </a:pPr>
                      <a:r>
                        <a:rPr dirty="0"/>
                        <a:t>Vice President, Engineering</a:t>
                      </a:r>
                    </a:p>
                  </a:txBody>
                  <a:tcPr marL="45700" marR="45700" marT="45700" marB="45700" horzOverflow="overflow"/>
                </a:tc>
                <a:extLst>
                  <a:ext uri="{0D108BD9-81ED-4DB2-BD59-A6C34878D82A}">
                    <a16:rowId xmlns:a16="http://schemas.microsoft.com/office/drawing/2014/main" val="10004"/>
                  </a:ext>
                </a:extLst>
              </a:tr>
              <a:tr h="256700">
                <a:tc>
                  <a:txBody>
                    <a:bodyPr/>
                    <a:lstStyle/>
                    <a:p>
                      <a:pPr algn="l">
                        <a:defRPr sz="700" b="1">
                          <a:solidFill>
                            <a:srgbClr val="AA0A6C"/>
                          </a:solidFill>
                          <a:latin typeface="Helvetica Neue"/>
                          <a:ea typeface="Helvetica Neue"/>
                          <a:cs typeface="Helvetica Neue"/>
                          <a:sym typeface="Helvetica Neue"/>
                        </a:defRPr>
                      </a:pPr>
                      <a:r>
                        <a:t>Berkshire Hathaway, Inc. Wayne Combustion </a:t>
                      </a:r>
                    </a:p>
                    <a:p>
                      <a:pPr algn="l">
                        <a:defRPr sz="700">
                          <a:solidFill>
                            <a:srgbClr val="1F3D48"/>
                          </a:solidFill>
                          <a:latin typeface="Helvetica Neue"/>
                          <a:ea typeface="Helvetica Neue"/>
                          <a:cs typeface="Helvetica Neue"/>
                          <a:sym typeface="Helvetica Neue"/>
                        </a:defRPr>
                      </a:pPr>
                      <a:r>
                        <a:t>General Manager</a:t>
                      </a:r>
                      <a:endParaRPr dirty="0"/>
                    </a:p>
                  </a:txBody>
                  <a:tcPr marL="45700" marR="45700" marT="45700" marB="45700" horzOverflow="overflow"/>
                </a:tc>
                <a:extLst>
                  <a:ext uri="{0D108BD9-81ED-4DB2-BD59-A6C34878D82A}">
                    <a16:rowId xmlns:a16="http://schemas.microsoft.com/office/drawing/2014/main" val="10005"/>
                  </a:ext>
                </a:extLst>
              </a:tr>
              <a:tr h="256700">
                <a:tc>
                  <a:txBody>
                    <a:bodyPr/>
                    <a:lstStyle/>
                    <a:p>
                      <a:pPr algn="l">
                        <a:defRPr sz="700" b="1">
                          <a:solidFill>
                            <a:srgbClr val="AA0A6C"/>
                          </a:solidFill>
                          <a:latin typeface="Helvetica Neue"/>
                          <a:ea typeface="Helvetica Neue"/>
                          <a:cs typeface="Helvetica Neue"/>
                          <a:sym typeface="Helvetica Neue"/>
                        </a:defRPr>
                      </a:pPr>
                      <a:r>
                        <a:t>Blackmer </a:t>
                      </a:r>
                    </a:p>
                    <a:p>
                      <a:pPr algn="l">
                        <a:defRPr sz="700">
                          <a:solidFill>
                            <a:srgbClr val="1F3D48"/>
                          </a:solidFill>
                          <a:latin typeface="Helvetica Neue"/>
                          <a:ea typeface="Helvetica Neue"/>
                          <a:cs typeface="Helvetica Neue"/>
                          <a:sym typeface="Helvetica Neue"/>
                        </a:defRPr>
                      </a:pPr>
                      <a:r>
                        <a:t>Managing Director, European Operations</a:t>
                      </a:r>
                    </a:p>
                  </a:txBody>
                  <a:tcPr marL="45700" marR="45700" marT="45700" marB="45700" horzOverflow="overflow"/>
                </a:tc>
                <a:extLst>
                  <a:ext uri="{0D108BD9-81ED-4DB2-BD59-A6C34878D82A}">
                    <a16:rowId xmlns:a16="http://schemas.microsoft.com/office/drawing/2014/main" val="10006"/>
                  </a:ext>
                </a:extLst>
              </a:tr>
              <a:tr h="641775">
                <a:tc>
                  <a:txBody>
                    <a:bodyPr/>
                    <a:lstStyle/>
                    <a:p>
                      <a:pPr algn="l">
                        <a:defRPr sz="700" b="1">
                          <a:solidFill>
                            <a:srgbClr val="AA0A6C"/>
                          </a:solidFill>
                          <a:latin typeface="Helvetica Neue"/>
                          <a:ea typeface="Helvetica Neue"/>
                          <a:cs typeface="Helvetica Neue"/>
                          <a:sym typeface="Helvetica Neue"/>
                        </a:defRPr>
                      </a:pPr>
                      <a:r>
                        <a:t>Boart Longyear </a:t>
                      </a:r>
                    </a:p>
                    <a:p>
                      <a:pPr algn="l">
                        <a:defRPr sz="700">
                          <a:solidFill>
                            <a:srgbClr val="1F3D48"/>
                          </a:solidFill>
                          <a:latin typeface="Helvetica Neue"/>
                          <a:ea typeface="Helvetica Neue"/>
                          <a:cs typeface="Helvetica Neue"/>
                          <a:sym typeface="Helvetica Neue"/>
                        </a:defRPr>
                      </a:pPr>
                      <a:r>
                        <a:t>Senior Vice President, Sales</a:t>
                      </a:r>
                    </a:p>
                    <a:p>
                      <a:pPr algn="l">
                        <a:defRPr sz="700">
                          <a:solidFill>
                            <a:srgbClr val="1F3D48"/>
                          </a:solidFill>
                          <a:latin typeface="Helvetica Neue"/>
                          <a:ea typeface="Helvetica Neue"/>
                          <a:cs typeface="Helvetica Neue"/>
                          <a:sym typeface="Helvetica Neue"/>
                        </a:defRPr>
                      </a:pPr>
                      <a:r>
                        <a:t>General Manager, Drilling Services </a:t>
                      </a:r>
                    </a:p>
                    <a:p>
                      <a:pPr algn="l">
                        <a:defRPr sz="700">
                          <a:solidFill>
                            <a:srgbClr val="1F3D48"/>
                          </a:solidFill>
                          <a:latin typeface="Helvetica Neue"/>
                          <a:ea typeface="Helvetica Neue"/>
                          <a:cs typeface="Helvetica Neue"/>
                          <a:sym typeface="Helvetica Neue"/>
                        </a:defRPr>
                      </a:pPr>
                      <a:r>
                        <a:t>Global Director, Environ. Health &amp; Safety </a:t>
                      </a:r>
                    </a:p>
                    <a:p>
                      <a:pPr algn="l">
                        <a:defRPr sz="700">
                          <a:solidFill>
                            <a:srgbClr val="1F3D48"/>
                          </a:solidFill>
                          <a:latin typeface="Helvetica Neue"/>
                          <a:ea typeface="Helvetica Neue"/>
                          <a:cs typeface="Helvetica Neue"/>
                          <a:sym typeface="Helvetica Neue"/>
                        </a:defRPr>
                      </a:pPr>
                      <a:r>
                        <a:t>Global Sales Director, E&amp;I Drilling Services</a:t>
                      </a:r>
                      <a:endParaRPr dirty="0"/>
                    </a:p>
                  </a:txBody>
                  <a:tcPr marL="45700" marR="45700" marT="45700" marB="45700" horzOverflow="overflow"/>
                </a:tc>
                <a:extLst>
                  <a:ext uri="{0D108BD9-81ED-4DB2-BD59-A6C34878D82A}">
                    <a16:rowId xmlns:a16="http://schemas.microsoft.com/office/drawing/2014/main" val="10007"/>
                  </a:ext>
                </a:extLst>
              </a:tr>
              <a:tr h="385050">
                <a:tc>
                  <a:txBody>
                    <a:bodyPr/>
                    <a:lstStyle/>
                    <a:p>
                      <a:pPr algn="l">
                        <a:defRPr sz="700" b="1">
                          <a:solidFill>
                            <a:srgbClr val="AA0A6C"/>
                          </a:solidFill>
                          <a:latin typeface="Helvetica Neue"/>
                          <a:ea typeface="Helvetica Neue"/>
                          <a:cs typeface="Helvetica Neue"/>
                          <a:sym typeface="Helvetica Neue"/>
                        </a:defRPr>
                      </a:pPr>
                      <a:r>
                        <a:rPr dirty="0"/>
                        <a:t>Chrysler LLC </a:t>
                      </a:r>
                    </a:p>
                    <a:p>
                      <a:pPr algn="l">
                        <a:defRPr sz="700">
                          <a:solidFill>
                            <a:srgbClr val="1F3D48"/>
                          </a:solidFill>
                          <a:latin typeface="Helvetica Neue"/>
                          <a:ea typeface="Helvetica Neue"/>
                          <a:cs typeface="Helvetica Neue"/>
                          <a:sym typeface="Helvetica Neue"/>
                        </a:defRPr>
                      </a:pPr>
                      <a:r>
                        <a:rPr dirty="0"/>
                        <a:t>Vice President of Procurement </a:t>
                      </a:r>
                    </a:p>
                    <a:p>
                      <a:pPr algn="l">
                        <a:defRPr sz="700">
                          <a:solidFill>
                            <a:srgbClr val="1F3D48"/>
                          </a:solidFill>
                          <a:latin typeface="Helvetica Neue"/>
                          <a:ea typeface="Helvetica Neue"/>
                          <a:cs typeface="Helvetica Neue"/>
                          <a:sym typeface="Helvetica Neue"/>
                        </a:defRPr>
                      </a:pPr>
                      <a:r>
                        <a:rPr dirty="0"/>
                        <a:t>Vice President of Uconnect</a:t>
                      </a:r>
                    </a:p>
                  </a:txBody>
                  <a:tcPr marL="45700" marR="45700" marT="45700" marB="45700" horzOverflow="overflow"/>
                </a:tc>
                <a:extLst>
                  <a:ext uri="{0D108BD9-81ED-4DB2-BD59-A6C34878D82A}">
                    <a16:rowId xmlns:a16="http://schemas.microsoft.com/office/drawing/2014/main" val="10008"/>
                  </a:ext>
                </a:extLst>
              </a:tr>
              <a:tr h="770100">
                <a:tc>
                  <a:txBody>
                    <a:bodyPr/>
                    <a:lstStyle/>
                    <a:p>
                      <a:pPr algn="l">
                        <a:defRPr sz="700" b="1">
                          <a:solidFill>
                            <a:srgbClr val="AA0A6C"/>
                          </a:solidFill>
                          <a:latin typeface="Helvetica Neue"/>
                          <a:ea typeface="Helvetica Neue"/>
                          <a:cs typeface="Helvetica Neue"/>
                          <a:sym typeface="Helvetica Neue"/>
                        </a:defRPr>
                      </a:pPr>
                      <a:r>
                        <a:rPr dirty="0"/>
                        <a:t>Cooper Industries, Ltd. </a:t>
                      </a:r>
                    </a:p>
                    <a:p>
                      <a:pPr algn="l">
                        <a:defRPr sz="700">
                          <a:solidFill>
                            <a:srgbClr val="1F3D48"/>
                          </a:solidFill>
                          <a:latin typeface="Helvetica Neue"/>
                          <a:ea typeface="Helvetica Neue"/>
                          <a:cs typeface="Helvetica Neue"/>
                          <a:sym typeface="Helvetica Neue"/>
                        </a:defRPr>
                      </a:pPr>
                      <a:r>
                        <a:rPr dirty="0"/>
                        <a:t>Vice President Engineering </a:t>
                      </a:r>
                    </a:p>
                    <a:p>
                      <a:pPr algn="l">
                        <a:defRPr sz="700">
                          <a:solidFill>
                            <a:srgbClr val="1F3D48"/>
                          </a:solidFill>
                          <a:latin typeface="Helvetica Neue"/>
                          <a:ea typeface="Helvetica Neue"/>
                          <a:cs typeface="Helvetica Neue"/>
                          <a:sym typeface="Helvetica Neue"/>
                        </a:defRPr>
                      </a:pPr>
                      <a:r>
                        <a:rPr dirty="0"/>
                        <a:t>Vice President Engineering, Cooper</a:t>
                      </a:r>
                      <a:br>
                        <a:rPr dirty="0"/>
                      </a:br>
                      <a:r>
                        <a:rPr dirty="0"/>
                        <a:t>Power Systems </a:t>
                      </a:r>
                    </a:p>
                    <a:p>
                      <a:pPr algn="l">
                        <a:defRPr sz="700">
                          <a:solidFill>
                            <a:srgbClr val="1F3D48"/>
                          </a:solidFill>
                          <a:latin typeface="Helvetica Neue"/>
                          <a:ea typeface="Helvetica Neue"/>
                          <a:cs typeface="Helvetica Neue"/>
                          <a:sym typeface="Helvetica Neue"/>
                        </a:defRPr>
                      </a:pPr>
                      <a:r>
                        <a:rPr dirty="0"/>
                        <a:t>Vice President of Engineering, Cooper</a:t>
                      </a:r>
                      <a:br>
                        <a:rPr dirty="0"/>
                      </a:br>
                      <a:r>
                        <a:rPr dirty="0"/>
                        <a:t>Wiring Devices </a:t>
                      </a:r>
                    </a:p>
                  </a:txBody>
                  <a:tcPr marL="45700" marR="45700" marT="45700" marB="45700" horzOverflow="overflow"/>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279A323D-210C-6CCE-2A9D-6170C9F84081}"/>
              </a:ext>
            </a:extLst>
          </p:cNvPr>
          <p:cNvSpPr txBox="1"/>
          <p:nvPr/>
        </p:nvSpPr>
        <p:spPr>
          <a:xfrm>
            <a:off x="457168" y="3141103"/>
            <a:ext cx="1961997" cy="138499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la búsqueda – deberías poder cortar y pegar entradas de Excel in cada tabla y poder editar.</a:t>
            </a:r>
          </a:p>
        </p:txBody>
      </p:sp>
      <p:sp>
        <p:nvSpPr>
          <p:cNvPr id="2" name="Google Shape;526;p42">
            <a:extLst>
              <a:ext uri="{FF2B5EF4-FFF2-40B4-BE49-F238E27FC236}">
                <a16:creationId xmlns:a16="http://schemas.microsoft.com/office/drawing/2014/main" id="{256D1CC3-0142-996F-7F0B-7CFAA0B3D3D5}"/>
              </a:ext>
            </a:extLst>
          </p:cNvPr>
          <p:cNvSpPr txBox="1"/>
          <p:nvPr/>
        </p:nvSpPr>
        <p:spPr>
          <a:xfrm rot="16200000">
            <a:off x="1069350" y="2514355"/>
            <a:ext cx="3763496" cy="284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ctr">
              <a:defRPr>
                <a:solidFill>
                  <a:srgbClr val="FFFFFF"/>
                </a:solidFill>
              </a:defRPr>
            </a:pPr>
            <a:r>
              <a:rPr lang="es-ES" noProof="0" dirty="0">
                <a:solidFill>
                  <a:srgbClr val="FF0000"/>
                </a:solidFill>
              </a:rPr>
              <a:t>Experiencia Relevante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Google Shape;552;p44"/>
          <p:cNvSpPr txBox="1">
            <a:spLocks noGrp="1"/>
          </p:cNvSpPr>
          <p:nvPr>
            <p:ph type="title"/>
          </p:nvPr>
        </p:nvSpPr>
        <p:spPr>
          <a:xfrm>
            <a:off x="510535" y="121836"/>
            <a:ext cx="8010902" cy="947402"/>
          </a:xfrm>
          <a:prstGeom prst="rect">
            <a:avLst/>
          </a:prstGeom>
        </p:spPr>
        <p:txBody>
          <a:bodyPr/>
          <a:lstStyle>
            <a:lvl1pPr>
              <a:defRPr sz="2300" b="1">
                <a:solidFill>
                  <a:srgbClr val="003B5B"/>
                </a:solidFill>
                <a:latin typeface="Helvetica Neue"/>
                <a:ea typeface="Helvetica Neue"/>
                <a:cs typeface="Helvetica Neue"/>
                <a:sym typeface="Helvetica Neue"/>
              </a:defRPr>
            </a:lvl1pPr>
          </a:lstStyle>
          <a:p>
            <a:r>
              <a:rPr lang="en-US" dirty="0" err="1"/>
              <a:t>Experiencia</a:t>
            </a:r>
            <a:r>
              <a:rPr lang="en-US" dirty="0"/>
              <a:t> </a:t>
            </a:r>
            <a:r>
              <a:rPr lang="en-US" dirty="0" err="1"/>
              <a:t>relevante</a:t>
            </a:r>
            <a:r>
              <a:rPr lang="en-US" dirty="0"/>
              <a:t> </a:t>
            </a:r>
            <a:r>
              <a:rPr dirty="0"/>
              <a:t>(cont.)</a:t>
            </a:r>
          </a:p>
        </p:txBody>
      </p:sp>
      <p:sp>
        <p:nvSpPr>
          <p:cNvPr id="671" name="Google Shape;553;p44"/>
          <p:cNvSpPr/>
          <p:nvPr/>
        </p:nvSpPr>
        <p:spPr>
          <a:xfrm>
            <a:off x="376337" y="498941"/>
            <a:ext cx="71371" cy="231322"/>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72" name="Google Shape;554;p44"/>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lang="es-ES" noProof="0" dirty="0"/>
          </a:p>
        </p:txBody>
      </p:sp>
      <p:sp>
        <p:nvSpPr>
          <p:cNvPr id="673" name="Google Shape;555;p44"/>
          <p:cNvSpPr txBox="1"/>
          <p:nvPr/>
        </p:nvSpPr>
        <p:spPr>
          <a:xfrm>
            <a:off x="194571" y="83474"/>
            <a:ext cx="24201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674" name="Google Shape;556;p44" descr="Google Shape;556;p44"/>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675" name="Google Shape;557;p44"/>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676" name="Google Shape;558;p44"/>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Experiencia relevante</a:t>
            </a:r>
          </a:p>
        </p:txBody>
      </p:sp>
      <p:graphicFrame>
        <p:nvGraphicFramePr>
          <p:cNvPr id="677" name="Google Shape;559;p44"/>
          <p:cNvGraphicFramePr/>
          <p:nvPr/>
        </p:nvGraphicFramePr>
        <p:xfrm>
          <a:off x="275088" y="837638"/>
          <a:ext cx="2107350" cy="4095850"/>
        </p:xfrm>
        <a:graphic>
          <a:graphicData uri="http://schemas.openxmlformats.org/drawingml/2006/table">
            <a:tbl>
              <a:tblPr>
                <a:tableStyleId>{4C3C2611-4C71-4FC5-86AE-919BDF0F9419}</a:tableStyleId>
              </a:tblPr>
              <a:tblGrid>
                <a:gridCol w="2107350">
                  <a:extLst>
                    <a:ext uri="{9D8B030D-6E8A-4147-A177-3AD203B41FA5}">
                      <a16:colId xmlns:a16="http://schemas.microsoft.com/office/drawing/2014/main" val="20000"/>
                    </a:ext>
                  </a:extLst>
                </a:gridCol>
              </a:tblGrid>
              <a:tr h="319050">
                <a:tc>
                  <a:txBody>
                    <a:bodyPr/>
                    <a:lstStyle/>
                    <a:p>
                      <a:pPr algn="l">
                        <a:defRPr sz="700" b="1">
                          <a:solidFill>
                            <a:srgbClr val="AA0A6C"/>
                          </a:solidFill>
                          <a:latin typeface="Helvetica Neue"/>
                          <a:ea typeface="Helvetica Neue"/>
                          <a:cs typeface="Helvetica Neue"/>
                          <a:sym typeface="Helvetica Neue"/>
                        </a:defRPr>
                      </a:pPr>
                      <a:r>
                        <a:t>ADS Corporation</a:t>
                      </a:r>
                    </a:p>
                    <a:p>
                      <a:pPr algn="l">
                        <a:defRPr sz="700">
                          <a:solidFill>
                            <a:srgbClr val="1F3D48"/>
                          </a:solidFill>
                          <a:latin typeface="Helvetica Neue"/>
                          <a:ea typeface="Helvetica Neue"/>
                          <a:cs typeface="Helvetica Neue"/>
                          <a:sym typeface="Helvetica Neue"/>
                        </a:defRPr>
                      </a:pPr>
                      <a:r>
                        <a:t>Chief Operating Officer </a:t>
                      </a:r>
                    </a:p>
                  </a:txBody>
                  <a:tcPr marL="45700" marR="45700" marT="45700" marB="45700" horzOverflow="overflow"/>
                </a:tc>
                <a:extLst>
                  <a:ext uri="{0D108BD9-81ED-4DB2-BD59-A6C34878D82A}">
                    <a16:rowId xmlns:a16="http://schemas.microsoft.com/office/drawing/2014/main" val="10000"/>
                  </a:ext>
                </a:extLst>
              </a:tr>
              <a:tr h="319050">
                <a:tc>
                  <a:txBody>
                    <a:bodyPr/>
                    <a:lstStyle/>
                    <a:p>
                      <a:pPr algn="l">
                        <a:defRPr sz="700" b="1">
                          <a:solidFill>
                            <a:srgbClr val="AA0A6C"/>
                          </a:solidFill>
                          <a:latin typeface="Helvetica Neue"/>
                          <a:ea typeface="Helvetica Neue"/>
                          <a:cs typeface="Helvetica Neue"/>
                          <a:sym typeface="Helvetica Neue"/>
                        </a:defRPr>
                      </a:pPr>
                      <a:r>
                        <a:t>Apex Tool Group, LLC</a:t>
                      </a:r>
                    </a:p>
                    <a:p>
                      <a:pPr algn="l">
                        <a:defRPr sz="700">
                          <a:solidFill>
                            <a:srgbClr val="1F3D48"/>
                          </a:solidFill>
                          <a:latin typeface="Helvetica Neue"/>
                          <a:ea typeface="Helvetica Neue"/>
                          <a:cs typeface="Helvetica Neue"/>
                          <a:sym typeface="Helvetica Neue"/>
                        </a:defRPr>
                      </a:pPr>
                      <a:r>
                        <a:t>President, Power and Professional Tools</a:t>
                      </a:r>
                    </a:p>
                  </a:txBody>
                  <a:tcPr marL="45700" marR="45700" marT="45700" marB="45700" horzOverflow="overflow"/>
                </a:tc>
                <a:extLst>
                  <a:ext uri="{0D108BD9-81ED-4DB2-BD59-A6C34878D82A}">
                    <a16:rowId xmlns:a16="http://schemas.microsoft.com/office/drawing/2014/main" val="10001"/>
                  </a:ext>
                </a:extLst>
              </a:tr>
              <a:tr h="319050">
                <a:tc>
                  <a:txBody>
                    <a:bodyPr/>
                    <a:lstStyle/>
                    <a:p>
                      <a:pPr algn="l">
                        <a:defRPr sz="700" b="1">
                          <a:solidFill>
                            <a:srgbClr val="AA0A6C"/>
                          </a:solidFill>
                          <a:latin typeface="Helvetica Neue"/>
                          <a:ea typeface="Helvetica Neue"/>
                          <a:cs typeface="Helvetica Neue"/>
                          <a:sym typeface="Helvetica Neue"/>
                        </a:defRPr>
                      </a:pPr>
                      <a:r>
                        <a:t>Avery Dennison Corporation </a:t>
                      </a:r>
                    </a:p>
                    <a:p>
                      <a:pPr algn="l">
                        <a:defRPr sz="700">
                          <a:solidFill>
                            <a:srgbClr val="1F3D48"/>
                          </a:solidFill>
                          <a:latin typeface="Helvetica Neue"/>
                          <a:ea typeface="Helvetica Neue"/>
                          <a:cs typeface="Helvetica Neue"/>
                          <a:sym typeface="Helvetica Neue"/>
                        </a:defRPr>
                      </a:pPr>
                      <a:r>
                        <a:t>Vice President Technology</a:t>
                      </a:r>
                    </a:p>
                  </a:txBody>
                  <a:tcPr marL="45700" marR="45700" marT="45700" marB="45700" horzOverflow="overflow"/>
                </a:tc>
                <a:extLst>
                  <a:ext uri="{0D108BD9-81ED-4DB2-BD59-A6C34878D82A}">
                    <a16:rowId xmlns:a16="http://schemas.microsoft.com/office/drawing/2014/main" val="10002"/>
                  </a:ext>
                </a:extLst>
              </a:tr>
              <a:tr h="319050">
                <a:tc>
                  <a:txBody>
                    <a:bodyPr/>
                    <a:lstStyle/>
                    <a:p>
                      <a:pPr algn="l">
                        <a:defRPr sz="700" b="1">
                          <a:solidFill>
                            <a:srgbClr val="AA0A6C"/>
                          </a:solidFill>
                          <a:latin typeface="Helvetica Neue"/>
                          <a:ea typeface="Helvetica Neue"/>
                          <a:cs typeface="Helvetica Neue"/>
                          <a:sym typeface="Helvetica Neue"/>
                        </a:defRPr>
                      </a:pPr>
                      <a:r>
                        <a:t>Axel Johnson Inc. </a:t>
                      </a:r>
                    </a:p>
                    <a:p>
                      <a:pPr algn="l">
                        <a:defRPr sz="700">
                          <a:solidFill>
                            <a:srgbClr val="1F3D48"/>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3"/>
                  </a:ext>
                </a:extLst>
              </a:tr>
              <a:tr h="319050">
                <a:tc>
                  <a:txBody>
                    <a:bodyPr/>
                    <a:lstStyle/>
                    <a:p>
                      <a:pPr algn="l">
                        <a:defRPr sz="700" b="1">
                          <a:solidFill>
                            <a:srgbClr val="AA0A6C"/>
                          </a:solidFill>
                          <a:latin typeface="Helvetica Neue"/>
                          <a:ea typeface="Helvetica Neue"/>
                          <a:cs typeface="Helvetica Neue"/>
                          <a:sym typeface="Helvetica Neue"/>
                        </a:defRPr>
                      </a:pPr>
                      <a:r>
                        <a:t>Balchem Corporation </a:t>
                      </a:r>
                    </a:p>
                    <a:p>
                      <a:pPr algn="l">
                        <a:defRPr sz="700">
                          <a:solidFill>
                            <a:srgbClr val="1F3D48"/>
                          </a:solidFill>
                          <a:latin typeface="Helvetica Neue"/>
                          <a:ea typeface="Helvetica Neue"/>
                          <a:cs typeface="Helvetica Neue"/>
                          <a:sym typeface="Helvetica Neue"/>
                        </a:defRPr>
                      </a:pPr>
                      <a:r>
                        <a:t>Vice President, Engineering</a:t>
                      </a:r>
                    </a:p>
                  </a:txBody>
                  <a:tcPr marL="45700" marR="45700" marT="45700" marB="45700" horzOverflow="overflow"/>
                </a:tc>
                <a:extLst>
                  <a:ext uri="{0D108BD9-81ED-4DB2-BD59-A6C34878D82A}">
                    <a16:rowId xmlns:a16="http://schemas.microsoft.com/office/drawing/2014/main" val="10004"/>
                  </a:ext>
                </a:extLst>
              </a:tr>
              <a:tr h="330925">
                <a:tc>
                  <a:txBody>
                    <a:bodyPr/>
                    <a:lstStyle/>
                    <a:p>
                      <a:pPr algn="l">
                        <a:defRPr sz="700" b="1">
                          <a:solidFill>
                            <a:srgbClr val="AA0A6C"/>
                          </a:solidFill>
                          <a:latin typeface="Helvetica Neue"/>
                          <a:ea typeface="Helvetica Neue"/>
                          <a:cs typeface="Helvetica Neue"/>
                          <a:sym typeface="Helvetica Neue"/>
                        </a:defRPr>
                      </a:pPr>
                      <a:r>
                        <a:t>Berkshire Hathaway, Inc. Wayne Combustion </a:t>
                      </a:r>
                    </a:p>
                    <a:p>
                      <a:pPr algn="l">
                        <a:defRPr sz="700">
                          <a:solidFill>
                            <a:srgbClr val="1F3D48"/>
                          </a:solidFill>
                          <a:latin typeface="Helvetica Neue"/>
                          <a:ea typeface="Helvetica Neue"/>
                          <a:cs typeface="Helvetica Neue"/>
                          <a:sym typeface="Helvetica Neue"/>
                        </a:defRPr>
                      </a:pPr>
                      <a:r>
                        <a:t>General Manager</a:t>
                      </a:r>
                    </a:p>
                  </a:txBody>
                  <a:tcPr marL="45700" marR="45700" marT="45700" marB="45700" horzOverflow="overflow"/>
                </a:tc>
                <a:extLst>
                  <a:ext uri="{0D108BD9-81ED-4DB2-BD59-A6C34878D82A}">
                    <a16:rowId xmlns:a16="http://schemas.microsoft.com/office/drawing/2014/main" val="10005"/>
                  </a:ext>
                </a:extLst>
              </a:tr>
              <a:tr h="319050">
                <a:tc>
                  <a:txBody>
                    <a:bodyPr/>
                    <a:lstStyle/>
                    <a:p>
                      <a:pPr algn="l">
                        <a:defRPr sz="700" b="1">
                          <a:solidFill>
                            <a:srgbClr val="AA0A6C"/>
                          </a:solidFill>
                          <a:latin typeface="Helvetica Neue"/>
                          <a:ea typeface="Helvetica Neue"/>
                          <a:cs typeface="Helvetica Neue"/>
                          <a:sym typeface="Helvetica Neue"/>
                        </a:defRPr>
                      </a:pPr>
                      <a:r>
                        <a:t>Blackmer </a:t>
                      </a:r>
                    </a:p>
                    <a:p>
                      <a:pPr algn="l">
                        <a:defRPr sz="700">
                          <a:solidFill>
                            <a:srgbClr val="1F3D48"/>
                          </a:solidFill>
                          <a:latin typeface="Helvetica Neue"/>
                          <a:ea typeface="Helvetica Neue"/>
                          <a:cs typeface="Helvetica Neue"/>
                          <a:sym typeface="Helvetica Neue"/>
                        </a:defRPr>
                      </a:pPr>
                      <a:r>
                        <a:t>Managing Director, European Operations</a:t>
                      </a:r>
                    </a:p>
                  </a:txBody>
                  <a:tcPr marL="45700" marR="45700" marT="45700" marB="45700" horzOverflow="overflow"/>
                </a:tc>
                <a:extLst>
                  <a:ext uri="{0D108BD9-81ED-4DB2-BD59-A6C34878D82A}">
                    <a16:rowId xmlns:a16="http://schemas.microsoft.com/office/drawing/2014/main" val="10006"/>
                  </a:ext>
                </a:extLst>
              </a:tr>
              <a:tr h="654100">
                <a:tc>
                  <a:txBody>
                    <a:bodyPr/>
                    <a:lstStyle/>
                    <a:p>
                      <a:pPr algn="l">
                        <a:defRPr sz="700" b="1">
                          <a:solidFill>
                            <a:srgbClr val="AA0A6C"/>
                          </a:solidFill>
                          <a:latin typeface="Helvetica Neue"/>
                          <a:ea typeface="Helvetica Neue"/>
                          <a:cs typeface="Helvetica Neue"/>
                          <a:sym typeface="Helvetica Neue"/>
                        </a:defRPr>
                      </a:pPr>
                      <a:r>
                        <a:t>Boart Longyear </a:t>
                      </a:r>
                    </a:p>
                    <a:p>
                      <a:pPr algn="l">
                        <a:defRPr sz="700">
                          <a:solidFill>
                            <a:srgbClr val="1F3D48"/>
                          </a:solidFill>
                          <a:latin typeface="Helvetica Neue"/>
                          <a:ea typeface="Helvetica Neue"/>
                          <a:cs typeface="Helvetica Neue"/>
                          <a:sym typeface="Helvetica Neue"/>
                        </a:defRPr>
                      </a:pPr>
                      <a:r>
                        <a:t>Senior Vice President, Sales</a:t>
                      </a:r>
                    </a:p>
                    <a:p>
                      <a:pPr algn="l">
                        <a:defRPr sz="700">
                          <a:solidFill>
                            <a:srgbClr val="1F3D48"/>
                          </a:solidFill>
                          <a:latin typeface="Helvetica Neue"/>
                          <a:ea typeface="Helvetica Neue"/>
                          <a:cs typeface="Helvetica Neue"/>
                          <a:sym typeface="Helvetica Neue"/>
                        </a:defRPr>
                      </a:pPr>
                      <a:r>
                        <a:t>General Manager, Drilling Services </a:t>
                      </a:r>
                    </a:p>
                    <a:p>
                      <a:pPr algn="l">
                        <a:defRPr sz="700">
                          <a:solidFill>
                            <a:srgbClr val="1F3D48"/>
                          </a:solidFill>
                          <a:latin typeface="Helvetica Neue"/>
                          <a:ea typeface="Helvetica Neue"/>
                          <a:cs typeface="Helvetica Neue"/>
                          <a:sym typeface="Helvetica Neue"/>
                        </a:defRPr>
                      </a:pPr>
                      <a:r>
                        <a:t>Global Director, Environ. Health &amp; Safety </a:t>
                      </a:r>
                    </a:p>
                    <a:p>
                      <a:pPr algn="l">
                        <a:defRPr sz="700">
                          <a:solidFill>
                            <a:srgbClr val="1F3D48"/>
                          </a:solidFill>
                          <a:latin typeface="Helvetica Neue"/>
                          <a:ea typeface="Helvetica Neue"/>
                          <a:cs typeface="Helvetica Neue"/>
                          <a:sym typeface="Helvetica Neue"/>
                        </a:defRPr>
                      </a:pPr>
                      <a:r>
                        <a:t>Global Sales Director, E&amp;I Drilling Services</a:t>
                      </a:r>
                    </a:p>
                  </a:txBody>
                  <a:tcPr marL="45700" marR="45700" marT="45700" marB="45700" horzOverflow="overflow"/>
                </a:tc>
                <a:extLst>
                  <a:ext uri="{0D108BD9-81ED-4DB2-BD59-A6C34878D82A}">
                    <a16:rowId xmlns:a16="http://schemas.microsoft.com/office/drawing/2014/main" val="10007"/>
                  </a:ext>
                </a:extLst>
              </a:tr>
              <a:tr h="430725">
                <a:tc>
                  <a:txBody>
                    <a:bodyPr/>
                    <a:lstStyle/>
                    <a:p>
                      <a:pPr algn="l">
                        <a:defRPr sz="700" b="1">
                          <a:solidFill>
                            <a:srgbClr val="AA0A6C"/>
                          </a:solidFill>
                          <a:latin typeface="Helvetica Neue"/>
                          <a:ea typeface="Helvetica Neue"/>
                          <a:cs typeface="Helvetica Neue"/>
                          <a:sym typeface="Helvetica Neue"/>
                        </a:defRPr>
                      </a:pPr>
                      <a:r>
                        <a:t>Chrysler LLC </a:t>
                      </a:r>
                    </a:p>
                    <a:p>
                      <a:pPr algn="l">
                        <a:defRPr sz="700">
                          <a:solidFill>
                            <a:srgbClr val="1F3D48"/>
                          </a:solidFill>
                          <a:latin typeface="Helvetica Neue"/>
                          <a:ea typeface="Helvetica Neue"/>
                          <a:cs typeface="Helvetica Neue"/>
                          <a:sym typeface="Helvetica Neue"/>
                        </a:defRPr>
                      </a:pPr>
                      <a:r>
                        <a:t>Vice President of Procurement </a:t>
                      </a:r>
                    </a:p>
                    <a:p>
                      <a:pPr algn="l">
                        <a:defRPr sz="700">
                          <a:solidFill>
                            <a:srgbClr val="1F3D48"/>
                          </a:solidFill>
                          <a:latin typeface="Helvetica Neue"/>
                          <a:ea typeface="Helvetica Neue"/>
                          <a:cs typeface="Helvetica Neue"/>
                          <a:sym typeface="Helvetica Neue"/>
                        </a:defRPr>
                      </a:pPr>
                      <a:r>
                        <a:t>Vice President of Uconnect</a:t>
                      </a:r>
                    </a:p>
                  </a:txBody>
                  <a:tcPr marL="45700" marR="45700" marT="45700" marB="45700" horzOverflow="overflow"/>
                </a:tc>
                <a:extLst>
                  <a:ext uri="{0D108BD9-81ED-4DB2-BD59-A6C34878D82A}">
                    <a16:rowId xmlns:a16="http://schemas.microsoft.com/office/drawing/2014/main" val="10008"/>
                  </a:ext>
                </a:extLst>
              </a:tr>
              <a:tr h="765800">
                <a:tc>
                  <a:txBody>
                    <a:bodyPr/>
                    <a:lstStyle/>
                    <a:p>
                      <a:pPr algn="l">
                        <a:defRPr sz="700" b="1">
                          <a:solidFill>
                            <a:srgbClr val="AA0A6C"/>
                          </a:solidFill>
                          <a:latin typeface="Helvetica Neue"/>
                          <a:ea typeface="Helvetica Neue"/>
                          <a:cs typeface="Helvetica Neue"/>
                          <a:sym typeface="Helvetica Neue"/>
                        </a:defRPr>
                      </a:pPr>
                      <a:r>
                        <a:t>Cooper Industries, Ltd. </a:t>
                      </a:r>
                    </a:p>
                    <a:p>
                      <a:pPr algn="l">
                        <a:defRPr sz="700">
                          <a:solidFill>
                            <a:srgbClr val="1F3D48"/>
                          </a:solidFill>
                          <a:latin typeface="Helvetica Neue"/>
                          <a:ea typeface="Helvetica Neue"/>
                          <a:cs typeface="Helvetica Neue"/>
                          <a:sym typeface="Helvetica Neue"/>
                        </a:defRPr>
                      </a:pPr>
                      <a:r>
                        <a:t>Vice President Engineering </a:t>
                      </a:r>
                    </a:p>
                    <a:p>
                      <a:pPr algn="l">
                        <a:defRPr sz="700">
                          <a:solidFill>
                            <a:srgbClr val="1F3D48"/>
                          </a:solidFill>
                          <a:latin typeface="Helvetica Neue"/>
                          <a:ea typeface="Helvetica Neue"/>
                          <a:cs typeface="Helvetica Neue"/>
                          <a:sym typeface="Helvetica Neue"/>
                        </a:defRPr>
                      </a:pPr>
                      <a:r>
                        <a:t>Vice President Engineering, Cooper</a:t>
                      </a:r>
                      <a:br/>
                      <a:r>
                        <a:t>Power Systems </a:t>
                      </a:r>
                    </a:p>
                    <a:p>
                      <a:pPr algn="l">
                        <a:defRPr sz="700">
                          <a:solidFill>
                            <a:srgbClr val="1F3D48"/>
                          </a:solidFill>
                          <a:latin typeface="Helvetica Neue"/>
                          <a:ea typeface="Helvetica Neue"/>
                          <a:cs typeface="Helvetica Neue"/>
                          <a:sym typeface="Helvetica Neue"/>
                        </a:defRPr>
                      </a:pPr>
                      <a:r>
                        <a:t>Vice President of Engineering, Cooper</a:t>
                      </a:r>
                      <a:br/>
                      <a:r>
                        <a:t>Wiring Devices </a:t>
                      </a:r>
                    </a:p>
                  </a:txBody>
                  <a:tcPr marL="45700" marR="45700" marT="45700" marB="45700" horzOverflow="overflow"/>
                </a:tc>
                <a:extLst>
                  <a:ext uri="{0D108BD9-81ED-4DB2-BD59-A6C34878D82A}">
                    <a16:rowId xmlns:a16="http://schemas.microsoft.com/office/drawing/2014/main" val="10009"/>
                  </a:ext>
                </a:extLst>
              </a:tr>
            </a:tbl>
          </a:graphicData>
        </a:graphic>
      </p:graphicFrame>
      <p:graphicFrame>
        <p:nvGraphicFramePr>
          <p:cNvPr id="678" name="Google Shape;560;p44"/>
          <p:cNvGraphicFramePr/>
          <p:nvPr/>
        </p:nvGraphicFramePr>
        <p:xfrm>
          <a:off x="2382449" y="837575"/>
          <a:ext cx="2296025" cy="4095875"/>
        </p:xfrm>
        <a:graphic>
          <a:graphicData uri="http://schemas.openxmlformats.org/drawingml/2006/table">
            <a:tbl>
              <a:tblPr>
                <a:tableStyleId>{4C3C2611-4C71-4FC5-86AE-919BDF0F9419}</a:tableStyleId>
              </a:tblPr>
              <a:tblGrid>
                <a:gridCol w="2296025">
                  <a:extLst>
                    <a:ext uri="{9D8B030D-6E8A-4147-A177-3AD203B41FA5}">
                      <a16:colId xmlns:a16="http://schemas.microsoft.com/office/drawing/2014/main" val="20000"/>
                    </a:ext>
                  </a:extLst>
                </a:gridCol>
              </a:tblGrid>
              <a:tr h="557300">
                <a:tc>
                  <a:txBody>
                    <a:bodyPr/>
                    <a:lstStyle/>
                    <a:p>
                      <a:pPr algn="l">
                        <a:defRPr sz="700" b="1">
                          <a:solidFill>
                            <a:srgbClr val="AA0A6C"/>
                          </a:solidFill>
                          <a:latin typeface="Helvetica Neue"/>
                          <a:ea typeface="Helvetica Neue"/>
                          <a:cs typeface="Helvetica Neue"/>
                          <a:sym typeface="Helvetica Neue"/>
                        </a:defRPr>
                      </a:pPr>
                      <a:r>
                        <a:t>Corning Incorporated </a:t>
                      </a:r>
                    </a:p>
                    <a:p>
                      <a:pPr algn="l">
                        <a:defRPr sz="700">
                          <a:solidFill>
                            <a:srgbClr val="181717"/>
                          </a:solidFill>
                          <a:latin typeface="Helvetica Neue"/>
                          <a:ea typeface="Helvetica Neue"/>
                          <a:cs typeface="Helvetica Neue"/>
                          <a:sym typeface="Helvetica Neue"/>
                        </a:defRPr>
                      </a:pPr>
                      <a:r>
                        <a:t>Chief Financial Officer </a:t>
                      </a:r>
                    </a:p>
                    <a:p>
                      <a:pPr algn="l">
                        <a:defRPr sz="700">
                          <a:solidFill>
                            <a:srgbClr val="181717"/>
                          </a:solidFill>
                          <a:latin typeface="Helvetica Neue"/>
                          <a:ea typeface="Helvetica Neue"/>
                          <a:cs typeface="Helvetica Neue"/>
                          <a:sym typeface="Helvetica Neue"/>
                        </a:defRPr>
                      </a:pPr>
                      <a:r>
                        <a:t>Division Controller (2) </a:t>
                      </a:r>
                    </a:p>
                    <a:p>
                      <a:pPr algn="l">
                        <a:defRPr sz="700">
                          <a:solidFill>
                            <a:srgbClr val="181717"/>
                          </a:solidFill>
                          <a:latin typeface="Helvetica Neue"/>
                          <a:ea typeface="Helvetica Neue"/>
                          <a:cs typeface="Helvetica Neue"/>
                          <a:sym typeface="Helvetica Neue"/>
                        </a:defRPr>
                      </a:pPr>
                      <a:r>
                        <a:t>Research Director (2)</a:t>
                      </a:r>
                    </a:p>
                  </a:txBody>
                  <a:tcPr marL="45700" marR="45700" marT="45700" marB="45700" horzOverflow="overflow"/>
                </a:tc>
                <a:extLst>
                  <a:ext uri="{0D108BD9-81ED-4DB2-BD59-A6C34878D82A}">
                    <a16:rowId xmlns:a16="http://schemas.microsoft.com/office/drawing/2014/main" val="10000"/>
                  </a:ext>
                </a:extLst>
              </a:tr>
              <a:tr h="340375">
                <a:tc>
                  <a:txBody>
                    <a:bodyPr/>
                    <a:lstStyle/>
                    <a:p>
                      <a:pPr algn="l">
                        <a:defRPr sz="700" b="1">
                          <a:solidFill>
                            <a:srgbClr val="AA0A6C"/>
                          </a:solidFill>
                          <a:latin typeface="Helvetica Neue"/>
                          <a:ea typeface="Helvetica Neue"/>
                          <a:cs typeface="Helvetica Neue"/>
                          <a:sym typeface="Helvetica Neue"/>
                        </a:defRPr>
                      </a:pPr>
                      <a:r>
                        <a:t>Cutler-Hammer Group </a:t>
                      </a:r>
                    </a:p>
                    <a:p>
                      <a:pPr algn="l">
                        <a:defRPr sz="700">
                          <a:solidFill>
                            <a:srgbClr val="181717"/>
                          </a:solidFill>
                          <a:latin typeface="Helvetica Neue"/>
                          <a:ea typeface="Helvetica Neue"/>
                          <a:cs typeface="Helvetica Neue"/>
                          <a:sym typeface="Helvetica Neue"/>
                        </a:defRPr>
                      </a:pPr>
                      <a:r>
                        <a:t>Chief Information Officer</a:t>
                      </a:r>
                    </a:p>
                  </a:txBody>
                  <a:tcPr marL="45700" marR="45700" marT="45700" marB="45700" horzOverflow="overflow"/>
                </a:tc>
                <a:extLst>
                  <a:ext uri="{0D108BD9-81ED-4DB2-BD59-A6C34878D82A}">
                    <a16:rowId xmlns:a16="http://schemas.microsoft.com/office/drawing/2014/main" val="10001"/>
                  </a:ext>
                </a:extLst>
              </a:tr>
              <a:tr h="901550">
                <a:tc>
                  <a:txBody>
                    <a:bodyPr/>
                    <a:lstStyle/>
                    <a:p>
                      <a:pPr algn="l">
                        <a:defRPr sz="700" b="1">
                          <a:solidFill>
                            <a:srgbClr val="AA0A6C"/>
                          </a:solidFill>
                          <a:latin typeface="Helvetica Neue"/>
                          <a:ea typeface="Helvetica Neue"/>
                          <a:cs typeface="Helvetica Neue"/>
                          <a:sym typeface="Helvetica Neue"/>
                        </a:defRPr>
                      </a:pPr>
                      <a:r>
                        <a:t>Danaher Corporation </a:t>
                      </a:r>
                    </a:p>
                    <a:p>
                      <a:pPr algn="l">
                        <a:defRPr sz="700">
                          <a:solidFill>
                            <a:srgbClr val="181717"/>
                          </a:solidFill>
                          <a:latin typeface="Helvetica Neue"/>
                          <a:ea typeface="Helvetica Neue"/>
                          <a:cs typeface="Helvetica Neue"/>
                          <a:sym typeface="Helvetica Neue"/>
                        </a:defRPr>
                      </a:pPr>
                      <a:r>
                        <a:t>Senior Vice President, Tax </a:t>
                      </a:r>
                    </a:p>
                    <a:p>
                      <a:pPr algn="l">
                        <a:defRPr sz="700">
                          <a:solidFill>
                            <a:srgbClr val="181717"/>
                          </a:solidFill>
                          <a:latin typeface="Helvetica Neue"/>
                          <a:ea typeface="Helvetica Neue"/>
                          <a:cs typeface="Helvetica Neue"/>
                          <a:sym typeface="Helvetica Neue"/>
                        </a:defRPr>
                      </a:pPr>
                      <a:r>
                        <a:t>Vice President, DBS Growth Tools </a:t>
                      </a:r>
                    </a:p>
                    <a:p>
                      <a:pPr algn="l">
                        <a:defRPr sz="700">
                          <a:solidFill>
                            <a:srgbClr val="181717"/>
                          </a:solidFill>
                          <a:latin typeface="Helvetica Neue"/>
                          <a:ea typeface="Helvetica Neue"/>
                          <a:cs typeface="Helvetica Neue"/>
                          <a:sym typeface="Helvetica Neue"/>
                        </a:defRPr>
                      </a:pPr>
                      <a:r>
                        <a:t>Vice President, Finance </a:t>
                      </a:r>
                    </a:p>
                    <a:p>
                      <a:pPr algn="l">
                        <a:defRPr sz="700">
                          <a:solidFill>
                            <a:srgbClr val="181717"/>
                          </a:solidFill>
                          <a:latin typeface="Helvetica Neue"/>
                          <a:ea typeface="Helvetica Neue"/>
                          <a:cs typeface="Helvetica Neue"/>
                          <a:sym typeface="Helvetica Neue"/>
                        </a:defRPr>
                      </a:pPr>
                      <a:r>
                        <a:t>Vice President, Engineering Accu-Sort Systems </a:t>
                      </a:r>
                    </a:p>
                    <a:p>
                      <a:pPr algn="l">
                        <a:defRPr sz="700">
                          <a:solidFill>
                            <a:srgbClr val="181717"/>
                          </a:solidFill>
                          <a:latin typeface="Helvetica Neue"/>
                          <a:ea typeface="Helvetica Neue"/>
                          <a:cs typeface="Helvetica Neue"/>
                          <a:sym typeface="Helvetica Neue"/>
                        </a:defRPr>
                      </a:pPr>
                      <a:r>
                        <a:t>Vice President, Business Area Manager Qualitrol </a:t>
                      </a:r>
                    </a:p>
                    <a:p>
                      <a:pPr algn="l">
                        <a:defRPr sz="700">
                          <a:solidFill>
                            <a:srgbClr val="181717"/>
                          </a:solidFill>
                          <a:latin typeface="Helvetica Neue"/>
                          <a:ea typeface="Helvetica Neue"/>
                          <a:cs typeface="Helvetica Neue"/>
                          <a:sym typeface="Helvetica Neue"/>
                        </a:defRPr>
                      </a:pPr>
                      <a:r>
                        <a:t>Vice President, Finance for Videojet Technologies</a:t>
                      </a:r>
                    </a:p>
                  </a:txBody>
                  <a:tcPr marL="45700" marR="45700" marT="45700" marB="45700" horzOverflow="overflow"/>
                </a:tc>
                <a:extLst>
                  <a:ext uri="{0D108BD9-81ED-4DB2-BD59-A6C34878D82A}">
                    <a16:rowId xmlns:a16="http://schemas.microsoft.com/office/drawing/2014/main" val="10002"/>
                  </a:ext>
                </a:extLst>
              </a:tr>
              <a:tr h="340375">
                <a:tc>
                  <a:txBody>
                    <a:bodyPr/>
                    <a:lstStyle/>
                    <a:p>
                      <a:pPr algn="l">
                        <a:defRPr sz="700" b="1">
                          <a:solidFill>
                            <a:srgbClr val="AA0A6C"/>
                          </a:solidFill>
                          <a:latin typeface="Helvetica Neue"/>
                          <a:ea typeface="Helvetica Neue"/>
                          <a:cs typeface="Helvetica Neue"/>
                          <a:sym typeface="Helvetica Neue"/>
                        </a:defRPr>
                      </a:pPr>
                      <a:r>
                        <a:t>Delphi Automotive, LLP </a:t>
                      </a:r>
                    </a:p>
                    <a:p>
                      <a:pPr algn="l">
                        <a:defRPr sz="700">
                          <a:solidFill>
                            <a:srgbClr val="181717"/>
                          </a:solidFill>
                          <a:latin typeface="Helvetica Neue"/>
                          <a:ea typeface="Helvetica Neue"/>
                          <a:cs typeface="Helvetica Neue"/>
                          <a:sym typeface="Helvetica Neue"/>
                        </a:defRPr>
                      </a:pPr>
                      <a:r>
                        <a:t>Senior Vice President Global Infrastructure</a:t>
                      </a:r>
                    </a:p>
                  </a:txBody>
                  <a:tcPr marL="45700" marR="45700" marT="45700" marB="45700" horzOverflow="overflow"/>
                </a:tc>
                <a:extLst>
                  <a:ext uri="{0D108BD9-81ED-4DB2-BD59-A6C34878D82A}">
                    <a16:rowId xmlns:a16="http://schemas.microsoft.com/office/drawing/2014/main" val="10003"/>
                  </a:ext>
                </a:extLst>
              </a:tr>
              <a:tr h="340375">
                <a:tc>
                  <a:txBody>
                    <a:bodyPr/>
                    <a:lstStyle/>
                    <a:p>
                      <a:pPr algn="l">
                        <a:defRPr sz="700" b="1">
                          <a:solidFill>
                            <a:srgbClr val="AA0A6C"/>
                          </a:solidFill>
                          <a:latin typeface="Helvetica Neue"/>
                          <a:ea typeface="Helvetica Neue"/>
                          <a:cs typeface="Helvetica Neue"/>
                          <a:sym typeface="Helvetica Neue"/>
                        </a:defRPr>
                      </a:pPr>
                      <a:r>
                        <a:t>Ecovation</a:t>
                      </a:r>
                      <a:r>
                        <a:rPr b="0"/>
                        <a:t> </a:t>
                      </a:r>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4"/>
                  </a:ext>
                </a:extLst>
              </a:tr>
              <a:tr h="340375">
                <a:tc>
                  <a:txBody>
                    <a:bodyPr/>
                    <a:lstStyle/>
                    <a:p>
                      <a:pPr algn="l">
                        <a:defRPr sz="700" b="1">
                          <a:solidFill>
                            <a:srgbClr val="AA0A6C"/>
                          </a:solidFill>
                          <a:latin typeface="Helvetica Neue"/>
                          <a:ea typeface="Helvetica Neue"/>
                          <a:cs typeface="Helvetica Neue"/>
                          <a:sym typeface="Helvetica Neue"/>
                        </a:defRPr>
                      </a:pPr>
                      <a:r>
                        <a:t>E. I. DuPont de Nemours &amp; Company </a:t>
                      </a:r>
                    </a:p>
                    <a:p>
                      <a:pPr algn="l">
                        <a:defRPr sz="700">
                          <a:solidFill>
                            <a:srgbClr val="181717"/>
                          </a:solidFill>
                          <a:latin typeface="Helvetica Neue"/>
                          <a:ea typeface="Helvetica Neue"/>
                          <a:cs typeface="Helvetica Neue"/>
                          <a:sym typeface="Helvetica Neue"/>
                        </a:defRPr>
                      </a:pPr>
                      <a:r>
                        <a:t>Director Government Affairs</a:t>
                      </a:r>
                    </a:p>
                  </a:txBody>
                  <a:tcPr marL="45700" marR="45700" marT="45700" marB="45700" horzOverflow="overflow"/>
                </a:tc>
                <a:extLst>
                  <a:ext uri="{0D108BD9-81ED-4DB2-BD59-A6C34878D82A}">
                    <a16:rowId xmlns:a16="http://schemas.microsoft.com/office/drawing/2014/main" val="10005"/>
                  </a:ext>
                </a:extLst>
              </a:tr>
              <a:tr h="373975">
                <a:tc>
                  <a:txBody>
                    <a:bodyPr/>
                    <a:lstStyle/>
                    <a:p>
                      <a:pPr algn="l">
                        <a:defRPr sz="700" b="1">
                          <a:solidFill>
                            <a:srgbClr val="AA0A6C"/>
                          </a:solidFill>
                          <a:latin typeface="Helvetica Neue"/>
                          <a:ea typeface="Helvetica Neue"/>
                          <a:cs typeface="Helvetica Neue"/>
                          <a:sym typeface="Helvetica Neue"/>
                        </a:defRPr>
                      </a:pPr>
                      <a:r>
                        <a:t>Electro Scientific Industries, Inc. </a:t>
                      </a:r>
                    </a:p>
                    <a:p>
                      <a:pPr algn="l">
                        <a:defRPr sz="700">
                          <a:solidFill>
                            <a:srgbClr val="181717"/>
                          </a:solidFill>
                          <a:latin typeface="Helvetica Neue"/>
                          <a:ea typeface="Helvetica Neue"/>
                          <a:cs typeface="Helvetica Neue"/>
                          <a:sym typeface="Helvetica Neue"/>
                        </a:defRPr>
                      </a:pPr>
                      <a:r>
                        <a:t>Vice President, Marketing</a:t>
                      </a:r>
                    </a:p>
                  </a:txBody>
                  <a:tcPr marL="45700" marR="45700" marT="45700" marB="45700" horzOverflow="overflow"/>
                </a:tc>
                <a:extLst>
                  <a:ext uri="{0D108BD9-81ED-4DB2-BD59-A6C34878D82A}">
                    <a16:rowId xmlns:a16="http://schemas.microsoft.com/office/drawing/2014/main" val="10006"/>
                  </a:ext>
                </a:extLst>
              </a:tr>
              <a:tr h="901550">
                <a:tc>
                  <a:txBody>
                    <a:bodyPr/>
                    <a:lstStyle/>
                    <a:p>
                      <a:pPr algn="l">
                        <a:defRPr sz="700" b="1">
                          <a:solidFill>
                            <a:srgbClr val="AA0A6C"/>
                          </a:solidFill>
                          <a:latin typeface="Helvetica Neue"/>
                          <a:ea typeface="Helvetica Neue"/>
                          <a:cs typeface="Helvetica Neue"/>
                          <a:sym typeface="Helvetica Neue"/>
                        </a:defRPr>
                      </a:pPr>
                      <a:r>
                        <a:rPr dirty="0"/>
                        <a:t>Essar Group </a:t>
                      </a:r>
                    </a:p>
                    <a:p>
                      <a:pPr algn="l">
                        <a:defRPr sz="700">
                          <a:solidFill>
                            <a:srgbClr val="181717"/>
                          </a:solidFill>
                          <a:latin typeface="Helvetica Neue"/>
                          <a:ea typeface="Helvetica Neue"/>
                          <a:cs typeface="Helvetica Neue"/>
                          <a:sym typeface="Helvetica Neue"/>
                        </a:defRPr>
                      </a:pPr>
                      <a:r>
                        <a:rPr dirty="0"/>
                        <a:t>Chief Commercial Officer*</a:t>
                      </a:r>
                    </a:p>
                    <a:p>
                      <a:pPr algn="l">
                        <a:defRPr sz="700">
                          <a:solidFill>
                            <a:srgbClr val="181717"/>
                          </a:solidFill>
                          <a:latin typeface="Helvetica Neue"/>
                          <a:ea typeface="Helvetica Neue"/>
                          <a:cs typeface="Helvetica Neue"/>
                          <a:sym typeface="Helvetica Neue"/>
                        </a:defRPr>
                      </a:pPr>
                      <a:r>
                        <a:rPr dirty="0"/>
                        <a:t>Chief Marketing Officer </a:t>
                      </a:r>
                    </a:p>
                    <a:p>
                      <a:pPr algn="l">
                        <a:defRPr sz="700">
                          <a:solidFill>
                            <a:srgbClr val="181717"/>
                          </a:solidFill>
                          <a:latin typeface="Helvetica Neue"/>
                          <a:ea typeface="Helvetica Neue"/>
                          <a:cs typeface="Helvetica Neue"/>
                          <a:sym typeface="Helvetica Neue"/>
                        </a:defRPr>
                      </a:pPr>
                      <a:r>
                        <a:rPr dirty="0"/>
                        <a:t>General Manager, Coke and Iron </a:t>
                      </a:r>
                    </a:p>
                    <a:p>
                      <a:pPr algn="l">
                        <a:defRPr sz="700">
                          <a:solidFill>
                            <a:srgbClr val="181717"/>
                          </a:solidFill>
                          <a:latin typeface="Helvetica Neue"/>
                          <a:ea typeface="Helvetica Neue"/>
                          <a:cs typeface="Helvetica Neue"/>
                          <a:sym typeface="Helvetica Neue"/>
                        </a:defRPr>
                      </a:pPr>
                      <a:r>
                        <a:rPr dirty="0"/>
                        <a:t>Vice President Procurement* </a:t>
                      </a:r>
                    </a:p>
                    <a:p>
                      <a:pPr algn="l">
                        <a:defRPr sz="700">
                          <a:solidFill>
                            <a:srgbClr val="181717"/>
                          </a:solidFill>
                          <a:latin typeface="Helvetica Neue"/>
                          <a:ea typeface="Helvetica Neue"/>
                          <a:cs typeface="Helvetica Neue"/>
                          <a:sym typeface="Helvetica Neue"/>
                        </a:defRPr>
                      </a:pPr>
                      <a:r>
                        <a:rPr dirty="0"/>
                        <a:t>Vice President Technology </a:t>
                      </a:r>
                    </a:p>
                    <a:p>
                      <a:pPr algn="l">
                        <a:defRPr sz="700">
                          <a:solidFill>
                            <a:srgbClr val="181717"/>
                          </a:solidFill>
                          <a:latin typeface="Helvetica Neue"/>
                          <a:ea typeface="Helvetica Neue"/>
                          <a:cs typeface="Helvetica Neue"/>
                          <a:sym typeface="Helvetica Neue"/>
                        </a:defRPr>
                      </a:pPr>
                      <a:r>
                        <a:rPr dirty="0"/>
                        <a:t>Director, Human Resources </a:t>
                      </a:r>
                    </a:p>
                  </a:txBody>
                  <a:tcPr marL="45700" marR="45700" marT="45700" marB="45700" horzOverflow="overflow"/>
                </a:tc>
                <a:extLst>
                  <a:ext uri="{0D108BD9-81ED-4DB2-BD59-A6C34878D82A}">
                    <a16:rowId xmlns:a16="http://schemas.microsoft.com/office/drawing/2014/main" val="10007"/>
                  </a:ext>
                </a:extLst>
              </a:tr>
            </a:tbl>
          </a:graphicData>
        </a:graphic>
      </p:graphicFrame>
      <p:graphicFrame>
        <p:nvGraphicFramePr>
          <p:cNvPr id="679" name="Google Shape;561;p44"/>
          <p:cNvGraphicFramePr/>
          <p:nvPr/>
        </p:nvGraphicFramePr>
        <p:xfrm>
          <a:off x="4678474" y="837538"/>
          <a:ext cx="2107350" cy="4095875"/>
        </p:xfrm>
        <a:graphic>
          <a:graphicData uri="http://schemas.openxmlformats.org/drawingml/2006/table">
            <a:tbl>
              <a:tblPr>
                <a:tableStyleId>{4C3C2611-4C71-4FC5-86AE-919BDF0F9419}</a:tableStyleId>
              </a:tblPr>
              <a:tblGrid>
                <a:gridCol w="2107350">
                  <a:extLst>
                    <a:ext uri="{9D8B030D-6E8A-4147-A177-3AD203B41FA5}">
                      <a16:colId xmlns:a16="http://schemas.microsoft.com/office/drawing/2014/main" val="20000"/>
                    </a:ext>
                  </a:extLst>
                </a:gridCol>
              </a:tblGrid>
              <a:tr h="313750">
                <a:tc>
                  <a:txBody>
                    <a:bodyPr/>
                    <a:lstStyle/>
                    <a:p>
                      <a:pPr algn="l">
                        <a:defRPr sz="700" b="1">
                          <a:solidFill>
                            <a:srgbClr val="AA0A6C"/>
                          </a:solidFill>
                          <a:latin typeface="Helvetica Neue"/>
                          <a:ea typeface="Helvetica Neue"/>
                          <a:cs typeface="Helvetica Neue"/>
                          <a:sym typeface="Helvetica Neue"/>
                        </a:defRPr>
                      </a:pPr>
                      <a:r>
                        <a:t>Fairbanks International</a:t>
                      </a:r>
                      <a:endParaRPr sz="1100"/>
                    </a:p>
                    <a:p>
                      <a:pPr algn="l">
                        <a:defRPr sz="700">
                          <a:solidFill>
                            <a:srgbClr val="181717"/>
                          </a:solidFill>
                          <a:latin typeface="Helvetica Neue"/>
                          <a:ea typeface="Helvetica Neue"/>
                          <a:cs typeface="Helvetica Neue"/>
                          <a:sym typeface="Helvetica Neue"/>
                        </a:defRPr>
                      </a:pPr>
                      <a:r>
                        <a:t>Chief Operating Officer </a:t>
                      </a:r>
                    </a:p>
                  </a:txBody>
                  <a:tcPr marL="45700" marR="45700" marT="45700" marB="45700" horzOverflow="overflow"/>
                </a:tc>
                <a:extLst>
                  <a:ext uri="{0D108BD9-81ED-4DB2-BD59-A6C34878D82A}">
                    <a16:rowId xmlns:a16="http://schemas.microsoft.com/office/drawing/2014/main" val="10000"/>
                  </a:ext>
                </a:extLst>
              </a:tr>
              <a:tr h="313775">
                <a:tc>
                  <a:txBody>
                    <a:bodyPr/>
                    <a:lstStyle/>
                    <a:p>
                      <a:pPr algn="l">
                        <a:defRPr sz="700" b="1">
                          <a:solidFill>
                            <a:srgbClr val="AA0A6C"/>
                          </a:solidFill>
                          <a:latin typeface="Helvetica Neue"/>
                          <a:ea typeface="Helvetica Neue"/>
                          <a:cs typeface="Helvetica Neue"/>
                          <a:sym typeface="Helvetica Neue"/>
                        </a:defRPr>
                      </a:pPr>
                      <a:r>
                        <a:t>Gotham Bar and Grill</a:t>
                      </a:r>
                      <a:endParaRPr sz="1100"/>
                    </a:p>
                    <a:p>
                      <a:pPr algn="l">
                        <a:defRPr sz="700">
                          <a:solidFill>
                            <a:srgbClr val="181717"/>
                          </a:solidFill>
                          <a:latin typeface="Helvetica Neue"/>
                          <a:ea typeface="Helvetica Neue"/>
                          <a:cs typeface="Helvetica Neue"/>
                          <a:sym typeface="Helvetica Neue"/>
                        </a:defRPr>
                      </a:pPr>
                      <a:r>
                        <a:t>President, Power and Professional Tools</a:t>
                      </a:r>
                    </a:p>
                  </a:txBody>
                  <a:tcPr marL="45700" marR="45700" marT="45700" marB="45700" horzOverflow="overflow"/>
                </a:tc>
                <a:extLst>
                  <a:ext uri="{0D108BD9-81ED-4DB2-BD59-A6C34878D82A}">
                    <a16:rowId xmlns:a16="http://schemas.microsoft.com/office/drawing/2014/main" val="10001"/>
                  </a:ext>
                </a:extLst>
              </a:tr>
              <a:tr h="313775">
                <a:tc>
                  <a:txBody>
                    <a:bodyPr/>
                    <a:lstStyle/>
                    <a:p>
                      <a:pPr algn="l">
                        <a:defRPr sz="700" b="1">
                          <a:solidFill>
                            <a:srgbClr val="AA0A6C"/>
                          </a:solidFill>
                          <a:latin typeface="Helvetica Neue"/>
                          <a:ea typeface="Helvetica Neue"/>
                          <a:cs typeface="Helvetica Neue"/>
                          <a:sym typeface="Helvetica Neue"/>
                        </a:defRPr>
                      </a:pPr>
                      <a:r>
                        <a:t>Hanover Industries</a:t>
                      </a:r>
                      <a:endParaRPr sz="1100"/>
                    </a:p>
                    <a:p>
                      <a:pPr algn="l">
                        <a:defRPr sz="700">
                          <a:solidFill>
                            <a:srgbClr val="181717"/>
                          </a:solidFill>
                          <a:latin typeface="Helvetica Neue"/>
                          <a:ea typeface="Helvetica Neue"/>
                          <a:cs typeface="Helvetica Neue"/>
                          <a:sym typeface="Helvetica Neue"/>
                        </a:defRPr>
                      </a:pPr>
                      <a:r>
                        <a:t>Vice President Technology</a:t>
                      </a:r>
                    </a:p>
                  </a:txBody>
                  <a:tcPr marL="45700" marR="45700" marT="45700" marB="45700" horzOverflow="overflow"/>
                </a:tc>
                <a:extLst>
                  <a:ext uri="{0D108BD9-81ED-4DB2-BD59-A6C34878D82A}">
                    <a16:rowId xmlns:a16="http://schemas.microsoft.com/office/drawing/2014/main" val="10002"/>
                  </a:ext>
                </a:extLst>
              </a:tr>
              <a:tr h="313775">
                <a:tc>
                  <a:txBody>
                    <a:bodyPr/>
                    <a:lstStyle/>
                    <a:p>
                      <a:pPr algn="l">
                        <a:defRPr sz="700" b="1">
                          <a:solidFill>
                            <a:srgbClr val="AA0A6C"/>
                          </a:solidFill>
                          <a:latin typeface="Helvetica Neue"/>
                          <a:ea typeface="Helvetica Neue"/>
                          <a:cs typeface="Helvetica Neue"/>
                          <a:sym typeface="Helvetica Neue"/>
                        </a:defRPr>
                      </a:pPr>
                      <a:r>
                        <a:t>Indigo Steel</a:t>
                      </a:r>
                      <a:endParaRPr sz="1100"/>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3"/>
                  </a:ext>
                </a:extLst>
              </a:tr>
              <a:tr h="313775">
                <a:tc>
                  <a:txBody>
                    <a:bodyPr/>
                    <a:lstStyle/>
                    <a:p>
                      <a:pPr algn="l">
                        <a:defRPr sz="700" b="1">
                          <a:solidFill>
                            <a:srgbClr val="AA0A6C"/>
                          </a:solidFill>
                          <a:latin typeface="Helvetica Neue"/>
                          <a:ea typeface="Helvetica Neue"/>
                          <a:cs typeface="Helvetica Neue"/>
                          <a:sym typeface="Helvetica Neue"/>
                        </a:defRPr>
                      </a:pPr>
                      <a:r>
                        <a:t>Jaguar Limited</a:t>
                      </a:r>
                      <a:endParaRPr sz="1100"/>
                    </a:p>
                    <a:p>
                      <a:pPr algn="l">
                        <a:defRPr sz="700">
                          <a:solidFill>
                            <a:srgbClr val="181717"/>
                          </a:solidFill>
                          <a:latin typeface="Helvetica Neue"/>
                          <a:ea typeface="Helvetica Neue"/>
                          <a:cs typeface="Helvetica Neue"/>
                          <a:sym typeface="Helvetica Neue"/>
                        </a:defRPr>
                      </a:pPr>
                      <a:r>
                        <a:t>Vice President, Engineering</a:t>
                      </a:r>
                    </a:p>
                  </a:txBody>
                  <a:tcPr marL="45700" marR="45700" marT="45700" marB="45700" horzOverflow="overflow"/>
                </a:tc>
                <a:extLst>
                  <a:ext uri="{0D108BD9-81ED-4DB2-BD59-A6C34878D82A}">
                    <a16:rowId xmlns:a16="http://schemas.microsoft.com/office/drawing/2014/main" val="10004"/>
                  </a:ext>
                </a:extLst>
              </a:tr>
              <a:tr h="393300">
                <a:tc>
                  <a:txBody>
                    <a:bodyPr/>
                    <a:lstStyle/>
                    <a:p>
                      <a:pPr algn="l">
                        <a:defRPr sz="700" b="1">
                          <a:solidFill>
                            <a:srgbClr val="AA0A6C"/>
                          </a:solidFill>
                          <a:latin typeface="Helvetica Neue"/>
                          <a:ea typeface="Helvetica Neue"/>
                          <a:cs typeface="Helvetica Neue"/>
                          <a:sym typeface="Helvetica Neue"/>
                        </a:defRPr>
                      </a:pPr>
                      <a:r>
                        <a:t>KKR</a:t>
                      </a:r>
                      <a:endParaRPr sz="1100"/>
                    </a:p>
                    <a:p>
                      <a:pPr algn="l">
                        <a:defRPr sz="700">
                          <a:solidFill>
                            <a:srgbClr val="181717"/>
                          </a:solidFill>
                          <a:latin typeface="Helvetica Neue"/>
                          <a:ea typeface="Helvetica Neue"/>
                          <a:cs typeface="Helvetica Neue"/>
                          <a:sym typeface="Helvetica Neue"/>
                        </a:defRPr>
                      </a:pPr>
                      <a:r>
                        <a:t>General Manager</a:t>
                      </a:r>
                    </a:p>
                  </a:txBody>
                  <a:tcPr marL="45700" marR="45700" marT="45700" marB="45700" horzOverflow="overflow"/>
                </a:tc>
                <a:extLst>
                  <a:ext uri="{0D108BD9-81ED-4DB2-BD59-A6C34878D82A}">
                    <a16:rowId xmlns:a16="http://schemas.microsoft.com/office/drawing/2014/main" val="10005"/>
                  </a:ext>
                </a:extLst>
              </a:tr>
              <a:tr h="313775">
                <a:tc>
                  <a:txBody>
                    <a:bodyPr/>
                    <a:lstStyle/>
                    <a:p>
                      <a:pPr algn="l">
                        <a:defRPr sz="700" b="1">
                          <a:solidFill>
                            <a:srgbClr val="AA0A6C"/>
                          </a:solidFill>
                          <a:latin typeface="Helvetica Neue"/>
                          <a:ea typeface="Helvetica Neue"/>
                          <a:cs typeface="Helvetica Neue"/>
                          <a:sym typeface="Helvetica Neue"/>
                        </a:defRPr>
                      </a:pPr>
                      <a:r>
                        <a:t>Lululemon</a:t>
                      </a:r>
                      <a:endParaRPr sz="1100"/>
                    </a:p>
                    <a:p>
                      <a:pPr algn="l">
                        <a:defRPr sz="700">
                          <a:solidFill>
                            <a:srgbClr val="181717"/>
                          </a:solidFill>
                          <a:latin typeface="Helvetica Neue"/>
                          <a:ea typeface="Helvetica Neue"/>
                          <a:cs typeface="Helvetica Neue"/>
                          <a:sym typeface="Helvetica Neue"/>
                        </a:defRPr>
                      </a:pPr>
                      <a:r>
                        <a:t>Managing Director, European Operations</a:t>
                      </a:r>
                    </a:p>
                  </a:txBody>
                  <a:tcPr marL="45700" marR="45700" marT="45700" marB="45700" horzOverflow="overflow"/>
                </a:tc>
                <a:extLst>
                  <a:ext uri="{0D108BD9-81ED-4DB2-BD59-A6C34878D82A}">
                    <a16:rowId xmlns:a16="http://schemas.microsoft.com/office/drawing/2014/main" val="10006"/>
                  </a:ext>
                </a:extLst>
              </a:tr>
              <a:tr h="643250">
                <a:tc>
                  <a:txBody>
                    <a:bodyPr/>
                    <a:lstStyle/>
                    <a:p>
                      <a:pPr algn="l">
                        <a:defRPr sz="700" b="1">
                          <a:solidFill>
                            <a:srgbClr val="AA0A6C"/>
                          </a:solidFill>
                          <a:latin typeface="Helvetica Neue"/>
                          <a:ea typeface="Helvetica Neue"/>
                          <a:cs typeface="Helvetica Neue"/>
                          <a:sym typeface="Helvetica Neue"/>
                        </a:defRPr>
                      </a:pPr>
                      <a:r>
                        <a:t>Manpower International</a:t>
                      </a:r>
                      <a:endParaRPr sz="1100"/>
                    </a:p>
                    <a:p>
                      <a:pPr algn="l">
                        <a:defRPr sz="700">
                          <a:solidFill>
                            <a:srgbClr val="181717"/>
                          </a:solidFill>
                          <a:latin typeface="Helvetica Neue"/>
                          <a:ea typeface="Helvetica Neue"/>
                          <a:cs typeface="Helvetica Neue"/>
                          <a:sym typeface="Helvetica Neue"/>
                        </a:defRPr>
                      </a:pPr>
                      <a:r>
                        <a:t>Senior Vice President, Sales</a:t>
                      </a:r>
                      <a:endParaRPr sz="1100"/>
                    </a:p>
                    <a:p>
                      <a:pPr algn="l">
                        <a:defRPr sz="700">
                          <a:solidFill>
                            <a:srgbClr val="181717"/>
                          </a:solidFill>
                          <a:latin typeface="Helvetica Neue"/>
                          <a:ea typeface="Helvetica Neue"/>
                          <a:cs typeface="Helvetica Neue"/>
                          <a:sym typeface="Helvetica Neue"/>
                        </a:defRPr>
                      </a:pPr>
                      <a:r>
                        <a:t>General Manager, Drilling Services </a:t>
                      </a:r>
                      <a:endParaRPr sz="1100"/>
                    </a:p>
                    <a:p>
                      <a:pPr algn="l">
                        <a:defRPr sz="700">
                          <a:solidFill>
                            <a:srgbClr val="181717"/>
                          </a:solidFill>
                          <a:latin typeface="Helvetica Neue"/>
                          <a:ea typeface="Helvetica Neue"/>
                          <a:cs typeface="Helvetica Neue"/>
                          <a:sym typeface="Helvetica Neue"/>
                        </a:defRPr>
                      </a:pPr>
                      <a:r>
                        <a:t>Global Director, Environ. Health &amp; Safety </a:t>
                      </a:r>
                      <a:endParaRPr sz="1100"/>
                    </a:p>
                    <a:p>
                      <a:pPr algn="l">
                        <a:defRPr sz="700">
                          <a:solidFill>
                            <a:srgbClr val="181717"/>
                          </a:solidFill>
                          <a:latin typeface="Helvetica Neue"/>
                          <a:ea typeface="Helvetica Neue"/>
                          <a:cs typeface="Helvetica Neue"/>
                          <a:sym typeface="Helvetica Neue"/>
                        </a:defRPr>
                      </a:pPr>
                      <a:r>
                        <a:t>Global Sales Director, E&amp;I Drilling Services</a:t>
                      </a:r>
                    </a:p>
                  </a:txBody>
                  <a:tcPr marL="45700" marR="45700" marT="45700" marB="45700" horzOverflow="overflow"/>
                </a:tc>
                <a:extLst>
                  <a:ext uri="{0D108BD9-81ED-4DB2-BD59-A6C34878D82A}">
                    <a16:rowId xmlns:a16="http://schemas.microsoft.com/office/drawing/2014/main" val="10007"/>
                  </a:ext>
                </a:extLst>
              </a:tr>
              <a:tr h="423600">
                <a:tc>
                  <a:txBody>
                    <a:bodyPr/>
                    <a:lstStyle/>
                    <a:p>
                      <a:pPr algn="l">
                        <a:defRPr sz="700" b="1">
                          <a:solidFill>
                            <a:srgbClr val="AA0A6C"/>
                          </a:solidFill>
                          <a:latin typeface="Helvetica Neue"/>
                          <a:ea typeface="Helvetica Neue"/>
                          <a:cs typeface="Helvetica Neue"/>
                          <a:sym typeface="Helvetica Neue"/>
                        </a:defRPr>
                      </a:pPr>
                      <a:r>
                        <a:t>Northwestern Mutual</a:t>
                      </a:r>
                      <a:endParaRPr sz="1100"/>
                    </a:p>
                    <a:p>
                      <a:pPr algn="l">
                        <a:defRPr sz="700">
                          <a:solidFill>
                            <a:srgbClr val="181717"/>
                          </a:solidFill>
                          <a:latin typeface="Helvetica Neue"/>
                          <a:ea typeface="Helvetica Neue"/>
                          <a:cs typeface="Helvetica Neue"/>
                          <a:sym typeface="Helvetica Neue"/>
                        </a:defRPr>
                      </a:pPr>
                      <a:r>
                        <a:t>Vice President of Procurement </a:t>
                      </a:r>
                      <a:endParaRPr sz="1100"/>
                    </a:p>
                    <a:p>
                      <a:pPr algn="l">
                        <a:defRPr sz="700">
                          <a:solidFill>
                            <a:srgbClr val="181717"/>
                          </a:solidFill>
                          <a:latin typeface="Helvetica Neue"/>
                          <a:ea typeface="Helvetica Neue"/>
                          <a:cs typeface="Helvetica Neue"/>
                          <a:sym typeface="Helvetica Neue"/>
                        </a:defRPr>
                      </a:pPr>
                      <a:r>
                        <a:t>Vice President of Uconnect</a:t>
                      </a:r>
                    </a:p>
                  </a:txBody>
                  <a:tcPr marL="45700" marR="45700" marT="45700" marB="45700" horzOverflow="overflow"/>
                </a:tc>
                <a:extLst>
                  <a:ext uri="{0D108BD9-81ED-4DB2-BD59-A6C34878D82A}">
                    <a16:rowId xmlns:a16="http://schemas.microsoft.com/office/drawing/2014/main" val="10008"/>
                  </a:ext>
                </a:extLst>
              </a:tr>
              <a:tr h="753100">
                <a:tc>
                  <a:txBody>
                    <a:bodyPr/>
                    <a:lstStyle/>
                    <a:p>
                      <a:pPr algn="l">
                        <a:defRPr sz="700" b="1">
                          <a:solidFill>
                            <a:srgbClr val="AA0A6C"/>
                          </a:solidFill>
                          <a:latin typeface="Helvetica Neue"/>
                          <a:ea typeface="Helvetica Neue"/>
                          <a:cs typeface="Helvetica Neue"/>
                          <a:sym typeface="Helvetica Neue"/>
                        </a:defRPr>
                      </a:pPr>
                      <a:r>
                        <a:t>Oceangate</a:t>
                      </a:r>
                      <a:endParaRPr sz="1100"/>
                    </a:p>
                    <a:p>
                      <a:pPr algn="l">
                        <a:defRPr sz="700">
                          <a:solidFill>
                            <a:srgbClr val="181717"/>
                          </a:solidFill>
                          <a:latin typeface="Helvetica Neue"/>
                          <a:ea typeface="Helvetica Neue"/>
                          <a:cs typeface="Helvetica Neue"/>
                          <a:sym typeface="Helvetica Neue"/>
                        </a:defRPr>
                      </a:pPr>
                      <a:r>
                        <a:t>Vice President Engineering </a:t>
                      </a:r>
                      <a:endParaRPr sz="1100"/>
                    </a:p>
                    <a:p>
                      <a:pPr algn="l">
                        <a:defRPr sz="700">
                          <a:solidFill>
                            <a:srgbClr val="181717"/>
                          </a:solidFill>
                          <a:latin typeface="Helvetica Neue"/>
                          <a:ea typeface="Helvetica Neue"/>
                          <a:cs typeface="Helvetica Neue"/>
                          <a:sym typeface="Helvetica Neue"/>
                        </a:defRPr>
                      </a:pPr>
                      <a:r>
                        <a:t>Vice President Engineering, Cooper</a:t>
                      </a:r>
                      <a:br/>
                      <a:r>
                        <a:t>Power Systems </a:t>
                      </a:r>
                      <a:endParaRPr sz="1100"/>
                    </a:p>
                    <a:p>
                      <a:pPr algn="l">
                        <a:defRPr sz="700">
                          <a:solidFill>
                            <a:srgbClr val="181717"/>
                          </a:solidFill>
                          <a:latin typeface="Helvetica Neue"/>
                          <a:ea typeface="Helvetica Neue"/>
                          <a:cs typeface="Helvetica Neue"/>
                          <a:sym typeface="Helvetica Neue"/>
                        </a:defRPr>
                      </a:pPr>
                      <a:r>
                        <a:t>Vice President of Engineering, Cooper</a:t>
                      </a:r>
                      <a:br/>
                      <a:r>
                        <a:t>Wiring Devices </a:t>
                      </a:r>
                    </a:p>
                  </a:txBody>
                  <a:tcPr marL="45700" marR="45700" marT="45700" marB="45700" horzOverflow="overflow"/>
                </a:tc>
                <a:extLst>
                  <a:ext uri="{0D108BD9-81ED-4DB2-BD59-A6C34878D82A}">
                    <a16:rowId xmlns:a16="http://schemas.microsoft.com/office/drawing/2014/main" val="10009"/>
                  </a:ext>
                </a:extLst>
              </a:tr>
            </a:tbl>
          </a:graphicData>
        </a:graphic>
      </p:graphicFrame>
      <p:graphicFrame>
        <p:nvGraphicFramePr>
          <p:cNvPr id="680" name="Google Shape;562;p44"/>
          <p:cNvGraphicFramePr/>
          <p:nvPr/>
        </p:nvGraphicFramePr>
        <p:xfrm>
          <a:off x="6785825" y="837538"/>
          <a:ext cx="2107350" cy="4095875"/>
        </p:xfrm>
        <a:graphic>
          <a:graphicData uri="http://schemas.openxmlformats.org/drawingml/2006/table">
            <a:tbl>
              <a:tblPr>
                <a:tableStyleId>{4C3C2611-4C71-4FC5-86AE-919BDF0F9419}</a:tableStyleId>
              </a:tblPr>
              <a:tblGrid>
                <a:gridCol w="2107350">
                  <a:extLst>
                    <a:ext uri="{9D8B030D-6E8A-4147-A177-3AD203B41FA5}">
                      <a16:colId xmlns:a16="http://schemas.microsoft.com/office/drawing/2014/main" val="20000"/>
                    </a:ext>
                  </a:extLst>
                </a:gridCol>
              </a:tblGrid>
              <a:tr h="557575">
                <a:tc>
                  <a:txBody>
                    <a:bodyPr/>
                    <a:lstStyle/>
                    <a:p>
                      <a:pPr algn="l">
                        <a:defRPr sz="700" b="1">
                          <a:solidFill>
                            <a:srgbClr val="AA0A6C"/>
                          </a:solidFill>
                          <a:latin typeface="Helvetica Neue"/>
                          <a:ea typeface="Helvetica Neue"/>
                          <a:cs typeface="Helvetica Neue"/>
                          <a:sym typeface="Helvetica Neue"/>
                        </a:defRPr>
                      </a:pPr>
                      <a:r>
                        <a:rPr dirty="0"/>
                        <a:t>Panda Express</a:t>
                      </a:r>
                      <a:endParaRPr sz="1100" dirty="0"/>
                    </a:p>
                    <a:p>
                      <a:pPr algn="l">
                        <a:defRPr sz="700">
                          <a:solidFill>
                            <a:srgbClr val="181717"/>
                          </a:solidFill>
                          <a:latin typeface="Helvetica Neue"/>
                          <a:ea typeface="Helvetica Neue"/>
                          <a:cs typeface="Helvetica Neue"/>
                          <a:sym typeface="Helvetica Neue"/>
                        </a:defRPr>
                      </a:pPr>
                      <a:r>
                        <a:rPr dirty="0"/>
                        <a:t>Chief Financial Officer </a:t>
                      </a:r>
                      <a:endParaRPr sz="1100" dirty="0"/>
                    </a:p>
                    <a:p>
                      <a:pPr algn="l">
                        <a:defRPr sz="700">
                          <a:solidFill>
                            <a:srgbClr val="181717"/>
                          </a:solidFill>
                          <a:latin typeface="Helvetica Neue"/>
                          <a:ea typeface="Helvetica Neue"/>
                          <a:cs typeface="Helvetica Neue"/>
                          <a:sym typeface="Helvetica Neue"/>
                        </a:defRPr>
                      </a:pPr>
                      <a:r>
                        <a:rPr dirty="0"/>
                        <a:t>Division Controller (2) </a:t>
                      </a:r>
                      <a:endParaRPr sz="1100" dirty="0"/>
                    </a:p>
                    <a:p>
                      <a:pPr algn="l">
                        <a:defRPr sz="700">
                          <a:solidFill>
                            <a:srgbClr val="181717"/>
                          </a:solidFill>
                          <a:latin typeface="Helvetica Neue"/>
                          <a:ea typeface="Helvetica Neue"/>
                          <a:cs typeface="Helvetica Neue"/>
                          <a:sym typeface="Helvetica Neue"/>
                        </a:defRPr>
                      </a:pPr>
                      <a:r>
                        <a:rPr dirty="0"/>
                        <a:t>Research Director (2)</a:t>
                      </a:r>
                    </a:p>
                  </a:txBody>
                  <a:tcPr marL="45700" marR="45700" marT="45700" marB="45700" horzOverflow="overflow"/>
                </a:tc>
                <a:extLst>
                  <a:ext uri="{0D108BD9-81ED-4DB2-BD59-A6C34878D82A}">
                    <a16:rowId xmlns:a16="http://schemas.microsoft.com/office/drawing/2014/main" val="10000"/>
                  </a:ext>
                </a:extLst>
              </a:tr>
              <a:tr h="327975">
                <a:tc>
                  <a:txBody>
                    <a:bodyPr/>
                    <a:lstStyle/>
                    <a:p>
                      <a:pPr algn="l">
                        <a:defRPr sz="700" b="1">
                          <a:solidFill>
                            <a:srgbClr val="AA0A6C"/>
                          </a:solidFill>
                          <a:latin typeface="Helvetica Neue"/>
                          <a:ea typeface="Helvetica Neue"/>
                          <a:cs typeface="Helvetica Neue"/>
                          <a:sym typeface="Helvetica Neue"/>
                        </a:defRPr>
                      </a:pPr>
                      <a:r>
                        <a:t>Quality Solar, Inc.</a:t>
                      </a:r>
                      <a:endParaRPr sz="1100"/>
                    </a:p>
                    <a:p>
                      <a:pPr algn="l">
                        <a:defRPr sz="700">
                          <a:solidFill>
                            <a:srgbClr val="181717"/>
                          </a:solidFill>
                          <a:latin typeface="Helvetica Neue"/>
                          <a:ea typeface="Helvetica Neue"/>
                          <a:cs typeface="Helvetica Neue"/>
                          <a:sym typeface="Helvetica Neue"/>
                        </a:defRPr>
                      </a:pPr>
                      <a:r>
                        <a:t>Chief Information Officer</a:t>
                      </a:r>
                    </a:p>
                  </a:txBody>
                  <a:tcPr marL="45700" marR="45700" marT="45700" marB="45700" horzOverflow="overflow"/>
                </a:tc>
                <a:extLst>
                  <a:ext uri="{0D108BD9-81ED-4DB2-BD59-A6C34878D82A}">
                    <a16:rowId xmlns:a16="http://schemas.microsoft.com/office/drawing/2014/main" val="10001"/>
                  </a:ext>
                </a:extLst>
              </a:tr>
              <a:tr h="902000">
                <a:tc>
                  <a:txBody>
                    <a:bodyPr/>
                    <a:lstStyle/>
                    <a:p>
                      <a:pPr algn="l">
                        <a:defRPr sz="700" b="1">
                          <a:solidFill>
                            <a:srgbClr val="AA0A6C"/>
                          </a:solidFill>
                          <a:latin typeface="Helvetica Neue"/>
                          <a:ea typeface="Helvetica Neue"/>
                          <a:cs typeface="Helvetica Neue"/>
                          <a:sym typeface="Helvetica Neue"/>
                        </a:defRPr>
                      </a:pPr>
                      <a:r>
                        <a:t>Restoration Hardware</a:t>
                      </a:r>
                      <a:endParaRPr sz="1100"/>
                    </a:p>
                    <a:p>
                      <a:pPr algn="l">
                        <a:defRPr sz="700">
                          <a:solidFill>
                            <a:srgbClr val="181717"/>
                          </a:solidFill>
                          <a:latin typeface="Helvetica Neue"/>
                          <a:ea typeface="Helvetica Neue"/>
                          <a:cs typeface="Helvetica Neue"/>
                          <a:sym typeface="Helvetica Neue"/>
                        </a:defRPr>
                      </a:pPr>
                      <a:r>
                        <a:t>Senior Vice President, Tax </a:t>
                      </a:r>
                      <a:endParaRPr sz="1100"/>
                    </a:p>
                    <a:p>
                      <a:pPr algn="l">
                        <a:defRPr sz="700">
                          <a:solidFill>
                            <a:srgbClr val="181717"/>
                          </a:solidFill>
                          <a:latin typeface="Helvetica Neue"/>
                          <a:ea typeface="Helvetica Neue"/>
                          <a:cs typeface="Helvetica Neue"/>
                          <a:sym typeface="Helvetica Neue"/>
                        </a:defRPr>
                      </a:pPr>
                      <a:r>
                        <a:t>Vice President, DBS Growth Tools </a:t>
                      </a:r>
                      <a:endParaRPr sz="1100"/>
                    </a:p>
                    <a:p>
                      <a:pPr algn="l">
                        <a:defRPr sz="700">
                          <a:solidFill>
                            <a:srgbClr val="181717"/>
                          </a:solidFill>
                          <a:latin typeface="Helvetica Neue"/>
                          <a:ea typeface="Helvetica Neue"/>
                          <a:cs typeface="Helvetica Neue"/>
                          <a:sym typeface="Helvetica Neue"/>
                        </a:defRPr>
                      </a:pPr>
                      <a:r>
                        <a:t>Vice President, Finance </a:t>
                      </a:r>
                      <a:endParaRPr sz="1100"/>
                    </a:p>
                    <a:p>
                      <a:pPr algn="l">
                        <a:defRPr sz="700">
                          <a:solidFill>
                            <a:srgbClr val="181717"/>
                          </a:solidFill>
                          <a:latin typeface="Helvetica Neue"/>
                          <a:ea typeface="Helvetica Neue"/>
                          <a:cs typeface="Helvetica Neue"/>
                          <a:sym typeface="Helvetica Neue"/>
                        </a:defRPr>
                      </a:pPr>
                      <a:r>
                        <a:t>Vice President, Engineering Accu-Sort Systems </a:t>
                      </a:r>
                      <a:endParaRPr sz="1100"/>
                    </a:p>
                    <a:p>
                      <a:pPr algn="l">
                        <a:defRPr sz="700">
                          <a:solidFill>
                            <a:srgbClr val="181717"/>
                          </a:solidFill>
                          <a:latin typeface="Helvetica Neue"/>
                          <a:ea typeface="Helvetica Neue"/>
                          <a:cs typeface="Helvetica Neue"/>
                          <a:sym typeface="Helvetica Neue"/>
                        </a:defRPr>
                      </a:pPr>
                      <a:r>
                        <a:t>Vice President, Business Area Manager Qualitrol </a:t>
                      </a:r>
                      <a:endParaRPr sz="1100"/>
                    </a:p>
                    <a:p>
                      <a:pPr algn="l">
                        <a:defRPr sz="700">
                          <a:solidFill>
                            <a:srgbClr val="181717"/>
                          </a:solidFill>
                          <a:latin typeface="Helvetica Neue"/>
                          <a:ea typeface="Helvetica Neue"/>
                          <a:cs typeface="Helvetica Neue"/>
                          <a:sym typeface="Helvetica Neue"/>
                        </a:defRPr>
                      </a:pPr>
                      <a:r>
                        <a:t>Vice President, Finance for Videojet Technologies</a:t>
                      </a:r>
                    </a:p>
                  </a:txBody>
                  <a:tcPr marL="45700" marR="45700" marT="45700" marB="45700" horzOverflow="overflow"/>
                </a:tc>
                <a:extLst>
                  <a:ext uri="{0D108BD9-81ED-4DB2-BD59-A6C34878D82A}">
                    <a16:rowId xmlns:a16="http://schemas.microsoft.com/office/drawing/2014/main" val="10002"/>
                  </a:ext>
                </a:extLst>
              </a:tr>
              <a:tr h="327975">
                <a:tc>
                  <a:txBody>
                    <a:bodyPr/>
                    <a:lstStyle/>
                    <a:p>
                      <a:pPr algn="l">
                        <a:defRPr sz="700" b="1">
                          <a:solidFill>
                            <a:srgbClr val="AA0A6C"/>
                          </a:solidFill>
                          <a:latin typeface="Helvetica Neue"/>
                          <a:ea typeface="Helvetica Neue"/>
                          <a:cs typeface="Helvetica Neue"/>
                          <a:sym typeface="Helvetica Neue"/>
                        </a:defRPr>
                      </a:pPr>
                      <a:r>
                        <a:t>Sanofi</a:t>
                      </a:r>
                      <a:endParaRPr sz="1100"/>
                    </a:p>
                    <a:p>
                      <a:pPr algn="l">
                        <a:defRPr sz="700">
                          <a:solidFill>
                            <a:srgbClr val="181717"/>
                          </a:solidFill>
                          <a:latin typeface="Helvetica Neue"/>
                          <a:ea typeface="Helvetica Neue"/>
                          <a:cs typeface="Helvetica Neue"/>
                          <a:sym typeface="Helvetica Neue"/>
                        </a:defRPr>
                      </a:pPr>
                      <a:r>
                        <a:t>Senior Vice President Global Infrastructure</a:t>
                      </a:r>
                    </a:p>
                  </a:txBody>
                  <a:tcPr marL="45700" marR="45700" marT="45700" marB="45700" horzOverflow="overflow"/>
                </a:tc>
                <a:extLst>
                  <a:ext uri="{0D108BD9-81ED-4DB2-BD59-A6C34878D82A}">
                    <a16:rowId xmlns:a16="http://schemas.microsoft.com/office/drawing/2014/main" val="10003"/>
                  </a:ext>
                </a:extLst>
              </a:tr>
              <a:tr h="327975">
                <a:tc>
                  <a:txBody>
                    <a:bodyPr/>
                    <a:lstStyle/>
                    <a:p>
                      <a:pPr algn="l">
                        <a:defRPr sz="700" b="1">
                          <a:solidFill>
                            <a:srgbClr val="AA0A6C"/>
                          </a:solidFill>
                          <a:latin typeface="Helvetica Neue"/>
                          <a:ea typeface="Helvetica Neue"/>
                          <a:cs typeface="Helvetica Neue"/>
                          <a:sym typeface="Helvetica Neue"/>
                        </a:defRPr>
                      </a:pPr>
                      <a:r>
                        <a:t>Thunderbird School of Business</a:t>
                      </a:r>
                      <a:endParaRPr sz="1100"/>
                    </a:p>
                    <a:p>
                      <a:pPr algn="l">
                        <a:defRPr sz="700">
                          <a:solidFill>
                            <a:srgbClr val="181717"/>
                          </a:solidFill>
                          <a:latin typeface="Helvetica Neue"/>
                          <a:ea typeface="Helvetica Neue"/>
                          <a:cs typeface="Helvetica Neue"/>
                          <a:sym typeface="Helvetica Neue"/>
                        </a:defRPr>
                      </a:pPr>
                      <a:r>
                        <a:t>Chief Executive Officer</a:t>
                      </a:r>
                    </a:p>
                  </a:txBody>
                  <a:tcPr marL="45700" marR="45700" marT="45700" marB="45700" horzOverflow="overflow"/>
                </a:tc>
                <a:extLst>
                  <a:ext uri="{0D108BD9-81ED-4DB2-BD59-A6C34878D82A}">
                    <a16:rowId xmlns:a16="http://schemas.microsoft.com/office/drawing/2014/main" val="10004"/>
                  </a:ext>
                </a:extLst>
              </a:tr>
              <a:tr h="422400">
                <a:tc>
                  <a:txBody>
                    <a:bodyPr/>
                    <a:lstStyle/>
                    <a:p>
                      <a:pPr algn="l">
                        <a:defRPr sz="700" b="1">
                          <a:solidFill>
                            <a:srgbClr val="AA0A6C"/>
                          </a:solidFill>
                          <a:latin typeface="Helvetica Neue"/>
                          <a:ea typeface="Helvetica Neue"/>
                          <a:cs typeface="Helvetica Neue"/>
                          <a:sym typeface="Helvetica Neue"/>
                        </a:defRPr>
                      </a:pPr>
                      <a:r>
                        <a:t>Under Armor</a:t>
                      </a:r>
                      <a:endParaRPr sz="1100"/>
                    </a:p>
                    <a:p>
                      <a:pPr algn="l">
                        <a:defRPr sz="700">
                          <a:solidFill>
                            <a:srgbClr val="181717"/>
                          </a:solidFill>
                          <a:latin typeface="Helvetica Neue"/>
                          <a:ea typeface="Helvetica Neue"/>
                          <a:cs typeface="Helvetica Neue"/>
                          <a:sym typeface="Helvetica Neue"/>
                        </a:defRPr>
                      </a:pPr>
                      <a:r>
                        <a:t>Director Government Affairs</a:t>
                      </a:r>
                    </a:p>
                  </a:txBody>
                  <a:tcPr marL="45700" marR="45700" marT="45700" marB="45700" horzOverflow="overflow"/>
                </a:tc>
                <a:extLst>
                  <a:ext uri="{0D108BD9-81ED-4DB2-BD59-A6C34878D82A}">
                    <a16:rowId xmlns:a16="http://schemas.microsoft.com/office/drawing/2014/main" val="10005"/>
                  </a:ext>
                </a:extLst>
              </a:tr>
              <a:tr h="327975">
                <a:tc>
                  <a:txBody>
                    <a:bodyPr/>
                    <a:lstStyle/>
                    <a:p>
                      <a:pPr algn="l">
                        <a:defRPr sz="700" b="1">
                          <a:solidFill>
                            <a:srgbClr val="AA0A6C"/>
                          </a:solidFill>
                          <a:latin typeface="Helvetica Neue"/>
                          <a:ea typeface="Helvetica Neue"/>
                          <a:cs typeface="Helvetica Neue"/>
                          <a:sym typeface="Helvetica Neue"/>
                        </a:defRPr>
                      </a:pPr>
                      <a:r>
                        <a:t>Versace</a:t>
                      </a:r>
                      <a:endParaRPr sz="1100"/>
                    </a:p>
                    <a:p>
                      <a:pPr algn="l">
                        <a:defRPr sz="700">
                          <a:solidFill>
                            <a:srgbClr val="181717"/>
                          </a:solidFill>
                          <a:latin typeface="Helvetica Neue"/>
                          <a:ea typeface="Helvetica Neue"/>
                          <a:cs typeface="Helvetica Neue"/>
                          <a:sym typeface="Helvetica Neue"/>
                        </a:defRPr>
                      </a:pPr>
                      <a:r>
                        <a:t>Vice President, Marketing</a:t>
                      </a:r>
                    </a:p>
                  </a:txBody>
                  <a:tcPr marL="45700" marR="45700" marT="45700" marB="45700" horzOverflow="overflow"/>
                </a:tc>
                <a:extLst>
                  <a:ext uri="{0D108BD9-81ED-4DB2-BD59-A6C34878D82A}">
                    <a16:rowId xmlns:a16="http://schemas.microsoft.com/office/drawing/2014/main" val="10006"/>
                  </a:ext>
                </a:extLst>
              </a:tr>
              <a:tr h="902000">
                <a:tc>
                  <a:txBody>
                    <a:bodyPr/>
                    <a:lstStyle/>
                    <a:p>
                      <a:pPr algn="l">
                        <a:defRPr sz="700" b="1">
                          <a:solidFill>
                            <a:srgbClr val="AA0A6C"/>
                          </a:solidFill>
                          <a:latin typeface="Helvetica Neue"/>
                          <a:ea typeface="Helvetica Neue"/>
                          <a:cs typeface="Helvetica Neue"/>
                          <a:sym typeface="Helvetica Neue"/>
                        </a:defRPr>
                      </a:pPr>
                      <a:r>
                        <a:rPr dirty="0"/>
                        <a:t>Walt Disney Corporation</a:t>
                      </a:r>
                      <a:endParaRPr sz="1100" dirty="0"/>
                    </a:p>
                    <a:p>
                      <a:pPr algn="l">
                        <a:defRPr sz="700">
                          <a:solidFill>
                            <a:srgbClr val="181717"/>
                          </a:solidFill>
                          <a:latin typeface="Helvetica Neue"/>
                          <a:ea typeface="Helvetica Neue"/>
                          <a:cs typeface="Helvetica Neue"/>
                          <a:sym typeface="Helvetica Neue"/>
                        </a:defRPr>
                      </a:pPr>
                      <a:r>
                        <a:rPr dirty="0"/>
                        <a:t>Chief Commercial Officer*</a:t>
                      </a:r>
                      <a:endParaRPr sz="1100" dirty="0"/>
                    </a:p>
                    <a:p>
                      <a:pPr algn="l">
                        <a:defRPr sz="700">
                          <a:solidFill>
                            <a:srgbClr val="181717"/>
                          </a:solidFill>
                          <a:latin typeface="Helvetica Neue"/>
                          <a:ea typeface="Helvetica Neue"/>
                          <a:cs typeface="Helvetica Neue"/>
                          <a:sym typeface="Helvetica Neue"/>
                        </a:defRPr>
                      </a:pPr>
                      <a:r>
                        <a:rPr dirty="0"/>
                        <a:t>Chief Marketing Officer </a:t>
                      </a:r>
                      <a:endParaRPr sz="1100" dirty="0"/>
                    </a:p>
                    <a:p>
                      <a:pPr algn="l">
                        <a:defRPr sz="700">
                          <a:solidFill>
                            <a:srgbClr val="181717"/>
                          </a:solidFill>
                          <a:latin typeface="Helvetica Neue"/>
                          <a:ea typeface="Helvetica Neue"/>
                          <a:cs typeface="Helvetica Neue"/>
                          <a:sym typeface="Helvetica Neue"/>
                        </a:defRPr>
                      </a:pPr>
                      <a:r>
                        <a:rPr dirty="0"/>
                        <a:t>General Manager, Coke and Iron </a:t>
                      </a:r>
                      <a:endParaRPr sz="1100" dirty="0"/>
                    </a:p>
                    <a:p>
                      <a:pPr algn="l">
                        <a:defRPr sz="700">
                          <a:solidFill>
                            <a:srgbClr val="181717"/>
                          </a:solidFill>
                          <a:latin typeface="Helvetica Neue"/>
                          <a:ea typeface="Helvetica Neue"/>
                          <a:cs typeface="Helvetica Neue"/>
                          <a:sym typeface="Helvetica Neue"/>
                        </a:defRPr>
                      </a:pPr>
                      <a:r>
                        <a:rPr dirty="0"/>
                        <a:t>Vice President Procurement* </a:t>
                      </a:r>
                      <a:endParaRPr sz="1100" dirty="0"/>
                    </a:p>
                    <a:p>
                      <a:pPr algn="l">
                        <a:defRPr sz="700">
                          <a:solidFill>
                            <a:srgbClr val="181717"/>
                          </a:solidFill>
                          <a:latin typeface="Helvetica Neue"/>
                          <a:ea typeface="Helvetica Neue"/>
                          <a:cs typeface="Helvetica Neue"/>
                          <a:sym typeface="Helvetica Neue"/>
                        </a:defRPr>
                      </a:pPr>
                      <a:r>
                        <a:rPr dirty="0"/>
                        <a:t>Vice President Technology </a:t>
                      </a:r>
                      <a:endParaRPr sz="1100" dirty="0"/>
                    </a:p>
                    <a:p>
                      <a:pPr algn="l">
                        <a:defRPr sz="700">
                          <a:solidFill>
                            <a:srgbClr val="181717"/>
                          </a:solidFill>
                          <a:latin typeface="Helvetica Neue"/>
                          <a:ea typeface="Helvetica Neue"/>
                          <a:cs typeface="Helvetica Neue"/>
                          <a:sym typeface="Helvetica Neue"/>
                        </a:defRPr>
                      </a:pPr>
                      <a:r>
                        <a:rPr dirty="0"/>
                        <a:t>Director, Human Resources</a:t>
                      </a:r>
                    </a:p>
                  </a:txBody>
                  <a:tcPr marL="45700" marR="45700" marT="45700" marB="45700" horzOverflow="overflow"/>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3CC16DAF-3CCC-E0A7-FEC7-A66040DFFBEB}"/>
              </a:ext>
            </a:extLst>
          </p:cNvPr>
          <p:cNvSpPr txBox="1"/>
          <p:nvPr/>
        </p:nvSpPr>
        <p:spPr>
          <a:xfrm>
            <a:off x="457168" y="3141103"/>
            <a:ext cx="1961997" cy="138499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la búsqueda – deberías poder cortar y pegar entradas de Excel in cada tabla y poder editar</a:t>
            </a:r>
            <a:r>
              <a:rPr kumimoji="0" lang="en-US" sz="1400" b="0" i="0" u="none" strike="noStrike" cap="none" spc="0" normalizeH="0" baseline="0" dirty="0">
                <a:ln>
                  <a:noFill/>
                </a:ln>
                <a:solidFill>
                  <a:srgbClr val="000000"/>
                </a:solidFill>
                <a:effectLst/>
                <a:uFillTx/>
                <a:latin typeface="+mj-lt"/>
                <a:ea typeface="+mj-ea"/>
                <a:cs typeface="+mj-cs"/>
                <a:sym typeface="Arial"/>
              </a:rP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Google Shape;568;p45"/>
          <p:cNvSpPr/>
          <p:nvPr/>
        </p:nvSpPr>
        <p:spPr>
          <a:xfrm>
            <a:off x="358549" y="994970"/>
            <a:ext cx="45719" cy="2179026"/>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84" name="Google Shape;569;p45"/>
          <p:cNvSpPr/>
          <p:nvPr/>
        </p:nvSpPr>
        <p:spPr>
          <a:xfrm>
            <a:off x="-24017" y="1280"/>
            <a:ext cx="9192002" cy="347402"/>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685" name="Google Shape;570;p45"/>
          <p:cNvSpPr txBox="1"/>
          <p:nvPr/>
        </p:nvSpPr>
        <p:spPr>
          <a:xfrm>
            <a:off x="194570" y="83474"/>
            <a:ext cx="24465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686" name="Google Shape;571;p45" descr="Google Shape;571;p45"/>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687" name="Google Shape;572;p45"/>
          <p:cNvSpPr/>
          <p:nvPr/>
        </p:nvSpPr>
        <p:spPr>
          <a:xfrm>
            <a:off x="555949" y="5059320"/>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689" name="Google Shape;574;p45"/>
          <p:cNvSpPr/>
          <p:nvPr/>
        </p:nvSpPr>
        <p:spPr>
          <a:xfrm>
            <a:off x="3624126" y="1146199"/>
            <a:ext cx="5008345" cy="966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2" y="0"/>
                </a:lnTo>
                <a:lnTo>
                  <a:pt x="21600" y="3600"/>
                </a:lnTo>
                <a:lnTo>
                  <a:pt x="21600" y="21600"/>
                </a:lnTo>
                <a:lnTo>
                  <a:pt x="0" y="21600"/>
                </a:lnTo>
                <a:close/>
              </a:path>
            </a:pathLst>
          </a:custGeom>
          <a:solidFill>
            <a:srgbClr val="C6DEE7">
              <a:alpha val="49800"/>
            </a:srgbClr>
          </a:solidFill>
          <a:ln>
            <a:solidFill>
              <a:srgbClr val="FFFFFF"/>
            </a:solidFill>
          </a:ln>
        </p:spPr>
        <p:txBody>
          <a:bodyPr lIns="45719" rIns="45719" anchor="ctr"/>
          <a:lstStyle/>
          <a:p>
            <a:pPr algn="ctr"/>
            <a:endParaRPr/>
          </a:p>
        </p:txBody>
      </p:sp>
      <p:sp>
        <p:nvSpPr>
          <p:cNvPr id="690" name="Google Shape;575;p45"/>
          <p:cNvSpPr txBox="1"/>
          <p:nvPr/>
        </p:nvSpPr>
        <p:spPr>
          <a:xfrm>
            <a:off x="5321745" y="939664"/>
            <a:ext cx="1110145" cy="2539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nchor="ctr">
            <a:spAutoFit/>
          </a:bodyPr>
          <a:lstStyle>
            <a:lvl1pPr>
              <a:defRPr sz="1200" b="1">
                <a:solidFill>
                  <a:srgbClr val="AA096C"/>
                </a:solidFill>
                <a:latin typeface="Helvetica Neue"/>
                <a:ea typeface="Helvetica Neue"/>
                <a:cs typeface="Helvetica Neue"/>
                <a:sym typeface="Helvetica Neue"/>
              </a:defRPr>
            </a:lvl1pPr>
          </a:lstStyle>
          <a:p>
            <a:r>
              <a:rPr lang="es-ES" noProof="0" dirty="0">
                <a:solidFill>
                  <a:srgbClr val="1E3E4A"/>
                </a:solidFill>
              </a:rPr>
              <a:t>SITUACIÓN</a:t>
            </a:r>
          </a:p>
        </p:txBody>
      </p:sp>
      <p:sp>
        <p:nvSpPr>
          <p:cNvPr id="691" name="Google Shape;576;p45"/>
          <p:cNvSpPr txBox="1"/>
          <p:nvPr/>
        </p:nvSpPr>
        <p:spPr>
          <a:xfrm>
            <a:off x="3796554" y="1238336"/>
            <a:ext cx="4701416" cy="847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nSpc>
                <a:spcPct val="128571"/>
              </a:lnSpc>
              <a:defRPr sz="800">
                <a:latin typeface="Helvetica Neue"/>
                <a:ea typeface="Helvetica Neue"/>
                <a:cs typeface="Helvetica Neue"/>
                <a:sym typeface="Helvetica Neue"/>
              </a:defRPr>
            </a:lvl1pPr>
          </a:lstStyle>
          <a:p>
            <a:r>
              <a:rPr lang="es-ES" noProof="0" dirty="0"/>
              <a:t>Un fabricante de automóviles de </a:t>
            </a:r>
            <a:r>
              <a:rPr lang="es-ES" noProof="0" dirty="0" err="1"/>
              <a:t>Fortune</a:t>
            </a:r>
            <a:r>
              <a:rPr lang="es-ES" noProof="0" dirty="0"/>
              <a:t> 500, comprometido con mantenerse</a:t>
            </a:r>
            <a:r>
              <a:rPr lang="es-ES" dirty="0"/>
              <a:t> actualizado</a:t>
            </a:r>
            <a:r>
              <a:rPr lang="es-ES" noProof="0" dirty="0"/>
              <a:t>, decidió incursionar en los dominios desconocidos, pero inequívocamente inevitables de los vehículos eléctricos, los viajes compartidos y la conducción autónoma. Para lograrlo, necesitarían un nivel de liderazgo digital sin precedentes. Querían contratar un </a:t>
            </a:r>
            <a:r>
              <a:rPr lang="es-ES" noProof="0" dirty="0" err="1"/>
              <a:t>Chief</a:t>
            </a:r>
            <a:r>
              <a:rPr lang="es-ES" noProof="0" dirty="0"/>
              <a:t> Digital </a:t>
            </a:r>
            <a:r>
              <a:rPr lang="es-ES" noProof="0" dirty="0" err="1"/>
              <a:t>Officer</a:t>
            </a:r>
            <a:r>
              <a:rPr lang="es-ES" noProof="0" dirty="0"/>
              <a:t> que pudiera trazar un camino hacia el futuro que sus competidores no pudieran replicar.</a:t>
            </a:r>
          </a:p>
        </p:txBody>
      </p:sp>
      <p:sp>
        <p:nvSpPr>
          <p:cNvPr id="692" name="Google Shape;577;p45"/>
          <p:cNvSpPr txBox="1"/>
          <p:nvPr/>
        </p:nvSpPr>
        <p:spPr>
          <a:xfrm>
            <a:off x="427565" y="965321"/>
            <a:ext cx="2592726" cy="19297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nSpc>
                <a:spcPct val="90000"/>
              </a:lnSpc>
              <a:defRPr b="1">
                <a:solidFill>
                  <a:srgbClr val="003B5B"/>
                </a:solidFill>
                <a:latin typeface="Helvetica Neue"/>
                <a:ea typeface="Helvetica Neue"/>
                <a:cs typeface="Helvetica Neue"/>
                <a:sym typeface="Helvetica Neue"/>
              </a:defRPr>
            </a:lvl1pPr>
          </a:lstStyle>
          <a:p>
            <a:r>
              <a:rPr lang="es-ES" sz="1800" noProof="0" dirty="0">
                <a:solidFill>
                  <a:srgbClr val="A71F6D"/>
                </a:solidFill>
              </a:rPr>
              <a:t>Hemos contribuido a incrementar la capitalización de mercado de un fabricante automotriz de </a:t>
            </a:r>
            <a:r>
              <a:rPr lang="es-ES" sz="1800" noProof="0" dirty="0" err="1">
                <a:solidFill>
                  <a:srgbClr val="A71F6D"/>
                </a:solidFill>
              </a:rPr>
              <a:t>Fortune</a:t>
            </a:r>
            <a:r>
              <a:rPr lang="es-ES" sz="1800" noProof="0" dirty="0">
                <a:solidFill>
                  <a:srgbClr val="A71F6D"/>
                </a:solidFill>
              </a:rPr>
              <a:t> 500, en más de 20% </a:t>
            </a:r>
          </a:p>
        </p:txBody>
      </p:sp>
      <p:sp>
        <p:nvSpPr>
          <p:cNvPr id="693" name="Google Shape;578;p45"/>
          <p:cNvSpPr/>
          <p:nvPr/>
        </p:nvSpPr>
        <p:spPr>
          <a:xfrm>
            <a:off x="2596521" y="2262862"/>
            <a:ext cx="6035950" cy="966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2" y="0"/>
                </a:lnTo>
                <a:lnTo>
                  <a:pt x="21600" y="3600"/>
                </a:lnTo>
                <a:lnTo>
                  <a:pt x="21600" y="21600"/>
                </a:lnTo>
                <a:lnTo>
                  <a:pt x="0" y="21600"/>
                </a:lnTo>
                <a:close/>
              </a:path>
            </a:pathLst>
          </a:custGeom>
          <a:solidFill>
            <a:srgbClr val="C6DEE7">
              <a:alpha val="49800"/>
            </a:srgbClr>
          </a:solidFill>
          <a:ln>
            <a:solidFill>
              <a:srgbClr val="FFFFFF"/>
            </a:solidFill>
          </a:ln>
        </p:spPr>
        <p:txBody>
          <a:bodyPr lIns="45719" rIns="45719" anchor="ctr"/>
          <a:lstStyle/>
          <a:p>
            <a:pPr algn="ctr"/>
            <a:endParaRPr/>
          </a:p>
        </p:txBody>
      </p:sp>
      <p:sp>
        <p:nvSpPr>
          <p:cNvPr id="694" name="Google Shape;579;p45"/>
          <p:cNvSpPr txBox="1"/>
          <p:nvPr/>
        </p:nvSpPr>
        <p:spPr>
          <a:xfrm>
            <a:off x="4995589" y="2102269"/>
            <a:ext cx="1850102"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200" b="1">
                <a:solidFill>
                  <a:srgbClr val="AA096C"/>
                </a:solidFill>
                <a:latin typeface="Helvetica Neue"/>
                <a:ea typeface="Helvetica Neue"/>
                <a:cs typeface="Helvetica Neue"/>
                <a:sym typeface="Helvetica Neue"/>
              </a:defRPr>
            </a:lvl1pPr>
          </a:lstStyle>
          <a:p>
            <a:r>
              <a:rPr lang="es-ES" noProof="0" dirty="0">
                <a:solidFill>
                  <a:srgbClr val="1E3E4A"/>
                </a:solidFill>
              </a:rPr>
              <a:t>ENFOQUE</a:t>
            </a:r>
          </a:p>
        </p:txBody>
      </p:sp>
      <p:sp>
        <p:nvSpPr>
          <p:cNvPr id="695" name="Google Shape;580;p45"/>
          <p:cNvSpPr txBox="1"/>
          <p:nvPr/>
        </p:nvSpPr>
        <p:spPr>
          <a:xfrm>
            <a:off x="2676170" y="2415561"/>
            <a:ext cx="5821800" cy="688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a:lnSpc>
                <a:spcPct val="128571"/>
              </a:lnSpc>
              <a:defRPr sz="500">
                <a:latin typeface="Helvetica Neue"/>
                <a:ea typeface="Helvetica Neue"/>
                <a:cs typeface="Helvetica Neue"/>
                <a:sym typeface="Helvetica Neue"/>
              </a:defRPr>
            </a:pPr>
            <a:r>
              <a:rPr lang="es-ES" noProof="0" dirty="0"/>
              <a:t> </a:t>
            </a:r>
            <a:r>
              <a:rPr lang="es-ES" sz="800" noProof="0" dirty="0"/>
              <a:t>A pesar del deseo inicial de la organización de contar con alguien con experiencia en automoción, recomendamos ampliar la mirada para encontrar habilidades que nadie en la industria hubiera dominado todavía. Encontramos talento excepcional en una amplia gama de sectores. El candidato finalmente contratado había construido con éxito sistemas de navegación autónomos en un entorno aeroespacial y de defensa. </a:t>
            </a:r>
          </a:p>
        </p:txBody>
      </p:sp>
      <p:sp>
        <p:nvSpPr>
          <p:cNvPr id="696" name="Google Shape;581;p45"/>
          <p:cNvSpPr/>
          <p:nvPr/>
        </p:nvSpPr>
        <p:spPr>
          <a:xfrm>
            <a:off x="1417821" y="3421950"/>
            <a:ext cx="7214649" cy="966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2" y="0"/>
                </a:lnTo>
                <a:lnTo>
                  <a:pt x="21600" y="3600"/>
                </a:lnTo>
                <a:lnTo>
                  <a:pt x="21600" y="21600"/>
                </a:lnTo>
                <a:lnTo>
                  <a:pt x="0" y="21600"/>
                </a:lnTo>
                <a:close/>
              </a:path>
            </a:pathLst>
          </a:custGeom>
          <a:solidFill>
            <a:srgbClr val="C6DEE7">
              <a:alpha val="49800"/>
            </a:srgbClr>
          </a:solidFill>
          <a:ln>
            <a:solidFill>
              <a:srgbClr val="FFFFFF"/>
            </a:solidFill>
          </a:ln>
        </p:spPr>
        <p:txBody>
          <a:bodyPr lIns="45719" rIns="45719" anchor="ctr"/>
          <a:lstStyle/>
          <a:p>
            <a:pPr algn="ctr"/>
            <a:endParaRPr/>
          </a:p>
        </p:txBody>
      </p:sp>
      <p:sp>
        <p:nvSpPr>
          <p:cNvPr id="697" name="Google Shape;582;p45"/>
          <p:cNvSpPr txBox="1"/>
          <p:nvPr/>
        </p:nvSpPr>
        <p:spPr>
          <a:xfrm>
            <a:off x="4396694" y="3222664"/>
            <a:ext cx="1850102"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200" b="1">
                <a:solidFill>
                  <a:srgbClr val="AA096C"/>
                </a:solidFill>
                <a:latin typeface="Helvetica Neue"/>
                <a:ea typeface="Helvetica Neue"/>
                <a:cs typeface="Helvetica Neue"/>
                <a:sym typeface="Helvetica Neue"/>
              </a:defRPr>
            </a:lvl1pPr>
          </a:lstStyle>
          <a:p>
            <a:r>
              <a:rPr lang="es-ES" noProof="0" dirty="0">
                <a:solidFill>
                  <a:srgbClr val="1E3E4A"/>
                </a:solidFill>
              </a:rPr>
              <a:t>IMPACTO</a:t>
            </a:r>
          </a:p>
        </p:txBody>
      </p:sp>
      <p:sp>
        <p:nvSpPr>
          <p:cNvPr id="698" name="Google Shape;583;p45"/>
          <p:cNvSpPr txBox="1"/>
          <p:nvPr/>
        </p:nvSpPr>
        <p:spPr>
          <a:xfrm>
            <a:off x="1493209" y="3616857"/>
            <a:ext cx="7004761" cy="688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a:lnSpc>
                <a:spcPct val="128571"/>
              </a:lnSpc>
              <a:defRPr sz="200">
                <a:latin typeface="Helvetica Neue"/>
                <a:ea typeface="Helvetica Neue"/>
                <a:cs typeface="Helvetica Neue"/>
                <a:sym typeface="Helvetica Neue"/>
              </a:defRPr>
            </a:pPr>
            <a:r>
              <a:rPr lang="es-ES" sz="800" noProof="0" dirty="0"/>
              <a:t>El líder que ayudamos a contratar fue aclamado como un visionario “único en una generación” por la junta directiva y el resto del equipo ejecutivo. A lo largo de su mandato se tomaron decisiones cruciales, basadas tanto en el reconocimiento de patrones como en su capacidad para aprender rápidamente de una nueva industria. El lanzamiento de vehículos totalmente autónomos en 2021 bajo su supervisión directa llevó a la empresa a ser la máxima ganadora de los premios J.D. </a:t>
            </a:r>
            <a:r>
              <a:rPr lang="es-ES" sz="800" noProof="0" dirty="0" err="1"/>
              <a:t>Power</a:t>
            </a:r>
            <a:r>
              <a:rPr lang="es-ES" sz="800" noProof="0" dirty="0"/>
              <a:t> y a incrementar su capitalización de mercado en más de un 20%. </a:t>
            </a:r>
          </a:p>
        </p:txBody>
      </p:sp>
      <p:sp>
        <p:nvSpPr>
          <p:cNvPr id="2" name="Google Shape;573;p45">
            <a:extLst>
              <a:ext uri="{FF2B5EF4-FFF2-40B4-BE49-F238E27FC236}">
                <a16:creationId xmlns:a16="http://schemas.microsoft.com/office/drawing/2014/main" id="{A52268AA-68B3-72D7-4D9F-B09D02A0776A}"/>
              </a:ext>
            </a:extLst>
          </p:cNvPr>
          <p:cNvSpPr txBox="1"/>
          <p:nvPr/>
        </p:nvSpPr>
        <p:spPr>
          <a:xfrm>
            <a:off x="5876818" y="83466"/>
            <a:ext cx="2657669" cy="19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Caso  práctico: Kingsley Gate; una historia de éxito</a:t>
            </a:r>
          </a:p>
        </p:txBody>
      </p:sp>
      <p:sp>
        <p:nvSpPr>
          <p:cNvPr id="3" name="Rectangle 2">
            <a:extLst>
              <a:ext uri="{FF2B5EF4-FFF2-40B4-BE49-F238E27FC236}">
                <a16:creationId xmlns:a16="http://schemas.microsoft.com/office/drawing/2014/main" id="{ADC546E7-BB81-FE1E-CA54-C1723935857D}"/>
              </a:ext>
            </a:extLst>
          </p:cNvPr>
          <p:cNvSpPr/>
          <p:nvPr/>
        </p:nvSpPr>
        <p:spPr>
          <a:xfrm>
            <a:off x="7239699" y="525260"/>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Opción 1</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Google Shape;588;p46"/>
          <p:cNvSpPr/>
          <p:nvPr/>
        </p:nvSpPr>
        <p:spPr>
          <a:xfrm flipH="1">
            <a:off x="360899" y="1426407"/>
            <a:ext cx="2698801" cy="3480901"/>
          </a:xfrm>
          <a:prstGeom prst="roundRect">
            <a:avLst>
              <a:gd name="adj" fmla="val 8188"/>
            </a:avLst>
          </a:prstGeom>
          <a:ln w="25400">
            <a:solidFill>
              <a:srgbClr val="EAB346"/>
            </a:solidFill>
          </a:ln>
        </p:spPr>
        <p:txBody>
          <a:bodyPr lIns="45719" rIns="45719" anchor="ctr"/>
          <a:lstStyle/>
          <a:p>
            <a:pPr>
              <a:defRPr sz="1600">
                <a:solidFill>
                  <a:srgbClr val="FFFFFF"/>
                </a:solidFill>
              </a:defRPr>
            </a:pPr>
            <a:endParaRPr>
              <a:solidFill>
                <a:srgbClr val="EAB346"/>
              </a:solidFill>
            </a:endParaRPr>
          </a:p>
        </p:txBody>
      </p:sp>
      <p:sp>
        <p:nvSpPr>
          <p:cNvPr id="701" name="Google Shape;589;p46"/>
          <p:cNvSpPr/>
          <p:nvPr/>
        </p:nvSpPr>
        <p:spPr>
          <a:xfrm flipH="1">
            <a:off x="3222623" y="1426407"/>
            <a:ext cx="2698801" cy="3480901"/>
          </a:xfrm>
          <a:prstGeom prst="roundRect">
            <a:avLst>
              <a:gd name="adj" fmla="val 7742"/>
            </a:avLst>
          </a:prstGeom>
          <a:ln w="25400">
            <a:solidFill>
              <a:srgbClr val="1E3E4A"/>
            </a:solidFill>
          </a:ln>
        </p:spPr>
        <p:txBody>
          <a:bodyPr lIns="45719" rIns="45719" anchor="ctr"/>
          <a:lstStyle/>
          <a:p>
            <a:pPr>
              <a:defRPr sz="1600">
                <a:noFill/>
              </a:defRPr>
            </a:pPr>
            <a:endParaRPr>
              <a:solidFill>
                <a:srgbClr val="1E3E4A"/>
              </a:solidFill>
            </a:endParaRPr>
          </a:p>
        </p:txBody>
      </p:sp>
      <p:sp>
        <p:nvSpPr>
          <p:cNvPr id="702" name="Google Shape;590;p46"/>
          <p:cNvSpPr/>
          <p:nvPr/>
        </p:nvSpPr>
        <p:spPr>
          <a:xfrm flipH="1">
            <a:off x="6087340" y="1426407"/>
            <a:ext cx="2698801" cy="3480901"/>
          </a:xfrm>
          <a:prstGeom prst="roundRect">
            <a:avLst>
              <a:gd name="adj" fmla="val 7742"/>
            </a:avLst>
          </a:prstGeom>
          <a:ln w="25400">
            <a:solidFill>
              <a:srgbClr val="A71F6D"/>
            </a:solidFill>
            <a:miter lim="400000"/>
          </a:ln>
        </p:spPr>
        <p:txBody>
          <a:bodyPr lIns="45719" rIns="45719" anchor="ctr"/>
          <a:lstStyle/>
          <a:p>
            <a:pPr>
              <a:defRPr sz="1600">
                <a:noFill/>
              </a:defRPr>
            </a:pPr>
            <a:endParaRPr>
              <a:solidFill>
                <a:srgbClr val="A71F6D"/>
              </a:solidFill>
            </a:endParaRPr>
          </a:p>
        </p:txBody>
      </p:sp>
      <p:sp>
        <p:nvSpPr>
          <p:cNvPr id="703" name="Google Shape;591;p46"/>
          <p:cNvSpPr txBox="1"/>
          <p:nvPr/>
        </p:nvSpPr>
        <p:spPr>
          <a:xfrm>
            <a:off x="563878" y="1608578"/>
            <a:ext cx="1850102" cy="34800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800" b="1">
                <a:solidFill>
                  <a:srgbClr val="9C226A"/>
                </a:solidFill>
                <a:latin typeface="Epilogue"/>
                <a:ea typeface="Epilogue"/>
                <a:cs typeface="Epilogue"/>
                <a:sym typeface="Epilogue"/>
              </a:defRPr>
            </a:lvl1pPr>
          </a:lstStyle>
          <a:p>
            <a:r>
              <a:rPr lang="es-ES" noProof="0" dirty="0">
                <a:solidFill>
                  <a:srgbClr val="EAB346"/>
                </a:solidFill>
                <a:latin typeface="Helvetica Neue" panose="02000503000000020004" pitchFamily="2" charset="0"/>
                <a:ea typeface="Helvetica Neue" panose="02000503000000020004" pitchFamily="2" charset="0"/>
                <a:cs typeface="Helvetica Neue" panose="02000503000000020004" pitchFamily="2" charset="0"/>
              </a:rPr>
              <a:t>CONTEXTO</a:t>
            </a:r>
          </a:p>
        </p:txBody>
      </p:sp>
      <p:sp>
        <p:nvSpPr>
          <p:cNvPr id="704" name="Google Shape;592;p46"/>
          <p:cNvSpPr txBox="1"/>
          <p:nvPr/>
        </p:nvSpPr>
        <p:spPr>
          <a:xfrm>
            <a:off x="492373" y="1982850"/>
            <a:ext cx="2364301" cy="259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100">
                <a:solidFill>
                  <a:schemeClr val="accent2">
                    <a:lumOff val="21764"/>
                  </a:schemeClr>
                </a:solidFill>
                <a:latin typeface="Helvetica Neue"/>
                <a:ea typeface="Helvetica Neue"/>
                <a:cs typeface="Helvetica Neue"/>
                <a:sym typeface="Helvetica Neue"/>
              </a:defRPr>
            </a:pPr>
            <a:r>
              <a:rPr lang="es-ES" noProof="0" dirty="0"/>
              <a:t>Una empresa norteamericana de investigación médica, especializada en pruebas clínicas descentralizadas, encargó a Kingsley Gate la búsqueda de un </a:t>
            </a:r>
            <a:r>
              <a:rPr lang="es-ES" sz="1000" noProof="0" dirty="0" err="1"/>
              <a:t>Chief</a:t>
            </a:r>
            <a:r>
              <a:rPr lang="es-ES" sz="1000" noProof="0" dirty="0"/>
              <a:t> </a:t>
            </a:r>
            <a:r>
              <a:rPr lang="es-ES" sz="1000" noProof="0" dirty="0" err="1"/>
              <a:t>Commercial</a:t>
            </a:r>
            <a:r>
              <a:rPr lang="es-ES" sz="1000" noProof="0" dirty="0"/>
              <a:t> </a:t>
            </a:r>
            <a:r>
              <a:rPr lang="es-ES" sz="1000" noProof="0" dirty="0" err="1"/>
              <a:t>Officer</a:t>
            </a:r>
            <a:r>
              <a:rPr lang="es-ES" sz="1000" noProof="0" dirty="0"/>
              <a:t> con experiencia en </a:t>
            </a:r>
            <a:r>
              <a:rPr lang="es-ES" sz="1000" noProof="0" dirty="0" err="1"/>
              <a:t>BioPharma</a:t>
            </a:r>
            <a:r>
              <a:rPr lang="es-ES" sz="1000" noProof="0" dirty="0"/>
              <a:t>, capaz de liderar la estrategia comercial completa de la compañía. </a:t>
            </a:r>
          </a:p>
          <a:p>
            <a:pPr>
              <a:spcBef>
                <a:spcPts val="1100"/>
              </a:spcBef>
              <a:defRPr sz="1000">
                <a:solidFill>
                  <a:schemeClr val="accent2">
                    <a:lumOff val="21764"/>
                  </a:schemeClr>
                </a:solidFill>
                <a:latin typeface="Helvetica Neue"/>
                <a:ea typeface="Helvetica Neue"/>
                <a:cs typeface="Helvetica Neue"/>
                <a:sym typeface="Helvetica Neue"/>
              </a:defRPr>
            </a:pPr>
            <a:r>
              <a:rPr lang="es-ES" noProof="0" dirty="0"/>
              <a:t>El CCO debía lograr la meta de acelerar y mejorar la calidad de la investigación clínica, ampliando el acceso a una nueva y más diversa población de pacientes, más allá de los lugares tradicionales de investigación.  </a:t>
            </a:r>
          </a:p>
        </p:txBody>
      </p:sp>
      <p:sp>
        <p:nvSpPr>
          <p:cNvPr id="705" name="Google Shape;593;p46"/>
          <p:cNvSpPr txBox="1"/>
          <p:nvPr/>
        </p:nvSpPr>
        <p:spPr>
          <a:xfrm>
            <a:off x="3405721" y="1608578"/>
            <a:ext cx="1850102" cy="34800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800" b="1">
                <a:solidFill>
                  <a:schemeClr val="accent4"/>
                </a:solidFill>
                <a:latin typeface="Epilogue"/>
                <a:ea typeface="Epilogue"/>
                <a:cs typeface="Epilogue"/>
                <a:sym typeface="Epilogue"/>
              </a:defRPr>
            </a:lvl1pPr>
          </a:lstStyle>
          <a:p>
            <a:r>
              <a:rPr lang="es-ES" noProof="0" dirty="0">
                <a:solidFill>
                  <a:srgbClr val="1E3E4A"/>
                </a:solidFill>
                <a:latin typeface="Helvetica Neue" panose="02000503000000020004" pitchFamily="2" charset="0"/>
                <a:ea typeface="Helvetica Neue" panose="02000503000000020004" pitchFamily="2" charset="0"/>
                <a:cs typeface="Helvetica Neue" panose="02000503000000020004" pitchFamily="2" charset="0"/>
              </a:rPr>
              <a:t>PROCESO</a:t>
            </a:r>
          </a:p>
        </p:txBody>
      </p:sp>
      <p:sp>
        <p:nvSpPr>
          <p:cNvPr id="706" name="Google Shape;594;p46"/>
          <p:cNvSpPr txBox="1"/>
          <p:nvPr/>
        </p:nvSpPr>
        <p:spPr>
          <a:xfrm>
            <a:off x="3354096" y="1975130"/>
            <a:ext cx="2364301" cy="1749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000">
                <a:solidFill>
                  <a:schemeClr val="accent2">
                    <a:lumOff val="21764"/>
                  </a:schemeClr>
                </a:solidFill>
                <a:latin typeface="Helvetica Neue"/>
                <a:ea typeface="Helvetica Neue"/>
                <a:cs typeface="Helvetica Neue"/>
                <a:sym typeface="Helvetica Neue"/>
              </a:defRPr>
            </a:pPr>
            <a:r>
              <a:rPr lang="es-ES" noProof="0" dirty="0"/>
              <a:t>El equipo mapeó el mercado y en 4 semanas había generado una lista corta de 4 candidatos para el rol de CCO. </a:t>
            </a:r>
          </a:p>
          <a:p>
            <a:pPr>
              <a:spcBef>
                <a:spcPts val="1100"/>
              </a:spcBef>
              <a:defRPr sz="1000">
                <a:solidFill>
                  <a:schemeClr val="accent2">
                    <a:lumOff val="21764"/>
                  </a:schemeClr>
                </a:solidFill>
                <a:latin typeface="Helvetica Neue"/>
                <a:ea typeface="Helvetica Neue"/>
                <a:cs typeface="Helvetica Neue"/>
                <a:sym typeface="Helvetica Neue"/>
              </a:defRPr>
            </a:pPr>
            <a:r>
              <a:rPr lang="es-ES" noProof="0" dirty="0"/>
              <a:t>El candidato elegido fue contratado después de 3 rondas de entrevistas.  Trajo consigo una amplia experiencia en el manejo exitoso de relaciones estratégicas que, en su posición anterior, habían generado más de mil millones de dólares en ventas. </a:t>
            </a:r>
          </a:p>
        </p:txBody>
      </p:sp>
      <p:sp>
        <p:nvSpPr>
          <p:cNvPr id="707" name="Google Shape;595;p46"/>
          <p:cNvSpPr txBox="1"/>
          <p:nvPr/>
        </p:nvSpPr>
        <p:spPr>
          <a:xfrm>
            <a:off x="6247567" y="1608578"/>
            <a:ext cx="1850101" cy="348001"/>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defRPr sz="1800" b="1">
                <a:solidFill>
                  <a:srgbClr val="153A59"/>
                </a:solidFill>
                <a:latin typeface="Epilogue"/>
                <a:ea typeface="Epilogue"/>
                <a:cs typeface="Epilogue"/>
                <a:sym typeface="Epilogue"/>
              </a:defRPr>
            </a:lvl1pPr>
          </a:lstStyle>
          <a:p>
            <a:r>
              <a:rPr lang="es-ES" noProof="0" dirty="0">
                <a:solidFill>
                  <a:srgbClr val="A71F6D"/>
                </a:solidFill>
                <a:latin typeface="Helvetica Neue" panose="02000503000000020004" pitchFamily="2" charset="0"/>
                <a:ea typeface="Helvetica Neue" panose="02000503000000020004" pitchFamily="2" charset="0"/>
                <a:cs typeface="Helvetica Neue" panose="02000503000000020004" pitchFamily="2" charset="0"/>
              </a:rPr>
              <a:t>RESULTADO</a:t>
            </a:r>
          </a:p>
        </p:txBody>
      </p:sp>
      <p:sp>
        <p:nvSpPr>
          <p:cNvPr id="708" name="Google Shape;596;p46"/>
          <p:cNvSpPr txBox="1"/>
          <p:nvPr/>
        </p:nvSpPr>
        <p:spPr>
          <a:xfrm>
            <a:off x="6215821" y="1982850"/>
            <a:ext cx="2364301" cy="2339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000">
                <a:solidFill>
                  <a:schemeClr val="accent2">
                    <a:lumOff val="21764"/>
                  </a:schemeClr>
                </a:solidFill>
                <a:latin typeface="Helvetica Neue"/>
                <a:ea typeface="Helvetica Neue"/>
                <a:cs typeface="Helvetica Neue"/>
                <a:sym typeface="Helvetica Neue"/>
              </a:defRPr>
            </a:pPr>
            <a:r>
              <a:rPr lang="es-ES" noProof="0" dirty="0"/>
              <a:t>El CCO que ayudamos a contratar aportó crecimiento e impacto significativos.  Los resultados se calcularon sobre la siguiente base:</a:t>
            </a:r>
          </a:p>
          <a:p>
            <a:pPr>
              <a:spcBef>
                <a:spcPts val="1100"/>
              </a:spcBef>
              <a:defRPr sz="1000">
                <a:solidFill>
                  <a:schemeClr val="accent2">
                    <a:lumOff val="21764"/>
                  </a:schemeClr>
                </a:solidFill>
                <a:latin typeface="Helvetica Neue"/>
                <a:ea typeface="Helvetica Neue"/>
                <a:cs typeface="Helvetica Neue"/>
                <a:sym typeface="Helvetica Neue"/>
              </a:defRPr>
            </a:pPr>
            <a:r>
              <a:rPr lang="es-ES" noProof="0" dirty="0"/>
              <a:t>SPAC ejecutado el 2021.</a:t>
            </a:r>
          </a:p>
          <a:p>
            <a:pPr>
              <a:spcBef>
                <a:spcPts val="1100"/>
              </a:spcBef>
              <a:defRPr sz="1000">
                <a:solidFill>
                  <a:schemeClr val="accent2">
                    <a:lumOff val="21764"/>
                  </a:schemeClr>
                </a:solidFill>
                <a:latin typeface="Helvetica Neue"/>
                <a:ea typeface="Helvetica Neue"/>
                <a:cs typeface="Helvetica Neue"/>
                <a:sym typeface="Helvetica Neue"/>
              </a:defRPr>
            </a:pPr>
            <a:r>
              <a:rPr lang="es-ES" noProof="0" dirty="0"/>
              <a:t>A un año de su incorporación, los ingresos aumentaron un 18%.</a:t>
            </a:r>
          </a:p>
          <a:p>
            <a:pPr>
              <a:spcBef>
                <a:spcPts val="1100"/>
              </a:spcBef>
              <a:defRPr sz="1000">
                <a:solidFill>
                  <a:schemeClr val="accent2">
                    <a:lumOff val="21764"/>
                  </a:schemeClr>
                </a:solidFill>
                <a:latin typeface="Helvetica Neue"/>
                <a:ea typeface="Helvetica Neue"/>
                <a:cs typeface="Helvetica Neue"/>
                <a:sym typeface="Helvetica Neue"/>
              </a:defRPr>
            </a:pPr>
            <a:r>
              <a:rPr lang="es-ES" noProof="0" dirty="0"/>
              <a:t>Posteriormente nos eligieron para buscar un CMO con sede en Europa, con experiencia como investigador principal de NHS. Este proyecto también se completó con éxito. </a:t>
            </a:r>
          </a:p>
        </p:txBody>
      </p:sp>
      <p:sp>
        <p:nvSpPr>
          <p:cNvPr id="709" name="Google Shape;598;p46"/>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10" name="Google Shape;599;p46"/>
          <p:cNvSpPr txBox="1"/>
          <p:nvPr/>
        </p:nvSpPr>
        <p:spPr>
          <a:xfrm>
            <a:off x="158743" y="83474"/>
            <a:ext cx="26343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 </a:t>
            </a:r>
          </a:p>
        </p:txBody>
      </p:sp>
      <p:pic>
        <p:nvPicPr>
          <p:cNvPr id="711" name="Google Shape;600;p46" descr="Google Shape;600;p46"/>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712" name="Google Shape;601;p46"/>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15" name="Google Shape;604;p46"/>
          <p:cNvSpPr txBox="1"/>
          <p:nvPr/>
        </p:nvSpPr>
        <p:spPr>
          <a:xfrm>
            <a:off x="422768" y="423897"/>
            <a:ext cx="8566703" cy="932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nSpc>
                <a:spcPct val="90000"/>
              </a:lnSpc>
              <a:defRPr b="1">
                <a:solidFill>
                  <a:srgbClr val="003B5B"/>
                </a:solidFill>
                <a:latin typeface="Helvetica Neue"/>
                <a:ea typeface="Helvetica Neue"/>
                <a:cs typeface="Helvetica Neue"/>
                <a:sym typeface="Helvetica Neue"/>
              </a:defRPr>
            </a:lvl1pPr>
          </a:lstStyle>
          <a:p>
            <a:r>
              <a:rPr lang="es-ES" sz="1800" noProof="0" dirty="0">
                <a:solidFill>
                  <a:srgbClr val="A71F6D"/>
                </a:solidFill>
              </a:rPr>
              <a:t>Kingsley Gate, en alianza con una empresa norteamericana de investigación médica, consiguió que la compañía incrementara sus ingresos en un 18 % al contratar primero un CCO y luego un CMO en Europa. </a:t>
            </a:r>
          </a:p>
        </p:txBody>
      </p:sp>
      <p:sp>
        <p:nvSpPr>
          <p:cNvPr id="716" name="Google Shape;605;p46"/>
          <p:cNvSpPr/>
          <p:nvPr/>
        </p:nvSpPr>
        <p:spPr>
          <a:xfrm>
            <a:off x="352874" y="500899"/>
            <a:ext cx="71401" cy="7098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2" name="Google Shape;573;p45">
            <a:extLst>
              <a:ext uri="{FF2B5EF4-FFF2-40B4-BE49-F238E27FC236}">
                <a16:creationId xmlns:a16="http://schemas.microsoft.com/office/drawing/2014/main" id="{E75A9FF2-0423-DAA4-E82F-BBEC0C67E601}"/>
              </a:ext>
            </a:extLst>
          </p:cNvPr>
          <p:cNvSpPr txBox="1"/>
          <p:nvPr/>
        </p:nvSpPr>
        <p:spPr>
          <a:xfrm>
            <a:off x="5840992" y="83466"/>
            <a:ext cx="2657669" cy="19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Caso  práctico: Kingsley Gate; una historia de éxito</a:t>
            </a:r>
          </a:p>
        </p:txBody>
      </p:sp>
      <p:sp>
        <p:nvSpPr>
          <p:cNvPr id="3" name="Rectangle 2">
            <a:extLst>
              <a:ext uri="{FF2B5EF4-FFF2-40B4-BE49-F238E27FC236}">
                <a16:creationId xmlns:a16="http://schemas.microsoft.com/office/drawing/2014/main" id="{B674479E-B95F-7261-FA66-EECDC663208C}"/>
              </a:ext>
            </a:extLst>
          </p:cNvPr>
          <p:cNvSpPr/>
          <p:nvPr/>
        </p:nvSpPr>
        <p:spPr>
          <a:xfrm>
            <a:off x="7203873" y="319702"/>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Opción 2</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Google Shape;610;p47"/>
          <p:cNvSpPr txBox="1"/>
          <p:nvPr/>
        </p:nvSpPr>
        <p:spPr>
          <a:xfrm>
            <a:off x="3831747" y="2616343"/>
            <a:ext cx="1706763" cy="4811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lnSpc>
                <a:spcPct val="33333"/>
              </a:lnSpc>
              <a:defRPr sz="3400">
                <a:solidFill>
                  <a:srgbClr val="AA0A6C"/>
                </a:solidFill>
              </a:defRPr>
            </a:lvl1pPr>
          </a:lstStyle>
          <a:p>
            <a:r>
              <a:t>HELIA</a:t>
            </a:r>
          </a:p>
        </p:txBody>
      </p:sp>
      <p:sp>
        <p:nvSpPr>
          <p:cNvPr id="719" name="Google Shape;611;p47"/>
          <p:cNvSpPr txBox="1"/>
          <p:nvPr/>
        </p:nvSpPr>
        <p:spPr>
          <a:xfrm>
            <a:off x="1243924" y="1413730"/>
            <a:ext cx="2015942"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R="12700" algn="r">
              <a:defRPr sz="1000" b="1">
                <a:solidFill>
                  <a:srgbClr val="A9206E"/>
                </a:solidFill>
                <a:latin typeface="Helvetica Neue"/>
                <a:ea typeface="Helvetica Neue"/>
                <a:cs typeface="Helvetica Neue"/>
                <a:sym typeface="Helvetica Neue"/>
              </a:defRPr>
            </a:pPr>
            <a:r>
              <a:rPr lang="es-ES" noProof="0" dirty="0"/>
              <a:t>TOMA DE DECISIONES</a:t>
            </a:r>
          </a:p>
          <a:p>
            <a:pPr marL="50800" marR="12700" indent="-38100" algn="r">
              <a:spcBef>
                <a:spcPts val="200"/>
              </a:spcBef>
              <a:defRPr sz="1000">
                <a:solidFill>
                  <a:srgbClr val="231F20"/>
                </a:solidFill>
                <a:latin typeface="Helvetica Neue"/>
                <a:ea typeface="Helvetica Neue"/>
                <a:cs typeface="Helvetica Neue"/>
                <a:sym typeface="Helvetica Neue"/>
              </a:defRPr>
            </a:pPr>
            <a:r>
              <a:rPr lang="es-ES" noProof="0" dirty="0"/>
              <a:t>Entendemos cómo un ejecutivo toma decisiones y su correlación con el entorno de toma de decisiones de la compañía</a:t>
            </a:r>
          </a:p>
        </p:txBody>
      </p:sp>
      <p:sp>
        <p:nvSpPr>
          <p:cNvPr id="720" name="Google Shape;612;p47"/>
          <p:cNvSpPr txBox="1"/>
          <p:nvPr/>
        </p:nvSpPr>
        <p:spPr>
          <a:xfrm>
            <a:off x="1019464" y="2645429"/>
            <a:ext cx="2240401"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R="12700" algn="r">
              <a:defRPr sz="1000" b="1">
                <a:solidFill>
                  <a:srgbClr val="A9206E"/>
                </a:solidFill>
                <a:latin typeface="Helvetica Neue"/>
                <a:ea typeface="Helvetica Neue"/>
                <a:cs typeface="Helvetica Neue"/>
                <a:sym typeface="Helvetica Neue"/>
              </a:defRPr>
            </a:pPr>
            <a:r>
              <a:rPr lang="es-ES" noProof="0" dirty="0"/>
              <a:t>ORIENTACIÓN AL NEGOCIO</a:t>
            </a:r>
          </a:p>
          <a:p>
            <a:pPr marR="12700" indent="266700" algn="r">
              <a:spcBef>
                <a:spcPts val="200"/>
              </a:spcBef>
              <a:defRPr sz="1000">
                <a:solidFill>
                  <a:srgbClr val="231F20"/>
                </a:solidFill>
                <a:latin typeface="Helvetica Neue"/>
                <a:ea typeface="Helvetica Neue"/>
                <a:cs typeface="Helvetica Neue"/>
                <a:sym typeface="Helvetica Neue"/>
              </a:defRPr>
            </a:pPr>
            <a:r>
              <a:rPr lang="es-ES" noProof="0" dirty="0"/>
              <a:t>Buscamos entender el corazón de su estrategia de negocios, no solo sus necesidades de contratación</a:t>
            </a:r>
          </a:p>
        </p:txBody>
      </p:sp>
      <p:sp>
        <p:nvSpPr>
          <p:cNvPr id="721" name="Google Shape;613;p47"/>
          <p:cNvSpPr/>
          <p:nvPr/>
        </p:nvSpPr>
        <p:spPr>
          <a:xfrm>
            <a:off x="3831747" y="2257911"/>
            <a:ext cx="1706763" cy="908818"/>
          </a:xfrm>
          <a:prstGeom prst="rect">
            <a:avLst/>
          </a:prstGeom>
          <a:solidFill>
            <a:srgbClr val="FFFFFF"/>
          </a:solidFill>
          <a:ln w="12700">
            <a:miter lim="400000"/>
          </a:ln>
        </p:spPr>
        <p:txBody>
          <a:bodyPr lIns="45719" rIns="45719" anchor="ctr"/>
          <a:lstStyle/>
          <a:p>
            <a:pPr algn="ctr">
              <a:defRPr sz="1600">
                <a:solidFill>
                  <a:srgbClr val="FFFFFF"/>
                </a:solidFill>
              </a:defRPr>
            </a:pPr>
            <a:endParaRPr/>
          </a:p>
        </p:txBody>
      </p:sp>
      <p:pic>
        <p:nvPicPr>
          <p:cNvPr id="722" name="Google Shape;614;p47" descr="Google Shape;614;p47"/>
          <p:cNvPicPr>
            <a:picLocks noChangeAspect="1"/>
          </p:cNvPicPr>
          <p:nvPr/>
        </p:nvPicPr>
        <p:blipFill>
          <a:blip r:embed="rId2"/>
          <a:stretch>
            <a:fillRect/>
          </a:stretch>
        </p:blipFill>
        <p:spPr>
          <a:xfrm>
            <a:off x="3455556" y="1317169"/>
            <a:ext cx="974703" cy="974702"/>
          </a:xfrm>
          <a:prstGeom prst="rect">
            <a:avLst/>
          </a:prstGeom>
          <a:ln w="12700">
            <a:miter lim="400000"/>
          </a:ln>
        </p:spPr>
      </p:pic>
      <p:pic>
        <p:nvPicPr>
          <p:cNvPr id="723" name="Google Shape;615;p47" descr="Google Shape;615;p47"/>
          <p:cNvPicPr>
            <a:picLocks noChangeAspect="1"/>
          </p:cNvPicPr>
          <p:nvPr/>
        </p:nvPicPr>
        <p:blipFill>
          <a:blip r:embed="rId3"/>
          <a:stretch>
            <a:fillRect/>
          </a:stretch>
        </p:blipFill>
        <p:spPr>
          <a:xfrm>
            <a:off x="3455556" y="2534554"/>
            <a:ext cx="970313" cy="970313"/>
          </a:xfrm>
          <a:prstGeom prst="rect">
            <a:avLst/>
          </a:prstGeom>
          <a:ln w="12700">
            <a:miter lim="400000"/>
          </a:ln>
        </p:spPr>
      </p:pic>
      <p:pic>
        <p:nvPicPr>
          <p:cNvPr id="724" name="Google Shape;616;p47" descr="Google Shape;616;p47"/>
          <p:cNvPicPr>
            <a:picLocks noChangeAspect="1"/>
          </p:cNvPicPr>
          <p:nvPr/>
        </p:nvPicPr>
        <p:blipFill>
          <a:blip r:embed="rId2"/>
          <a:stretch>
            <a:fillRect/>
          </a:stretch>
        </p:blipFill>
        <p:spPr>
          <a:xfrm>
            <a:off x="3455556" y="3758658"/>
            <a:ext cx="970313" cy="970312"/>
          </a:xfrm>
          <a:prstGeom prst="rect">
            <a:avLst/>
          </a:prstGeom>
          <a:ln w="12700">
            <a:miter lim="400000"/>
          </a:ln>
        </p:spPr>
      </p:pic>
      <p:pic>
        <p:nvPicPr>
          <p:cNvPr id="725" name="Google Shape;617;p47" descr="Google Shape;617;p47"/>
          <p:cNvPicPr>
            <a:picLocks noChangeAspect="1"/>
          </p:cNvPicPr>
          <p:nvPr/>
        </p:nvPicPr>
        <p:blipFill>
          <a:blip r:embed="rId4"/>
          <a:stretch>
            <a:fillRect/>
          </a:stretch>
        </p:blipFill>
        <p:spPr>
          <a:xfrm>
            <a:off x="3769119" y="1587095"/>
            <a:ext cx="400986" cy="409005"/>
          </a:xfrm>
          <a:prstGeom prst="rect">
            <a:avLst/>
          </a:prstGeom>
          <a:ln w="12700">
            <a:miter lim="400000"/>
          </a:ln>
        </p:spPr>
      </p:pic>
      <p:pic>
        <p:nvPicPr>
          <p:cNvPr id="726" name="Google Shape;618;p47" descr="Google Shape;618;p47"/>
          <p:cNvPicPr>
            <a:picLocks noChangeAspect="1"/>
          </p:cNvPicPr>
          <p:nvPr/>
        </p:nvPicPr>
        <p:blipFill>
          <a:blip r:embed="rId5"/>
          <a:stretch>
            <a:fillRect/>
          </a:stretch>
        </p:blipFill>
        <p:spPr>
          <a:xfrm>
            <a:off x="3781163" y="4043321"/>
            <a:ext cx="376927" cy="400986"/>
          </a:xfrm>
          <a:prstGeom prst="rect">
            <a:avLst/>
          </a:prstGeom>
          <a:ln w="12700">
            <a:miter lim="400000"/>
          </a:ln>
        </p:spPr>
      </p:pic>
      <p:pic>
        <p:nvPicPr>
          <p:cNvPr id="727" name="Google Shape;619;p47" descr="Google Shape;619;p47"/>
          <p:cNvPicPr>
            <a:picLocks noChangeAspect="1"/>
          </p:cNvPicPr>
          <p:nvPr/>
        </p:nvPicPr>
        <p:blipFill>
          <a:blip r:embed="rId6"/>
          <a:stretch>
            <a:fillRect/>
          </a:stretch>
        </p:blipFill>
        <p:spPr>
          <a:xfrm>
            <a:off x="3801683" y="2819219"/>
            <a:ext cx="344848" cy="400985"/>
          </a:xfrm>
          <a:prstGeom prst="rect">
            <a:avLst/>
          </a:prstGeom>
          <a:ln w="12700">
            <a:miter lim="400000"/>
          </a:ln>
        </p:spPr>
      </p:pic>
      <p:pic>
        <p:nvPicPr>
          <p:cNvPr id="728" name="Google Shape;620;p47" descr="Google Shape;620;p47"/>
          <p:cNvPicPr>
            <a:picLocks noChangeAspect="1"/>
          </p:cNvPicPr>
          <p:nvPr/>
        </p:nvPicPr>
        <p:blipFill>
          <a:blip r:embed="rId7"/>
          <a:stretch>
            <a:fillRect/>
          </a:stretch>
        </p:blipFill>
        <p:spPr>
          <a:xfrm>
            <a:off x="4622679" y="1310452"/>
            <a:ext cx="970313" cy="970312"/>
          </a:xfrm>
          <a:prstGeom prst="rect">
            <a:avLst/>
          </a:prstGeom>
          <a:ln w="12700">
            <a:miter lim="400000"/>
          </a:ln>
        </p:spPr>
      </p:pic>
      <p:pic>
        <p:nvPicPr>
          <p:cNvPr id="729" name="Google Shape;621;p47" descr="Google Shape;621;p47"/>
          <p:cNvPicPr>
            <a:picLocks noChangeAspect="1"/>
          </p:cNvPicPr>
          <p:nvPr/>
        </p:nvPicPr>
        <p:blipFill>
          <a:blip r:embed="rId8"/>
          <a:stretch>
            <a:fillRect/>
          </a:stretch>
        </p:blipFill>
        <p:spPr>
          <a:xfrm>
            <a:off x="4622679" y="2534554"/>
            <a:ext cx="970313" cy="970313"/>
          </a:xfrm>
          <a:prstGeom prst="rect">
            <a:avLst/>
          </a:prstGeom>
          <a:ln w="12700">
            <a:miter lim="400000"/>
          </a:ln>
        </p:spPr>
      </p:pic>
      <p:pic>
        <p:nvPicPr>
          <p:cNvPr id="730" name="Google Shape;622;p47" descr="Google Shape;622;p47"/>
          <p:cNvPicPr>
            <a:picLocks noChangeAspect="1"/>
          </p:cNvPicPr>
          <p:nvPr/>
        </p:nvPicPr>
        <p:blipFill>
          <a:blip r:embed="rId7"/>
          <a:stretch>
            <a:fillRect/>
          </a:stretch>
        </p:blipFill>
        <p:spPr>
          <a:xfrm>
            <a:off x="4622679" y="3758658"/>
            <a:ext cx="970313" cy="970312"/>
          </a:xfrm>
          <a:prstGeom prst="rect">
            <a:avLst/>
          </a:prstGeom>
          <a:ln w="12700">
            <a:miter lim="400000"/>
          </a:ln>
        </p:spPr>
      </p:pic>
      <p:sp>
        <p:nvSpPr>
          <p:cNvPr id="731" name="Google Shape;623;p47"/>
          <p:cNvSpPr txBox="1"/>
          <p:nvPr/>
        </p:nvSpPr>
        <p:spPr>
          <a:xfrm>
            <a:off x="5824075" y="1386448"/>
            <a:ext cx="1863987" cy="948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defRPr sz="1000" b="1">
                <a:solidFill>
                  <a:srgbClr val="A9206E"/>
                </a:solidFill>
                <a:latin typeface="Helvetica Neue"/>
                <a:ea typeface="Helvetica Neue"/>
                <a:cs typeface="Helvetica Neue"/>
                <a:sym typeface="Helvetica Neue"/>
              </a:defRPr>
            </a:pPr>
            <a:r>
              <a:rPr lang="es-ES" noProof="0" dirty="0"/>
              <a:t>INSIGHTS</a:t>
            </a:r>
          </a:p>
          <a:p>
            <a:pPr marR="12700" indent="12700">
              <a:spcBef>
                <a:spcPts val="200"/>
              </a:spcBef>
              <a:defRPr sz="1000">
                <a:solidFill>
                  <a:srgbClr val="231F20"/>
                </a:solidFill>
                <a:latin typeface="Helvetica Neue"/>
                <a:ea typeface="Helvetica Neue"/>
                <a:cs typeface="Helvetica Neue"/>
                <a:sym typeface="Helvetica Neue"/>
              </a:defRPr>
            </a:pPr>
            <a:r>
              <a:rPr lang="es-ES" noProof="0" dirty="0"/>
              <a:t>Nuestro proceso se basa en una combinación de experiencia, investigación personalizada con socios como </a:t>
            </a:r>
            <a:r>
              <a:rPr lang="es-ES" noProof="0" dirty="0" err="1"/>
              <a:t>Financial</a:t>
            </a:r>
            <a:r>
              <a:rPr lang="es-ES" noProof="0" dirty="0"/>
              <a:t> Times y miles de datos validados</a:t>
            </a:r>
          </a:p>
        </p:txBody>
      </p:sp>
      <p:sp>
        <p:nvSpPr>
          <p:cNvPr id="732" name="Google Shape;624;p47"/>
          <p:cNvSpPr txBox="1"/>
          <p:nvPr/>
        </p:nvSpPr>
        <p:spPr>
          <a:xfrm>
            <a:off x="5814915" y="2694302"/>
            <a:ext cx="2086211" cy="948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defRPr sz="1000" b="1">
                <a:solidFill>
                  <a:srgbClr val="A9206E"/>
                </a:solidFill>
                <a:latin typeface="Helvetica Neue"/>
                <a:ea typeface="Helvetica Neue"/>
                <a:cs typeface="Helvetica Neue"/>
                <a:sym typeface="Helvetica Neue"/>
              </a:defRPr>
            </a:pPr>
            <a:r>
              <a:rPr lang="es-ES" noProof="0" dirty="0"/>
              <a:t>FOCO EN LA CULTURA</a:t>
            </a:r>
          </a:p>
          <a:p>
            <a:pPr marR="177800" indent="12700">
              <a:spcBef>
                <a:spcPts val="200"/>
              </a:spcBef>
              <a:defRPr sz="1000">
                <a:solidFill>
                  <a:srgbClr val="231F20"/>
                </a:solidFill>
                <a:latin typeface="Helvetica Neue"/>
                <a:ea typeface="Helvetica Neue"/>
                <a:cs typeface="Helvetica Neue"/>
                <a:sym typeface="Helvetica Neue"/>
              </a:defRPr>
            </a:pPr>
            <a:r>
              <a:rPr lang="es-ES" noProof="0" dirty="0"/>
              <a:t>No solo entendemos y priorizamos su cultura, sino que nuestro proceso aporta una perspectiva única sobre cómo evaluarla mejor</a:t>
            </a:r>
          </a:p>
        </p:txBody>
      </p:sp>
      <p:sp>
        <p:nvSpPr>
          <p:cNvPr id="733" name="Google Shape;625;p47"/>
          <p:cNvSpPr txBox="1"/>
          <p:nvPr/>
        </p:nvSpPr>
        <p:spPr>
          <a:xfrm>
            <a:off x="1526959" y="3840159"/>
            <a:ext cx="1732946"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indent="12700" algn="r">
              <a:defRPr sz="1000" b="1">
                <a:solidFill>
                  <a:srgbClr val="A9206E"/>
                </a:solidFill>
                <a:latin typeface="Helvetica Neue"/>
                <a:ea typeface="Helvetica Neue"/>
                <a:cs typeface="Helvetica Neue"/>
                <a:sym typeface="Helvetica Neue"/>
              </a:defRPr>
            </a:pPr>
            <a:r>
              <a:rPr lang="es-ES" noProof="0" dirty="0"/>
              <a:t>TECNOLOGÍA</a:t>
            </a:r>
            <a:endParaRPr lang="es-ES" noProof="0" dirty="0">
              <a:solidFill>
                <a:srgbClr val="231F20"/>
              </a:solidFill>
            </a:endParaRPr>
          </a:p>
          <a:p>
            <a:pPr algn="r">
              <a:defRPr sz="1000">
                <a:solidFill>
                  <a:srgbClr val="231F20"/>
                </a:solidFill>
                <a:latin typeface="Helvetica Neue"/>
                <a:ea typeface="Helvetica Neue"/>
                <a:cs typeface="Helvetica Neue"/>
                <a:sym typeface="Helvetica Neue"/>
              </a:defRPr>
            </a:pPr>
            <a:r>
              <a:rPr lang="es-ES" noProof="0" dirty="0"/>
              <a:t>Operamos en una Plataforma basada en IA líder en la industria, diseñada para potenciar el proceso de búsqueda de ejecutivos</a:t>
            </a:r>
            <a:endParaRPr lang="es-ES" noProof="0" dirty="0">
              <a:solidFill>
                <a:srgbClr val="000000"/>
              </a:solidFill>
            </a:endParaRPr>
          </a:p>
        </p:txBody>
      </p:sp>
      <p:pic>
        <p:nvPicPr>
          <p:cNvPr id="734" name="Google Shape;626;p47" descr="Google Shape;626;p47"/>
          <p:cNvPicPr>
            <a:picLocks noChangeAspect="1"/>
          </p:cNvPicPr>
          <p:nvPr/>
        </p:nvPicPr>
        <p:blipFill>
          <a:blip r:embed="rId9"/>
          <a:stretch>
            <a:fillRect/>
          </a:stretch>
        </p:blipFill>
        <p:spPr>
          <a:xfrm>
            <a:off x="4907638" y="1560238"/>
            <a:ext cx="400986" cy="417025"/>
          </a:xfrm>
          <a:prstGeom prst="rect">
            <a:avLst/>
          </a:prstGeom>
          <a:ln w="12700">
            <a:miter lim="400000"/>
          </a:ln>
        </p:spPr>
      </p:pic>
      <p:pic>
        <p:nvPicPr>
          <p:cNvPr id="735" name="Google Shape;627;p47" descr="Google Shape;627;p47"/>
          <p:cNvPicPr>
            <a:picLocks noChangeAspect="1"/>
          </p:cNvPicPr>
          <p:nvPr/>
        </p:nvPicPr>
        <p:blipFill>
          <a:blip r:embed="rId10"/>
          <a:stretch>
            <a:fillRect/>
          </a:stretch>
        </p:blipFill>
        <p:spPr>
          <a:xfrm>
            <a:off x="4819331" y="2803179"/>
            <a:ext cx="577419" cy="433065"/>
          </a:xfrm>
          <a:prstGeom prst="rect">
            <a:avLst/>
          </a:prstGeom>
          <a:ln w="12700">
            <a:miter lim="400000"/>
          </a:ln>
        </p:spPr>
      </p:pic>
      <p:pic>
        <p:nvPicPr>
          <p:cNvPr id="736" name="Google Shape;628;p47" descr="Google Shape;628;p47"/>
          <p:cNvPicPr>
            <a:picLocks noChangeAspect="1"/>
          </p:cNvPicPr>
          <p:nvPr/>
        </p:nvPicPr>
        <p:blipFill>
          <a:blip r:embed="rId11"/>
          <a:stretch>
            <a:fillRect/>
          </a:stretch>
        </p:blipFill>
        <p:spPr>
          <a:xfrm>
            <a:off x="4867500" y="4035300"/>
            <a:ext cx="481183" cy="417025"/>
          </a:xfrm>
          <a:prstGeom prst="rect">
            <a:avLst/>
          </a:prstGeom>
          <a:ln w="12700">
            <a:miter lim="400000"/>
          </a:ln>
        </p:spPr>
      </p:pic>
      <p:sp>
        <p:nvSpPr>
          <p:cNvPr id="737" name="Google Shape;629;p47"/>
          <p:cNvSpPr txBox="1"/>
          <p:nvPr/>
        </p:nvSpPr>
        <p:spPr>
          <a:xfrm>
            <a:off x="5789803" y="3818778"/>
            <a:ext cx="1694074" cy="838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a:defRPr sz="1000" b="1">
                <a:solidFill>
                  <a:srgbClr val="AA0A6C"/>
                </a:solidFill>
                <a:latin typeface="Helvetica Neue"/>
                <a:ea typeface="Helvetica Neue"/>
                <a:cs typeface="Helvetica Neue"/>
                <a:sym typeface="Helvetica Neue"/>
              </a:defRPr>
            </a:pPr>
            <a:r>
              <a:rPr lang="es-ES" noProof="0" dirty="0"/>
              <a:t>CREATIVIDAD</a:t>
            </a:r>
          </a:p>
          <a:p>
            <a:pPr>
              <a:defRPr sz="1000">
                <a:latin typeface="Helvetica Neue"/>
                <a:ea typeface="Helvetica Neue"/>
                <a:cs typeface="Helvetica Neue"/>
                <a:sym typeface="Helvetica Neue"/>
              </a:defRPr>
            </a:pPr>
            <a:r>
              <a:rPr lang="es-ES" noProof="0" dirty="0"/>
              <a:t>Pensamos de manera creativa al traer talento ejecutivo con potencial innovador</a:t>
            </a:r>
          </a:p>
        </p:txBody>
      </p:sp>
      <p:sp>
        <p:nvSpPr>
          <p:cNvPr id="738" name="Google Shape;630;p47"/>
          <p:cNvSpPr txBox="1"/>
          <p:nvPr/>
        </p:nvSpPr>
        <p:spPr>
          <a:xfrm>
            <a:off x="1145099" y="570475"/>
            <a:ext cx="7599600" cy="4232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2300" b="1">
                <a:solidFill>
                  <a:srgbClr val="1F3E49"/>
                </a:solidFill>
                <a:latin typeface="Helvetica Neue"/>
                <a:ea typeface="Helvetica Neue"/>
                <a:cs typeface="Helvetica Neue"/>
                <a:sym typeface="Helvetica Neue"/>
              </a:defRPr>
            </a:lvl1pPr>
          </a:lstStyle>
          <a:p>
            <a:r>
              <a:rPr lang="es-ES" noProof="0" dirty="0"/>
              <a:t>¿Qué hace Kingsley Gate que sea diferente? </a:t>
            </a:r>
          </a:p>
        </p:txBody>
      </p:sp>
      <p:sp>
        <p:nvSpPr>
          <p:cNvPr id="739" name="Google Shape;631;p47"/>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40" name="Google Shape;632;p47"/>
          <p:cNvSpPr txBox="1"/>
          <p:nvPr/>
        </p:nvSpPr>
        <p:spPr>
          <a:xfrm>
            <a:off x="194582" y="83467"/>
            <a:ext cx="2599989"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741" name="Google Shape;633;p47" descr="Google Shape;633;p47"/>
          <p:cNvPicPr>
            <a:picLocks noChangeAspect="1"/>
          </p:cNvPicPr>
          <p:nvPr/>
        </p:nvPicPr>
        <p:blipFill>
          <a:blip r:embed="rId12"/>
          <a:stretch>
            <a:fillRect/>
          </a:stretch>
        </p:blipFill>
        <p:spPr>
          <a:xfrm>
            <a:off x="8744715" y="83467"/>
            <a:ext cx="148461" cy="182882"/>
          </a:xfrm>
          <a:prstGeom prst="rect">
            <a:avLst/>
          </a:prstGeom>
          <a:ln w="12700">
            <a:miter lim="400000"/>
          </a:ln>
        </p:spPr>
      </p:pic>
      <p:sp>
        <p:nvSpPr>
          <p:cNvPr id="742" name="Google Shape;634;p47"/>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43" name="Google Shape;635;p47"/>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Nuestros distintivos</a:t>
            </a:r>
          </a:p>
        </p:txBody>
      </p:sp>
      <p:sp>
        <p:nvSpPr>
          <p:cNvPr id="2" name="TextBox 1">
            <a:extLst>
              <a:ext uri="{FF2B5EF4-FFF2-40B4-BE49-F238E27FC236}">
                <a16:creationId xmlns:a16="http://schemas.microsoft.com/office/drawing/2014/main" id="{B9EAF4F2-7777-F2F4-4BC9-43A4D92DB973}"/>
              </a:ext>
            </a:extLst>
          </p:cNvPr>
          <p:cNvSpPr txBox="1"/>
          <p:nvPr/>
        </p:nvSpPr>
        <p:spPr>
          <a:xfrm>
            <a:off x="7523536" y="3458546"/>
            <a:ext cx="2086211" cy="138499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la búsqueda. Editar libremente </a:t>
            </a:r>
            <a:r>
              <a:rPr lang="es-ES" noProof="0" dirty="0"/>
              <a:t>para que sea más relevante y a medida con las necesidades del cliente.</a:t>
            </a:r>
            <a:endParaRPr kumimoji="0" lang="es-ES" sz="1400" b="0" i="0" u="none" strike="noStrike" cap="none" spc="0" normalizeH="0" baseline="0" noProof="0" dirty="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Google Shape;640;p48"/>
          <p:cNvSpPr/>
          <p:nvPr/>
        </p:nvSpPr>
        <p:spPr>
          <a:xfrm>
            <a:off x="360011" y="1967099"/>
            <a:ext cx="2909701" cy="1209301"/>
          </a:xfrm>
          <a:prstGeom prst="roundRect">
            <a:avLst>
              <a:gd name="adj" fmla="val 16667"/>
            </a:avLst>
          </a:prstGeom>
          <a:solidFill>
            <a:srgbClr val="003B5B"/>
          </a:solidFill>
          <a:ln w="12700">
            <a:miter lim="400000"/>
          </a:ln>
        </p:spPr>
        <p:txBody>
          <a:bodyPr lIns="45719" rIns="45719" anchor="ctr"/>
          <a:lstStyle/>
          <a:p>
            <a:pPr algn="ctr"/>
            <a:endParaRPr/>
          </a:p>
        </p:txBody>
      </p:sp>
      <p:sp>
        <p:nvSpPr>
          <p:cNvPr id="746" name="Google Shape;641;p48"/>
          <p:cNvSpPr txBox="1">
            <a:spLocks noGrp="1"/>
          </p:cNvSpPr>
          <p:nvPr>
            <p:ph type="title"/>
          </p:nvPr>
        </p:nvSpPr>
        <p:spPr>
          <a:xfrm>
            <a:off x="609649" y="573688"/>
            <a:ext cx="3579602" cy="1121400"/>
          </a:xfrm>
          <a:prstGeom prst="rect">
            <a:avLst/>
          </a:prstGeom>
        </p:spPr>
        <p:txBody>
          <a:bodyPr lIns="0" tIns="0" rIns="0" bIns="0">
            <a:normAutofit fontScale="90000"/>
          </a:bodyPr>
          <a:lstStyle>
            <a:lvl1pPr defTabSz="896111">
              <a:lnSpc>
                <a:spcPct val="80000"/>
              </a:lnSpc>
              <a:defRPr sz="2058" b="1">
                <a:latin typeface="Helvetica Neue"/>
                <a:ea typeface="Helvetica Neue"/>
                <a:cs typeface="Helvetica Neue"/>
                <a:sym typeface="Helvetica Neue"/>
              </a:defRPr>
            </a:lvl1pPr>
          </a:lstStyle>
          <a:p>
            <a:r>
              <a:rPr lang="es-ES" noProof="0" dirty="0"/>
              <a:t>Tradicionalmente, la industria de búsqueda de ejecutivos se ha centrado en dos componentes primarios…</a:t>
            </a:r>
          </a:p>
        </p:txBody>
      </p:sp>
      <p:sp>
        <p:nvSpPr>
          <p:cNvPr id="747" name="Google Shape;642;p48"/>
          <p:cNvSpPr/>
          <p:nvPr/>
        </p:nvSpPr>
        <p:spPr>
          <a:xfrm>
            <a:off x="352874" y="632138"/>
            <a:ext cx="71401" cy="9954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748" name="Google Shape;643;p48"/>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49" name="Google Shape;644;p48"/>
          <p:cNvSpPr txBox="1"/>
          <p:nvPr/>
        </p:nvSpPr>
        <p:spPr>
          <a:xfrm>
            <a:off x="194572" y="83474"/>
            <a:ext cx="21822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750" name="Google Shape;645;p48" descr="Google Shape;645;p48"/>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751" name="Google Shape;646;p48"/>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52" name="Google Shape;647;p48"/>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Nuestros distintivos</a:t>
            </a:r>
          </a:p>
        </p:txBody>
      </p:sp>
      <p:sp>
        <p:nvSpPr>
          <p:cNvPr id="753" name="Google Shape;648;p48"/>
          <p:cNvSpPr txBox="1"/>
          <p:nvPr/>
        </p:nvSpPr>
        <p:spPr>
          <a:xfrm>
            <a:off x="609649" y="2112137"/>
            <a:ext cx="2394301" cy="241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1500" b="1">
                <a:solidFill>
                  <a:srgbClr val="FFFFFF"/>
                </a:solidFill>
              </a:defRPr>
            </a:lvl1pPr>
          </a:lstStyle>
          <a:p>
            <a:r>
              <a:rPr lang="es-ES" noProof="0" dirty="0">
                <a:latin typeface="Helvetica Neue" panose="02000503000000020004" pitchFamily="2" charset="0"/>
                <a:ea typeface="Helvetica Neue" panose="02000503000000020004" pitchFamily="2" charset="0"/>
                <a:cs typeface="Helvetica Neue" panose="02000503000000020004" pitchFamily="2" charset="0"/>
              </a:rPr>
              <a:t>EXPERIENCIA</a:t>
            </a:r>
          </a:p>
        </p:txBody>
      </p:sp>
      <p:sp>
        <p:nvSpPr>
          <p:cNvPr id="754" name="Google Shape;649;p48"/>
          <p:cNvSpPr txBox="1"/>
          <p:nvPr/>
        </p:nvSpPr>
        <p:spPr>
          <a:xfrm>
            <a:off x="609649" y="2448862"/>
            <a:ext cx="2394301"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900">
                <a:solidFill>
                  <a:srgbClr val="FFFFFF"/>
                </a:solidFill>
                <a:latin typeface="Helvetica Neue"/>
                <a:ea typeface="Helvetica Neue"/>
                <a:cs typeface="Helvetica Neue"/>
                <a:sym typeface="Helvetica Neue"/>
              </a:defRPr>
            </a:lvl1pPr>
          </a:lstStyle>
          <a:p>
            <a:r>
              <a:rPr lang="es-ES" noProof="0" dirty="0"/>
              <a:t>Habilidades duras: </a:t>
            </a:r>
            <a:r>
              <a:rPr lang="es-ES" dirty="0"/>
              <a:t>i</a:t>
            </a:r>
            <a:r>
              <a:rPr lang="es-ES" noProof="0" dirty="0"/>
              <a:t>e., experiencia técnica, conocimiento de la industria, resolución de problemas, habilidades funcionales, historial de éxito</a:t>
            </a:r>
            <a:endParaRPr lang="es-ES" sz="1200" noProof="0" dirty="0"/>
          </a:p>
        </p:txBody>
      </p:sp>
      <p:sp>
        <p:nvSpPr>
          <p:cNvPr id="755" name="Google Shape;650;p48"/>
          <p:cNvSpPr/>
          <p:nvPr/>
        </p:nvSpPr>
        <p:spPr>
          <a:xfrm>
            <a:off x="352874" y="3262500"/>
            <a:ext cx="2909701" cy="1209301"/>
          </a:xfrm>
          <a:prstGeom prst="roundRect">
            <a:avLst>
              <a:gd name="adj" fmla="val 16667"/>
            </a:avLst>
          </a:prstGeom>
          <a:solidFill>
            <a:srgbClr val="003B5B"/>
          </a:solidFill>
          <a:ln w="12700">
            <a:miter lim="400000"/>
          </a:ln>
        </p:spPr>
        <p:txBody>
          <a:bodyPr lIns="45719" rIns="45719" anchor="ctr"/>
          <a:lstStyle/>
          <a:p>
            <a:pPr algn="ctr"/>
            <a:endParaRPr/>
          </a:p>
        </p:txBody>
      </p:sp>
      <p:sp>
        <p:nvSpPr>
          <p:cNvPr id="756" name="Google Shape;651;p48"/>
          <p:cNvSpPr txBox="1"/>
          <p:nvPr/>
        </p:nvSpPr>
        <p:spPr>
          <a:xfrm>
            <a:off x="609649" y="3440922"/>
            <a:ext cx="2394301" cy="506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15000"/>
              </a:lnSpc>
              <a:defRPr sz="1500" b="1">
                <a:solidFill>
                  <a:srgbClr val="FFFFFF"/>
                </a:solidFill>
              </a:defRPr>
            </a:pPr>
            <a:r>
              <a:rPr lang="es-ES" noProof="0" dirty="0">
                <a:latin typeface="Helvetica Neue" panose="02000503000000020004" pitchFamily="2" charset="0"/>
                <a:ea typeface="Helvetica Neue" panose="02000503000000020004" pitchFamily="2" charset="0"/>
                <a:cs typeface="Helvetica Neue" panose="02000503000000020004" pitchFamily="2" charset="0"/>
              </a:rPr>
              <a:t>COMPETENCIAS</a:t>
            </a:r>
          </a:p>
          <a:p>
            <a:pPr>
              <a:lnSpc>
                <a:spcPct val="115000"/>
              </a:lnSpc>
              <a:defRPr sz="1500" b="1">
                <a:solidFill>
                  <a:srgbClr val="FFFFFF"/>
                </a:solidFill>
              </a:defRPr>
            </a:pPr>
            <a:endParaRPr lang="es-ES" noProof="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57" name="Google Shape;652;p48"/>
          <p:cNvSpPr txBox="1"/>
          <p:nvPr/>
        </p:nvSpPr>
        <p:spPr>
          <a:xfrm>
            <a:off x="609649" y="3754475"/>
            <a:ext cx="2394301" cy="464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900">
                <a:solidFill>
                  <a:srgbClr val="FFFFFF"/>
                </a:solidFill>
                <a:latin typeface="Helvetica Neue"/>
                <a:ea typeface="Helvetica Neue"/>
                <a:cs typeface="Helvetica Neue"/>
                <a:sym typeface="Helvetica Neue"/>
              </a:defRPr>
            </a:lvl1pPr>
          </a:lstStyle>
          <a:p>
            <a:r>
              <a:rPr lang="es-ES" noProof="0" dirty="0"/>
              <a:t>Habilidades interpersonales: i.e., influencia y creación de coaliciones, liderazgo inspirador, resolución de conflictos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Google Shape;657;p49"/>
          <p:cNvSpPr txBox="1"/>
          <p:nvPr/>
        </p:nvSpPr>
        <p:spPr>
          <a:xfrm>
            <a:off x="621435" y="619695"/>
            <a:ext cx="4329256" cy="1292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p>
            <a:pPr>
              <a:defRPr sz="2100" b="1">
                <a:solidFill>
                  <a:srgbClr val="AA0A6C"/>
                </a:solidFill>
                <a:latin typeface="Helvetica Neue"/>
                <a:ea typeface="Helvetica Neue"/>
                <a:cs typeface="Helvetica Neue"/>
                <a:sym typeface="Helvetica Neue"/>
              </a:defRPr>
            </a:pPr>
            <a:r>
              <a:rPr lang="es-ES" dirty="0"/>
              <a:t>…sin embargo,</a:t>
            </a:r>
            <a:r>
              <a:rPr lang="es-ES" noProof="0" dirty="0"/>
              <a:t> la investigación </a:t>
            </a:r>
            <a:r>
              <a:rPr lang="es-ES" noProof="0" dirty="0" err="1"/>
              <a:t>co-publicada</a:t>
            </a:r>
            <a:r>
              <a:rPr lang="es-ES" noProof="0" dirty="0"/>
              <a:t> por Kingsley Gate y </a:t>
            </a:r>
            <a:r>
              <a:rPr lang="es-ES" noProof="0" dirty="0" err="1"/>
              <a:t>Financial</a:t>
            </a:r>
            <a:r>
              <a:rPr lang="es-ES" noProof="0" dirty="0"/>
              <a:t> Times nos dice que</a:t>
            </a:r>
            <a:r>
              <a:rPr lang="es-ES" dirty="0"/>
              <a:t>…</a:t>
            </a:r>
            <a:endParaRPr lang="es-ES" sz="2700" noProof="0" dirty="0"/>
          </a:p>
          <a:p>
            <a:pPr>
              <a:defRPr sz="2100" b="1">
                <a:solidFill>
                  <a:srgbClr val="AA0A6C"/>
                </a:solidFill>
                <a:latin typeface="Helvetica Neue"/>
                <a:ea typeface="Helvetica Neue"/>
                <a:cs typeface="Helvetica Neue"/>
                <a:sym typeface="Helvetica Neue"/>
              </a:defRPr>
            </a:pPr>
            <a:r>
              <a:rPr lang="es-ES" noProof="0" dirty="0"/>
              <a:t> </a:t>
            </a:r>
          </a:p>
        </p:txBody>
      </p:sp>
      <p:sp>
        <p:nvSpPr>
          <p:cNvPr id="760" name="Google Shape;658;p49"/>
          <p:cNvSpPr/>
          <p:nvPr/>
        </p:nvSpPr>
        <p:spPr>
          <a:xfrm>
            <a:off x="318455" y="1863704"/>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61" name="Google Shape;659;p49"/>
          <p:cNvSpPr txBox="1"/>
          <p:nvPr/>
        </p:nvSpPr>
        <p:spPr>
          <a:xfrm>
            <a:off x="1341729" y="2003249"/>
            <a:ext cx="3007201" cy="43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lang="es-ES" noProof="0" dirty="0"/>
              <a:t>de ejecutivos senior declaró haber renunciado o considerado renunciar a un trabajo debido a la frustración con la toma de decisiones</a:t>
            </a:r>
            <a:r>
              <a:rPr lang="es-ES" b="1" baseline="30000" noProof="0" dirty="0"/>
              <a:t>1</a:t>
            </a:r>
          </a:p>
        </p:txBody>
      </p:sp>
      <p:sp>
        <p:nvSpPr>
          <p:cNvPr id="762" name="Google Shape;660;p49"/>
          <p:cNvSpPr/>
          <p:nvPr/>
        </p:nvSpPr>
        <p:spPr>
          <a:xfrm>
            <a:off x="-48032"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763" name="Google Shape;661;p49"/>
          <p:cNvSpPr txBox="1"/>
          <p:nvPr/>
        </p:nvSpPr>
        <p:spPr>
          <a:xfrm>
            <a:off x="170554" y="83474"/>
            <a:ext cx="25305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764" name="Google Shape;662;p49" descr="Google Shape;662;p49"/>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765" name="Google Shape;663;p49"/>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766" name="Google Shape;664;p49"/>
          <p:cNvSpPr txBox="1"/>
          <p:nvPr/>
        </p:nvSpPr>
        <p:spPr>
          <a:xfrm>
            <a:off x="6488470"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Nuestros distintivos</a:t>
            </a:r>
          </a:p>
        </p:txBody>
      </p:sp>
      <p:sp>
        <p:nvSpPr>
          <p:cNvPr id="771" name="Google Shape;669;p49"/>
          <p:cNvSpPr txBox="1"/>
          <p:nvPr/>
        </p:nvSpPr>
        <p:spPr>
          <a:xfrm>
            <a:off x="568677" y="2520439"/>
            <a:ext cx="2394301" cy="528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800">
                <a:solidFill>
                  <a:srgbClr val="FFFFFF"/>
                </a:solidFill>
                <a:latin typeface="Helvetica Neue"/>
                <a:ea typeface="Helvetica Neue"/>
                <a:cs typeface="Helvetica Neue"/>
                <a:sym typeface="Helvetica Neue"/>
              </a:defRPr>
            </a:lvl1pPr>
          </a:lstStyle>
          <a:p>
            <a:r>
              <a:t>“Hard skills”: e.g., technical expertise, industry knowledge, problem solving, functional skills, success track record</a:t>
            </a:r>
            <a:endParaRPr sz="1100"/>
          </a:p>
        </p:txBody>
      </p:sp>
      <p:sp>
        <p:nvSpPr>
          <p:cNvPr id="773" name="Google Shape;671;p49"/>
          <p:cNvSpPr txBox="1"/>
          <p:nvPr/>
        </p:nvSpPr>
        <p:spPr>
          <a:xfrm>
            <a:off x="568677" y="3512499"/>
            <a:ext cx="2394301" cy="704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nSpc>
                <a:spcPct val="115000"/>
              </a:lnSpc>
              <a:defRPr sz="1500" b="1">
                <a:solidFill>
                  <a:srgbClr val="FFFFFF"/>
                </a:solidFill>
              </a:defRPr>
            </a:pPr>
            <a:r>
              <a:t>COMPETENCIES</a:t>
            </a:r>
          </a:p>
          <a:p>
            <a:pPr>
              <a:lnSpc>
                <a:spcPct val="115000"/>
              </a:lnSpc>
              <a:defRPr sz="1500" b="1">
                <a:solidFill>
                  <a:srgbClr val="FFFFFF"/>
                </a:solidFill>
              </a:defRPr>
            </a:pPr>
            <a:endParaRPr/>
          </a:p>
        </p:txBody>
      </p:sp>
      <p:sp>
        <p:nvSpPr>
          <p:cNvPr id="774" name="Google Shape;672;p49"/>
          <p:cNvSpPr txBox="1"/>
          <p:nvPr/>
        </p:nvSpPr>
        <p:spPr>
          <a:xfrm>
            <a:off x="568677" y="3826052"/>
            <a:ext cx="2394301" cy="51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5000"/>
              </a:lnSpc>
              <a:defRPr sz="800">
                <a:solidFill>
                  <a:srgbClr val="FFFFFF"/>
                </a:solidFill>
              </a:defRPr>
            </a:lvl1pPr>
          </a:lstStyle>
          <a:p>
            <a:r>
              <a:t>Interpersonal skills: e.g., influencing and coalition building, inspirational people leadership, conflict resolution </a:t>
            </a:r>
          </a:p>
        </p:txBody>
      </p:sp>
      <p:sp>
        <p:nvSpPr>
          <p:cNvPr id="775" name="Google Shape;673;p49"/>
          <p:cNvSpPr/>
          <p:nvPr/>
        </p:nvSpPr>
        <p:spPr>
          <a:xfrm>
            <a:off x="359427" y="608407"/>
            <a:ext cx="71401" cy="995401"/>
          </a:xfrm>
          <a:prstGeom prst="rect">
            <a:avLst/>
          </a:prstGeom>
          <a:solidFill>
            <a:srgbClr val="AA0A6C"/>
          </a:solidFill>
          <a:ln w="12700">
            <a:miter lim="400000"/>
          </a:ln>
        </p:spPr>
        <p:txBody>
          <a:bodyPr lIns="45719" rIns="45719" anchor="ctr"/>
          <a:lstStyle/>
          <a:p>
            <a:pPr algn="ctr">
              <a:defRPr>
                <a:solidFill>
                  <a:srgbClr val="E5E5E5"/>
                </a:solidFill>
              </a:defRPr>
            </a:pPr>
            <a:endParaRPr/>
          </a:p>
        </p:txBody>
      </p:sp>
      <p:sp>
        <p:nvSpPr>
          <p:cNvPr id="776" name="Google Shape;674;p49"/>
          <p:cNvSpPr/>
          <p:nvPr/>
        </p:nvSpPr>
        <p:spPr>
          <a:xfrm>
            <a:off x="318455" y="3316653"/>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77" name="Google Shape;675;p49"/>
          <p:cNvSpPr/>
          <p:nvPr/>
        </p:nvSpPr>
        <p:spPr>
          <a:xfrm>
            <a:off x="318455" y="4043129"/>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78" name="Google Shape;676;p49"/>
          <p:cNvSpPr/>
          <p:nvPr/>
        </p:nvSpPr>
        <p:spPr>
          <a:xfrm>
            <a:off x="643279" y="1945139"/>
            <a:ext cx="493801" cy="493801"/>
          </a:xfrm>
          <a:prstGeom prst="ellipse">
            <a:avLst/>
          </a:prstGeom>
          <a:ln w="38100">
            <a:solidFill>
              <a:srgbClr val="EAB346"/>
            </a:solidFill>
          </a:ln>
        </p:spPr>
        <p:txBody>
          <a:bodyPr lIns="45719" rIns="45719" anchor="ctr"/>
          <a:lstStyle/>
          <a:p>
            <a:pPr algn="ctr"/>
            <a:endParaRPr/>
          </a:p>
        </p:txBody>
      </p:sp>
      <p:sp>
        <p:nvSpPr>
          <p:cNvPr id="779" name="Google Shape;677;p49"/>
          <p:cNvSpPr/>
          <p:nvPr/>
        </p:nvSpPr>
        <p:spPr>
          <a:xfrm>
            <a:off x="765471" y="1945167"/>
            <a:ext cx="371621" cy="493801"/>
          </a:xfrm>
          <a:custGeom>
            <a:avLst/>
            <a:gdLst/>
            <a:ahLst/>
            <a:cxnLst>
              <a:cxn ang="0">
                <a:pos x="wd2" y="hd2"/>
              </a:cxn>
              <a:cxn ang="5400000">
                <a:pos x="wd2" y="hd2"/>
              </a:cxn>
              <a:cxn ang="10800000">
                <a:pos x="wd2" y="hd2"/>
              </a:cxn>
              <a:cxn ang="16200000">
                <a:pos x="wd2" y="hd2"/>
              </a:cxn>
            </a:cxnLst>
            <a:rect l="0" t="0" r="r" b="b"/>
            <a:pathLst>
              <a:path w="21600" h="21600" extrusionOk="0">
                <a:moveTo>
                  <a:pt x="7249" y="0"/>
                </a:moveTo>
                <a:cubicBezTo>
                  <a:pt x="15175" y="0"/>
                  <a:pt x="21600" y="4835"/>
                  <a:pt x="21600" y="10800"/>
                </a:cubicBezTo>
                <a:cubicBezTo>
                  <a:pt x="21600" y="16765"/>
                  <a:pt x="15175" y="21600"/>
                  <a:pt x="7249" y="21600"/>
                </a:cubicBezTo>
                <a:cubicBezTo>
                  <a:pt x="4701" y="21600"/>
                  <a:pt x="2199" y="21089"/>
                  <a:pt x="0" y="20121"/>
                </a:cubicBezTo>
              </a:path>
            </a:pathLst>
          </a:custGeom>
          <a:ln w="76200">
            <a:solidFill>
              <a:srgbClr val="003B5B"/>
            </a:solidFill>
          </a:ln>
        </p:spPr>
        <p:txBody>
          <a:bodyPr lIns="45719" rIns="45719" anchor="ctr"/>
          <a:lstStyle/>
          <a:p>
            <a:pPr algn="ctr"/>
            <a:endParaRPr/>
          </a:p>
        </p:txBody>
      </p:sp>
      <p:sp>
        <p:nvSpPr>
          <p:cNvPr id="780" name="Google Shape;678;p49"/>
          <p:cNvSpPr txBox="1"/>
          <p:nvPr/>
        </p:nvSpPr>
        <p:spPr>
          <a:xfrm>
            <a:off x="643279" y="2072807"/>
            <a:ext cx="528001" cy="229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100" b="1">
                <a:solidFill>
                  <a:srgbClr val="003B5B"/>
                </a:solidFill>
                <a:latin typeface="Helvetica Neue"/>
                <a:ea typeface="Helvetica Neue"/>
                <a:cs typeface="Helvetica Neue"/>
                <a:sym typeface="Helvetica Neue"/>
              </a:defRPr>
            </a:lvl1pPr>
          </a:lstStyle>
          <a:p>
            <a:r>
              <a:t>63%</a:t>
            </a:r>
          </a:p>
        </p:txBody>
      </p:sp>
      <p:sp>
        <p:nvSpPr>
          <p:cNvPr id="781" name="Google Shape;679;p49"/>
          <p:cNvSpPr/>
          <p:nvPr/>
        </p:nvSpPr>
        <p:spPr>
          <a:xfrm>
            <a:off x="318455" y="2590179"/>
            <a:ext cx="4765200" cy="656701"/>
          </a:xfrm>
          <a:prstGeom prst="roundRect">
            <a:avLst>
              <a:gd name="adj" fmla="val 11167"/>
            </a:avLst>
          </a:prstGeom>
          <a:solidFill>
            <a:srgbClr val="F2F2F2"/>
          </a:solidFill>
          <a:ln w="12700">
            <a:miter lim="400000"/>
          </a:ln>
        </p:spPr>
        <p:txBody>
          <a:bodyPr lIns="45719" rIns="45719" anchor="ctr"/>
          <a:lstStyle/>
          <a:p>
            <a:pPr algn="ctr">
              <a:defRPr>
                <a:solidFill>
                  <a:srgbClr val="FFFFFF"/>
                </a:solidFill>
              </a:defRPr>
            </a:pPr>
            <a:endParaRPr/>
          </a:p>
        </p:txBody>
      </p:sp>
      <p:sp>
        <p:nvSpPr>
          <p:cNvPr id="782" name="Google Shape;680;p49"/>
          <p:cNvSpPr txBox="1"/>
          <p:nvPr/>
        </p:nvSpPr>
        <p:spPr>
          <a:xfrm>
            <a:off x="1341729" y="2689507"/>
            <a:ext cx="3441901" cy="43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lang="es-ES" noProof="0" dirty="0"/>
              <a:t>de ejecutivos senior nunca tuvo una discusión explícita acerca de la toma de decisiones antes de aceptar su posición actual, independientemente de si se trató de una contratación externa o de una selección interna</a:t>
            </a:r>
            <a:r>
              <a:rPr lang="es-ES" baseline="30000" noProof="0" dirty="0"/>
              <a:t>1</a:t>
            </a:r>
          </a:p>
        </p:txBody>
      </p:sp>
      <p:sp>
        <p:nvSpPr>
          <p:cNvPr id="783" name="Google Shape;681;p49"/>
          <p:cNvSpPr/>
          <p:nvPr/>
        </p:nvSpPr>
        <p:spPr>
          <a:xfrm>
            <a:off x="643279" y="2671602"/>
            <a:ext cx="493801" cy="493801"/>
          </a:xfrm>
          <a:prstGeom prst="ellipse">
            <a:avLst/>
          </a:prstGeom>
          <a:ln w="38100">
            <a:solidFill>
              <a:srgbClr val="EAB346"/>
            </a:solidFill>
          </a:ln>
        </p:spPr>
        <p:txBody>
          <a:bodyPr lIns="45719" rIns="45719" anchor="ctr"/>
          <a:lstStyle/>
          <a:p>
            <a:pPr algn="ctr"/>
            <a:endParaRPr/>
          </a:p>
        </p:txBody>
      </p:sp>
      <p:sp>
        <p:nvSpPr>
          <p:cNvPr id="784" name="Google Shape;682;p49"/>
          <p:cNvSpPr/>
          <p:nvPr/>
        </p:nvSpPr>
        <p:spPr>
          <a:xfrm>
            <a:off x="746239" y="2671628"/>
            <a:ext cx="390853" cy="493801"/>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cubicBezTo>
                  <a:pt x="15491" y="0"/>
                  <a:pt x="21600" y="4835"/>
                  <a:pt x="21600" y="10800"/>
                </a:cubicBezTo>
                <a:cubicBezTo>
                  <a:pt x="21600" y="16765"/>
                  <a:pt x="15491" y="21600"/>
                  <a:pt x="7955" y="21600"/>
                </a:cubicBezTo>
                <a:cubicBezTo>
                  <a:pt x="5101" y="21600"/>
                  <a:pt x="2319" y="20892"/>
                  <a:pt x="0" y="19574"/>
                </a:cubicBezTo>
              </a:path>
            </a:pathLst>
          </a:custGeom>
          <a:ln w="76200">
            <a:solidFill>
              <a:srgbClr val="003B5B"/>
            </a:solidFill>
          </a:ln>
        </p:spPr>
        <p:txBody>
          <a:bodyPr lIns="45719" rIns="45719" anchor="ctr"/>
          <a:lstStyle/>
          <a:p>
            <a:pPr algn="ctr"/>
            <a:endParaRPr/>
          </a:p>
        </p:txBody>
      </p:sp>
      <p:sp>
        <p:nvSpPr>
          <p:cNvPr id="785" name="Google Shape;683;p49"/>
          <p:cNvSpPr txBox="1"/>
          <p:nvPr/>
        </p:nvSpPr>
        <p:spPr>
          <a:xfrm>
            <a:off x="643279" y="2799270"/>
            <a:ext cx="528001" cy="229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100" b="1">
                <a:solidFill>
                  <a:srgbClr val="003B5B"/>
                </a:solidFill>
                <a:latin typeface="Helvetica Neue"/>
                <a:ea typeface="Helvetica Neue"/>
                <a:cs typeface="Helvetica Neue"/>
                <a:sym typeface="Helvetica Neue"/>
              </a:defRPr>
            </a:lvl1pPr>
          </a:lstStyle>
          <a:p>
            <a:r>
              <a:t>25%</a:t>
            </a:r>
          </a:p>
        </p:txBody>
      </p:sp>
      <p:sp>
        <p:nvSpPr>
          <p:cNvPr id="786" name="Google Shape;684;p49"/>
          <p:cNvSpPr/>
          <p:nvPr/>
        </p:nvSpPr>
        <p:spPr>
          <a:xfrm>
            <a:off x="643279" y="3398089"/>
            <a:ext cx="493801" cy="493801"/>
          </a:xfrm>
          <a:prstGeom prst="ellipse">
            <a:avLst/>
          </a:prstGeom>
          <a:ln w="38100">
            <a:solidFill>
              <a:srgbClr val="EAB346"/>
            </a:solidFill>
          </a:ln>
        </p:spPr>
        <p:txBody>
          <a:bodyPr lIns="45719" rIns="45719" anchor="ctr"/>
          <a:lstStyle/>
          <a:p>
            <a:pPr algn="ctr"/>
            <a:endParaRPr/>
          </a:p>
        </p:txBody>
      </p:sp>
      <p:sp>
        <p:nvSpPr>
          <p:cNvPr id="787" name="Google Shape;685;p49"/>
          <p:cNvSpPr/>
          <p:nvPr/>
        </p:nvSpPr>
        <p:spPr>
          <a:xfrm>
            <a:off x="890191" y="3398116"/>
            <a:ext cx="246901" cy="383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6223"/>
                  <a:pt x="21600" y="13900"/>
                </a:cubicBezTo>
                <a:cubicBezTo>
                  <a:pt x="21600" y="16640"/>
                  <a:pt x="20342" y="19319"/>
                  <a:pt x="17984" y="21600"/>
                </a:cubicBezTo>
              </a:path>
            </a:pathLst>
          </a:custGeom>
          <a:ln w="76200">
            <a:solidFill>
              <a:srgbClr val="003B5B"/>
            </a:solidFill>
          </a:ln>
        </p:spPr>
        <p:txBody>
          <a:bodyPr lIns="45719" rIns="45719" anchor="ctr"/>
          <a:lstStyle/>
          <a:p>
            <a:pPr algn="ctr"/>
            <a:endParaRPr/>
          </a:p>
        </p:txBody>
      </p:sp>
      <p:sp>
        <p:nvSpPr>
          <p:cNvPr id="788" name="Google Shape;686;p49"/>
          <p:cNvSpPr txBox="1"/>
          <p:nvPr/>
        </p:nvSpPr>
        <p:spPr>
          <a:xfrm>
            <a:off x="643279" y="3525758"/>
            <a:ext cx="528001" cy="229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100" b="1">
                <a:solidFill>
                  <a:srgbClr val="003B5B"/>
                </a:solidFill>
                <a:latin typeface="Helvetica Neue"/>
                <a:ea typeface="Helvetica Neue"/>
                <a:cs typeface="Helvetica Neue"/>
                <a:sym typeface="Helvetica Neue"/>
              </a:defRPr>
            </a:lvl1pPr>
          </a:lstStyle>
          <a:p>
            <a:r>
              <a:t>36%</a:t>
            </a:r>
          </a:p>
        </p:txBody>
      </p:sp>
      <p:sp>
        <p:nvSpPr>
          <p:cNvPr id="789" name="Google Shape;687;p49"/>
          <p:cNvSpPr txBox="1"/>
          <p:nvPr/>
        </p:nvSpPr>
        <p:spPr>
          <a:xfrm>
            <a:off x="1341729" y="3468729"/>
            <a:ext cx="33516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lang="es-ES" noProof="0" dirty="0"/>
              <a:t>de ejecutivos senior considera que su estilo de toma de decisiones está alineado con el de su organización</a:t>
            </a:r>
            <a:r>
              <a:rPr lang="es-ES" baseline="30000" noProof="0" dirty="0"/>
              <a:t>1</a:t>
            </a:r>
          </a:p>
        </p:txBody>
      </p:sp>
      <p:sp>
        <p:nvSpPr>
          <p:cNvPr id="790" name="Google Shape;688;p49"/>
          <p:cNvSpPr txBox="1"/>
          <p:nvPr/>
        </p:nvSpPr>
        <p:spPr>
          <a:xfrm>
            <a:off x="1341725" y="4133705"/>
            <a:ext cx="3215702" cy="43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800">
                <a:solidFill>
                  <a:srgbClr val="1F3E49"/>
                </a:solidFill>
                <a:latin typeface="Helvetica Neue"/>
                <a:ea typeface="Helvetica Neue"/>
                <a:cs typeface="Helvetica Neue"/>
                <a:sym typeface="Helvetica Neue"/>
              </a:defRPr>
            </a:pPr>
            <a:r>
              <a:rPr lang="es-ES" noProof="0" dirty="0"/>
              <a:t>Es el delta en la satisfacción entre aquellos ejecutivos que tuvieron la discusión explícita sobre la toma de decisiones antes de aceptar su posición actual y los que no</a:t>
            </a:r>
            <a:r>
              <a:rPr lang="es-ES" baseline="30000" noProof="0" dirty="0"/>
              <a:t>1</a:t>
            </a:r>
          </a:p>
        </p:txBody>
      </p:sp>
      <p:sp>
        <p:nvSpPr>
          <p:cNvPr id="791" name="Google Shape;689;p49"/>
          <p:cNvSpPr/>
          <p:nvPr/>
        </p:nvSpPr>
        <p:spPr>
          <a:xfrm>
            <a:off x="643279" y="4124564"/>
            <a:ext cx="493801" cy="493801"/>
          </a:xfrm>
          <a:prstGeom prst="ellipse">
            <a:avLst/>
          </a:prstGeom>
          <a:solidFill>
            <a:srgbClr val="549DB6"/>
          </a:solidFill>
          <a:ln w="12700">
            <a:miter lim="400000"/>
          </a:ln>
        </p:spPr>
        <p:txBody>
          <a:bodyPr lIns="45719" rIns="45719" anchor="ctr"/>
          <a:lstStyle/>
          <a:p>
            <a:pPr algn="ctr"/>
            <a:endParaRPr/>
          </a:p>
        </p:txBody>
      </p:sp>
      <p:sp>
        <p:nvSpPr>
          <p:cNvPr id="792" name="Google Shape;690;p49"/>
          <p:cNvSpPr txBox="1"/>
          <p:nvPr/>
        </p:nvSpPr>
        <p:spPr>
          <a:xfrm>
            <a:off x="669055" y="4221327"/>
            <a:ext cx="442201" cy="267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300" b="1">
                <a:solidFill>
                  <a:srgbClr val="FFFFFF"/>
                </a:solidFill>
                <a:latin typeface="Helvetica Neue"/>
                <a:ea typeface="Helvetica Neue"/>
                <a:cs typeface="Helvetica Neue"/>
                <a:sym typeface="Helvetica Neue"/>
              </a:defRPr>
            </a:lvl1pPr>
          </a:lstStyle>
          <a:p>
            <a:r>
              <a:t>1.4x</a:t>
            </a:r>
          </a:p>
        </p:txBody>
      </p:sp>
      <p:sp>
        <p:nvSpPr>
          <p:cNvPr id="793" name="Google Shape;491;p41"/>
          <p:cNvSpPr txBox="1"/>
          <p:nvPr/>
        </p:nvSpPr>
        <p:spPr>
          <a:xfrm>
            <a:off x="804881" y="4681322"/>
            <a:ext cx="7903479" cy="156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r">
              <a:lnSpc>
                <a:spcPct val="125000"/>
              </a:lnSpc>
              <a:defRPr sz="500" i="1" baseline="30000">
                <a:latin typeface="Helvetica Neue"/>
                <a:ea typeface="Helvetica Neue"/>
                <a:cs typeface="Helvetica Neue"/>
                <a:sym typeface="Helvetica Neue"/>
              </a:defRPr>
            </a:pPr>
            <a:r>
              <a:rPr lang="es-ES" noProof="0" dirty="0"/>
              <a:t>1</a:t>
            </a:r>
            <a:r>
              <a:rPr lang="es-ES" baseline="0" noProof="0" dirty="0"/>
              <a:t> Kingsley Gate.  “</a:t>
            </a:r>
            <a:r>
              <a:rPr lang="es-ES" u="sng" baseline="0" noProof="0" dirty="0" err="1">
                <a:solidFill>
                  <a:schemeClr val="accent5"/>
                </a:solidFill>
                <a:uFill>
                  <a:solidFill>
                    <a:schemeClr val="accent5"/>
                  </a:solidFill>
                </a:uFill>
                <a:hlinkClick r:id="rId3"/>
              </a:rPr>
              <a:t>Bad</a:t>
            </a:r>
            <a:r>
              <a:rPr lang="es-ES" u="sng" baseline="0" noProof="0" dirty="0">
                <a:solidFill>
                  <a:schemeClr val="accent5"/>
                </a:solidFill>
                <a:uFill>
                  <a:solidFill>
                    <a:schemeClr val="accent5"/>
                  </a:solidFill>
                </a:uFill>
                <a:hlinkClick r:id="rId3"/>
              </a:rPr>
              <a:t> </a:t>
            </a:r>
            <a:r>
              <a:rPr lang="es-ES" u="sng" baseline="0" noProof="0" dirty="0" err="1">
                <a:solidFill>
                  <a:schemeClr val="accent5"/>
                </a:solidFill>
                <a:uFill>
                  <a:solidFill>
                    <a:schemeClr val="accent5"/>
                  </a:solidFill>
                </a:uFill>
                <a:hlinkClick r:id="rId3"/>
              </a:rPr>
              <a:t>Decisions</a:t>
            </a:r>
            <a:r>
              <a:rPr lang="es-ES" u="sng" baseline="0" noProof="0" dirty="0">
                <a:solidFill>
                  <a:schemeClr val="accent5"/>
                </a:solidFill>
                <a:uFill>
                  <a:solidFill>
                    <a:schemeClr val="accent5"/>
                  </a:solidFill>
                </a:uFill>
                <a:hlinkClick r:id="rId3"/>
              </a:rPr>
              <a:t>: </a:t>
            </a:r>
            <a:r>
              <a:rPr lang="es-ES" u="sng" baseline="0" noProof="0" dirty="0" err="1">
                <a:solidFill>
                  <a:schemeClr val="accent5"/>
                </a:solidFill>
                <a:uFill>
                  <a:solidFill>
                    <a:schemeClr val="accent5"/>
                  </a:solidFill>
                </a:uFill>
                <a:hlinkClick r:id="rId3"/>
              </a:rPr>
              <a:t>Why</a:t>
            </a:r>
            <a:r>
              <a:rPr lang="es-ES" u="sng" baseline="0" noProof="0" dirty="0">
                <a:solidFill>
                  <a:schemeClr val="accent5"/>
                </a:solidFill>
                <a:uFill>
                  <a:solidFill>
                    <a:schemeClr val="accent5"/>
                  </a:solidFill>
                </a:uFill>
                <a:hlinkClick r:id="rId3"/>
              </a:rPr>
              <a:t> </a:t>
            </a:r>
            <a:r>
              <a:rPr lang="es-ES" u="sng" baseline="0" noProof="0" dirty="0" err="1">
                <a:solidFill>
                  <a:schemeClr val="accent5"/>
                </a:solidFill>
                <a:uFill>
                  <a:solidFill>
                    <a:schemeClr val="accent5"/>
                  </a:solidFill>
                </a:uFill>
                <a:hlinkClick r:id="rId3"/>
              </a:rPr>
              <a:t>Companies</a:t>
            </a:r>
            <a:r>
              <a:rPr lang="es-ES" u="sng" baseline="0" noProof="0" dirty="0">
                <a:solidFill>
                  <a:schemeClr val="accent5"/>
                </a:solidFill>
                <a:uFill>
                  <a:solidFill>
                    <a:schemeClr val="accent5"/>
                  </a:solidFill>
                </a:uFill>
                <a:hlinkClick r:id="rId3"/>
              </a:rPr>
              <a:t> Miss </a:t>
            </a:r>
            <a:r>
              <a:rPr lang="es-ES" u="sng" baseline="0" noProof="0" dirty="0" err="1">
                <a:solidFill>
                  <a:schemeClr val="accent5"/>
                </a:solidFill>
                <a:uFill>
                  <a:solidFill>
                    <a:schemeClr val="accent5"/>
                  </a:solidFill>
                </a:uFill>
                <a:hlinkClick r:id="rId3"/>
              </a:rPr>
              <a:t>The</a:t>
            </a:r>
            <a:r>
              <a:rPr lang="es-ES" u="sng" baseline="0" noProof="0" dirty="0">
                <a:solidFill>
                  <a:schemeClr val="accent5"/>
                </a:solidFill>
                <a:uFill>
                  <a:solidFill>
                    <a:schemeClr val="accent5"/>
                  </a:solidFill>
                </a:uFill>
                <a:hlinkClick r:id="rId3"/>
              </a:rPr>
              <a:t> </a:t>
            </a:r>
            <a:r>
              <a:rPr lang="es-ES" u="sng" baseline="0" noProof="0" dirty="0" err="1">
                <a:solidFill>
                  <a:schemeClr val="accent5"/>
                </a:solidFill>
                <a:uFill>
                  <a:solidFill>
                    <a:schemeClr val="accent5"/>
                  </a:solidFill>
                </a:uFill>
                <a:hlinkClick r:id="rId3"/>
              </a:rPr>
              <a:t>Most</a:t>
            </a:r>
            <a:r>
              <a:rPr lang="es-ES" u="sng" baseline="0" noProof="0" dirty="0">
                <a:solidFill>
                  <a:schemeClr val="accent5"/>
                </a:solidFill>
                <a:uFill>
                  <a:solidFill>
                    <a:schemeClr val="accent5"/>
                  </a:solidFill>
                </a:uFill>
                <a:hlinkClick r:id="rId3"/>
              </a:rPr>
              <a:t> </a:t>
            </a:r>
            <a:r>
              <a:rPr lang="es-ES" u="sng" baseline="0" noProof="0" dirty="0" err="1">
                <a:solidFill>
                  <a:schemeClr val="accent5"/>
                </a:solidFill>
                <a:uFill>
                  <a:solidFill>
                    <a:schemeClr val="accent5"/>
                  </a:solidFill>
                </a:uFill>
                <a:hlinkClick r:id="rId3"/>
              </a:rPr>
              <a:t>Important</a:t>
            </a:r>
            <a:r>
              <a:rPr lang="es-ES" u="sng" baseline="0" noProof="0" dirty="0">
                <a:solidFill>
                  <a:schemeClr val="accent5"/>
                </a:solidFill>
                <a:uFill>
                  <a:solidFill>
                    <a:schemeClr val="accent5"/>
                  </a:solidFill>
                </a:uFill>
                <a:hlinkClick r:id="rId3"/>
              </a:rPr>
              <a:t> Factor in Executive </a:t>
            </a:r>
            <a:r>
              <a:rPr lang="es-ES" u="sng" baseline="0" noProof="0" dirty="0" err="1">
                <a:solidFill>
                  <a:schemeClr val="accent5"/>
                </a:solidFill>
                <a:uFill>
                  <a:solidFill>
                    <a:schemeClr val="accent5"/>
                  </a:solidFill>
                </a:uFill>
                <a:hlinkClick r:id="rId3"/>
              </a:rPr>
              <a:t>Hiring</a:t>
            </a:r>
            <a:r>
              <a:rPr lang="es-ES" baseline="0" noProof="0" dirty="0"/>
              <a:t>”.  </a:t>
            </a:r>
            <a:r>
              <a:rPr lang="es-ES" baseline="0" noProof="0" dirty="0" err="1"/>
              <a:t>Co-publicado</a:t>
            </a:r>
            <a:r>
              <a:rPr lang="es-ES" baseline="0" noProof="0" dirty="0"/>
              <a:t> con </a:t>
            </a:r>
            <a:r>
              <a:rPr lang="es-ES" baseline="0" noProof="0" dirty="0" err="1"/>
              <a:t>The</a:t>
            </a:r>
            <a:r>
              <a:rPr lang="es-ES" baseline="0" noProof="0" dirty="0"/>
              <a:t> </a:t>
            </a:r>
            <a:r>
              <a:rPr lang="es-ES" baseline="0" noProof="0" dirty="0" err="1"/>
              <a:t>Financial</a:t>
            </a:r>
            <a:r>
              <a:rPr lang="es-ES" baseline="0" noProof="0" dirty="0"/>
              <a:t> Times.  Julio, 2023</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5" name="Google Shape;695;p50" descr="Google Shape;695;p50"/>
          <p:cNvPicPr>
            <a:picLocks noChangeAspect="1"/>
          </p:cNvPicPr>
          <p:nvPr/>
        </p:nvPicPr>
        <p:blipFill>
          <a:blip r:embed="rId2"/>
          <a:srcRect t="18173" r="10" b="14290"/>
          <a:stretch>
            <a:fillRect/>
          </a:stretch>
        </p:blipFill>
        <p:spPr>
          <a:xfrm>
            <a:off x="421676" y="1641475"/>
            <a:ext cx="1914000" cy="1827226"/>
          </a:xfrm>
          <a:prstGeom prst="rect">
            <a:avLst/>
          </a:prstGeom>
          <a:ln w="12700">
            <a:miter lim="400000"/>
          </a:ln>
        </p:spPr>
      </p:pic>
      <p:pic>
        <p:nvPicPr>
          <p:cNvPr id="796" name="Google Shape;696;p50" descr="Google Shape;696;p50"/>
          <p:cNvPicPr>
            <a:picLocks noChangeAspect="1"/>
          </p:cNvPicPr>
          <p:nvPr/>
        </p:nvPicPr>
        <p:blipFill>
          <a:blip r:embed="rId3"/>
          <a:srcRect l="8561" t="12730" r="8553" b="29501"/>
          <a:stretch>
            <a:fillRect/>
          </a:stretch>
        </p:blipFill>
        <p:spPr>
          <a:xfrm>
            <a:off x="6718424" y="2845512"/>
            <a:ext cx="1914000" cy="1871064"/>
          </a:xfrm>
          <a:prstGeom prst="rect">
            <a:avLst/>
          </a:prstGeom>
          <a:ln w="12700">
            <a:miter lim="400000"/>
          </a:ln>
        </p:spPr>
      </p:pic>
      <p:sp>
        <p:nvSpPr>
          <p:cNvPr id="797" name="Google Shape;697;p50"/>
          <p:cNvSpPr txBox="1"/>
          <p:nvPr/>
        </p:nvSpPr>
        <p:spPr>
          <a:xfrm>
            <a:off x="2662560" y="2243300"/>
            <a:ext cx="3270301" cy="992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500">
                <a:solidFill>
                  <a:srgbClr val="003B5B"/>
                </a:solidFill>
                <a:latin typeface="Helvetica Neue"/>
                <a:ea typeface="Helvetica Neue"/>
                <a:cs typeface="Helvetica Neue"/>
                <a:sym typeface="Helvetica Neue"/>
              </a:defRPr>
            </a:lvl1pPr>
          </a:lstStyle>
          <a:p>
            <a:r>
              <a:rPr lang="es-ES" noProof="0" dirty="0"/>
              <a:t>Sobre cómo un conjunto de candidatos abordará la toma de decisiones de negocio una vez contratados</a:t>
            </a:r>
          </a:p>
        </p:txBody>
      </p:sp>
      <p:sp>
        <p:nvSpPr>
          <p:cNvPr id="798" name="Google Shape;698;p50"/>
          <p:cNvSpPr/>
          <p:nvPr/>
        </p:nvSpPr>
        <p:spPr>
          <a:xfrm>
            <a:off x="449374" y="753354"/>
            <a:ext cx="71401" cy="4833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799" name="Google Shape;699;p50"/>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00" name="Google Shape;700;p50"/>
          <p:cNvSpPr txBox="1"/>
          <p:nvPr/>
        </p:nvSpPr>
        <p:spPr>
          <a:xfrm>
            <a:off x="194567" y="83474"/>
            <a:ext cx="31155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	</a:t>
            </a:r>
          </a:p>
        </p:txBody>
      </p:sp>
      <p:pic>
        <p:nvPicPr>
          <p:cNvPr id="801" name="Google Shape;701;p50" descr="Google Shape;701;p50"/>
          <p:cNvPicPr>
            <a:picLocks noChangeAspect="1"/>
          </p:cNvPicPr>
          <p:nvPr/>
        </p:nvPicPr>
        <p:blipFill>
          <a:blip r:embed="rId4"/>
          <a:stretch>
            <a:fillRect/>
          </a:stretch>
        </p:blipFill>
        <p:spPr>
          <a:xfrm>
            <a:off x="8744715" y="83467"/>
            <a:ext cx="148461" cy="182882"/>
          </a:xfrm>
          <a:prstGeom prst="rect">
            <a:avLst/>
          </a:prstGeom>
          <a:ln w="12700">
            <a:miter lim="400000"/>
          </a:ln>
        </p:spPr>
      </p:pic>
      <p:sp>
        <p:nvSpPr>
          <p:cNvPr id="802" name="Google Shape;702;p50"/>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03" name="Google Shape;703;p50"/>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Nuestros distintivos</a:t>
            </a:r>
          </a:p>
        </p:txBody>
      </p:sp>
      <p:sp>
        <p:nvSpPr>
          <p:cNvPr id="804" name="Google Shape;704;p50"/>
          <p:cNvSpPr txBox="1">
            <a:spLocks noGrp="1"/>
          </p:cNvSpPr>
          <p:nvPr>
            <p:ph type="title"/>
          </p:nvPr>
        </p:nvSpPr>
        <p:spPr>
          <a:xfrm>
            <a:off x="692275" y="251863"/>
            <a:ext cx="8380704" cy="1525785"/>
          </a:xfrm>
          <a:prstGeom prst="rect">
            <a:avLst/>
          </a:prstGeom>
        </p:spPr>
        <p:txBody>
          <a:bodyPr lIns="0" tIns="0" rIns="0" bIns="0"/>
          <a:lstStyle/>
          <a:p>
            <a:pPr>
              <a:lnSpc>
                <a:spcPct val="80000"/>
              </a:lnSpc>
              <a:defRPr sz="2000" b="1">
                <a:solidFill>
                  <a:srgbClr val="042C49"/>
                </a:solidFill>
                <a:latin typeface="Helvetica Neue"/>
                <a:ea typeface="Helvetica Neue"/>
                <a:cs typeface="Helvetica Neue"/>
                <a:sym typeface="Helvetica Neue"/>
              </a:defRPr>
            </a:pPr>
            <a:r>
              <a:rPr lang="es-ES" noProof="0" dirty="0"/>
              <a:t>Al añadir </a:t>
            </a:r>
            <a:r>
              <a:rPr lang="es-ES" noProof="0" dirty="0">
                <a:solidFill>
                  <a:srgbClr val="970059"/>
                </a:solidFill>
              </a:rPr>
              <a:t>“estilo de toma de decisiones” de un ejecutivo como una tercera dimensión a evaluar,</a:t>
            </a:r>
            <a:r>
              <a:rPr lang="es-ES" noProof="0" dirty="0">
                <a:solidFill>
                  <a:srgbClr val="000000"/>
                </a:solidFill>
              </a:rPr>
              <a:t> </a:t>
            </a:r>
            <a:r>
              <a:rPr lang="es-ES" noProof="0" dirty="0"/>
              <a:t>Kingsley Gate ofrece a las empresas:</a:t>
            </a:r>
          </a:p>
        </p:txBody>
      </p:sp>
      <p:sp>
        <p:nvSpPr>
          <p:cNvPr id="805" name="Google Shape;705;p50"/>
          <p:cNvSpPr/>
          <p:nvPr/>
        </p:nvSpPr>
        <p:spPr>
          <a:xfrm>
            <a:off x="2662563" y="1641475"/>
            <a:ext cx="3729000" cy="483301"/>
          </a:xfrm>
          <a:prstGeom prst="roundRect">
            <a:avLst>
              <a:gd name="adj" fmla="val 16667"/>
            </a:avLst>
          </a:prstGeom>
          <a:solidFill>
            <a:srgbClr val="AA0A6C"/>
          </a:solidFill>
          <a:ln w="12700">
            <a:miter lim="400000"/>
          </a:ln>
        </p:spPr>
        <p:txBody>
          <a:bodyPr lIns="45719" rIns="45719" anchor="ctr"/>
          <a:lstStyle/>
          <a:p>
            <a:pPr algn="ctr"/>
            <a:endParaRPr/>
          </a:p>
        </p:txBody>
      </p:sp>
      <p:sp>
        <p:nvSpPr>
          <p:cNvPr id="806" name="Google Shape;706;p50"/>
          <p:cNvSpPr txBox="1"/>
          <p:nvPr/>
        </p:nvSpPr>
        <p:spPr>
          <a:xfrm>
            <a:off x="2750951" y="1693262"/>
            <a:ext cx="3730500" cy="391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2100" b="1">
                <a:solidFill>
                  <a:srgbClr val="FFFFFF"/>
                </a:solidFill>
                <a:latin typeface="Helvetica Neue"/>
                <a:ea typeface="Helvetica Neue"/>
                <a:cs typeface="Helvetica Neue"/>
                <a:sym typeface="Helvetica Neue"/>
              </a:defRPr>
            </a:lvl1pPr>
          </a:lstStyle>
          <a:p>
            <a:r>
              <a:rPr lang="es-ES" noProof="0" dirty="0"/>
              <a:t>VISIBILIDAD</a:t>
            </a:r>
          </a:p>
        </p:txBody>
      </p:sp>
      <p:sp>
        <p:nvSpPr>
          <p:cNvPr id="807" name="Google Shape;707;p50"/>
          <p:cNvSpPr txBox="1"/>
          <p:nvPr/>
        </p:nvSpPr>
        <p:spPr>
          <a:xfrm>
            <a:off x="2662547" y="3915662"/>
            <a:ext cx="3270301" cy="992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500">
                <a:solidFill>
                  <a:srgbClr val="003B5B"/>
                </a:solidFill>
                <a:latin typeface="Helvetica Neue"/>
                <a:ea typeface="Helvetica Neue"/>
                <a:cs typeface="Helvetica Neue"/>
                <a:sym typeface="Helvetica Neue"/>
              </a:defRPr>
            </a:lvl1pPr>
          </a:lstStyle>
          <a:p>
            <a:r>
              <a:rPr lang="es-ES" noProof="0" dirty="0"/>
              <a:t>No solo en las calificaciones de esos candidatos, si no también en su capacidad para ser efectivos y exitosos</a:t>
            </a:r>
          </a:p>
        </p:txBody>
      </p:sp>
      <p:sp>
        <p:nvSpPr>
          <p:cNvPr id="808" name="Google Shape;708;p50"/>
          <p:cNvSpPr/>
          <p:nvPr/>
        </p:nvSpPr>
        <p:spPr>
          <a:xfrm>
            <a:off x="2662550" y="3313838"/>
            <a:ext cx="3729000" cy="483301"/>
          </a:xfrm>
          <a:prstGeom prst="roundRect">
            <a:avLst>
              <a:gd name="adj" fmla="val 16667"/>
            </a:avLst>
          </a:prstGeom>
          <a:solidFill>
            <a:srgbClr val="263C47"/>
          </a:solidFill>
          <a:ln w="12700">
            <a:miter lim="400000"/>
          </a:ln>
        </p:spPr>
        <p:txBody>
          <a:bodyPr lIns="45719" rIns="45719" anchor="ctr"/>
          <a:lstStyle/>
          <a:p>
            <a:pPr algn="ctr"/>
            <a:endParaRPr/>
          </a:p>
        </p:txBody>
      </p:sp>
      <p:sp>
        <p:nvSpPr>
          <p:cNvPr id="809" name="Google Shape;709;p50"/>
          <p:cNvSpPr txBox="1"/>
          <p:nvPr/>
        </p:nvSpPr>
        <p:spPr>
          <a:xfrm>
            <a:off x="2750949" y="3365634"/>
            <a:ext cx="3730500" cy="391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2100" b="1">
                <a:solidFill>
                  <a:srgbClr val="FFFFFF"/>
                </a:solidFill>
                <a:latin typeface="Helvetica Neue"/>
                <a:ea typeface="Helvetica Neue"/>
                <a:cs typeface="Helvetica Neue"/>
                <a:sym typeface="Helvetica Neue"/>
              </a:defRPr>
            </a:lvl1pPr>
          </a:lstStyle>
          <a:p>
            <a:r>
              <a:rPr lang="es-ES" noProof="0" dirty="0"/>
              <a:t>CONFIANZA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Google Shape;199;p31" descr="Google Shape;199;p31"/>
          <p:cNvPicPr>
            <a:picLocks noChangeAspect="1"/>
          </p:cNvPicPr>
          <p:nvPr/>
        </p:nvPicPr>
        <p:blipFill>
          <a:blip r:embed="rId2"/>
          <a:stretch>
            <a:fillRect/>
          </a:stretch>
        </p:blipFill>
        <p:spPr>
          <a:xfrm>
            <a:off x="0" y="599"/>
            <a:ext cx="9144000" cy="5143501"/>
          </a:xfrm>
          <a:prstGeom prst="rect">
            <a:avLst/>
          </a:prstGeom>
          <a:ln w="12700">
            <a:miter lim="400000"/>
          </a:ln>
        </p:spPr>
      </p:pic>
      <p:sp>
        <p:nvSpPr>
          <p:cNvPr id="336" name="Google Shape;200;p31"/>
          <p:cNvSpPr txBox="1">
            <a:spLocks noGrp="1"/>
          </p:cNvSpPr>
          <p:nvPr>
            <p:ph type="body" sz="quarter" idx="1"/>
          </p:nvPr>
        </p:nvSpPr>
        <p:spPr>
          <a:xfrm>
            <a:off x="699025" y="832455"/>
            <a:ext cx="2872501" cy="1403701"/>
          </a:xfrm>
          <a:prstGeom prst="rect">
            <a:avLst/>
          </a:prstGeom>
          <a:noFill/>
        </p:spPr>
        <p:txBody>
          <a:bodyPr/>
          <a:lstStyle>
            <a:lvl1pPr marL="0">
              <a:defRPr sz="2700" b="1">
                <a:solidFill>
                  <a:srgbClr val="1F3D48"/>
                </a:solidFill>
                <a:latin typeface="Helvetica Neue"/>
                <a:ea typeface="Helvetica Neue"/>
                <a:cs typeface="Helvetica Neue"/>
                <a:sym typeface="Helvetica Neue"/>
              </a:defRPr>
            </a:lvl1pPr>
          </a:lstStyle>
          <a:p>
            <a:r>
              <a:rPr lang="es-ES" noProof="0" dirty="0"/>
              <a:t>Presentación de nuestras credenciales</a:t>
            </a:r>
          </a:p>
        </p:txBody>
      </p:sp>
      <p:sp>
        <p:nvSpPr>
          <p:cNvPr id="337" name="Google Shape;201;p31"/>
          <p:cNvSpPr txBox="1">
            <a:spLocks noGrp="1"/>
          </p:cNvSpPr>
          <p:nvPr>
            <p:ph type="body" idx="23"/>
          </p:nvPr>
        </p:nvSpPr>
        <p:spPr>
          <a:xfrm>
            <a:off x="699025" y="2381761"/>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a:solidFill>
                  <a:srgbClr val="1F3D48"/>
                </a:solidFill>
                <a:latin typeface="Helvetica Neue"/>
                <a:ea typeface="Helvetica Neue"/>
                <a:cs typeface="Helvetica Neue"/>
                <a:sym typeface="Helvetica Neue"/>
              </a:defRPr>
            </a:lvl1pPr>
          </a:lstStyle>
          <a:p>
            <a:r>
              <a:rPr lang="es-ES" noProof="0" dirty="0"/>
              <a:t>Preparada para</a:t>
            </a:r>
          </a:p>
        </p:txBody>
      </p:sp>
      <p:sp>
        <p:nvSpPr>
          <p:cNvPr id="338" name="Google Shape;202;p31"/>
          <p:cNvSpPr txBox="1">
            <a:spLocks noGrp="1"/>
          </p:cNvSpPr>
          <p:nvPr>
            <p:ph type="body" idx="24"/>
          </p:nvPr>
        </p:nvSpPr>
        <p:spPr>
          <a:xfrm>
            <a:off x="699025" y="2688913"/>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8000"/>
              </a:lnSpc>
              <a:buClrTx/>
              <a:buSzTx/>
              <a:buFontTx/>
              <a:buNone/>
              <a:defRPr sz="1100" b="1">
                <a:solidFill>
                  <a:srgbClr val="1F3D48"/>
                </a:solidFill>
                <a:latin typeface="Helvetica Neue"/>
                <a:ea typeface="Helvetica Neue"/>
                <a:cs typeface="Helvetica Neue"/>
                <a:sym typeface="Helvetica Neue"/>
              </a:defRPr>
            </a:lvl1pPr>
          </a:lstStyle>
          <a:p>
            <a:r>
              <a:rPr lang="es-ES" noProof="0" dirty="0"/>
              <a:t>Nombre</a:t>
            </a:r>
          </a:p>
        </p:txBody>
      </p:sp>
      <p:sp>
        <p:nvSpPr>
          <p:cNvPr id="339" name="Google Shape;203;p31"/>
          <p:cNvSpPr txBox="1">
            <a:spLocks noGrp="1"/>
          </p:cNvSpPr>
          <p:nvPr>
            <p:ph type="body" idx="25"/>
          </p:nvPr>
        </p:nvSpPr>
        <p:spPr>
          <a:xfrm>
            <a:off x="699025" y="3819285"/>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a:solidFill>
                  <a:srgbClr val="1F3D48"/>
                </a:solidFill>
                <a:latin typeface="Helvetica Neue"/>
                <a:ea typeface="Helvetica Neue"/>
                <a:cs typeface="Helvetica Neue"/>
                <a:sym typeface="Helvetica Neue"/>
              </a:defRPr>
            </a:lvl1pPr>
          </a:lstStyle>
          <a:p>
            <a:r>
              <a:rPr lang="es-ES" noProof="0" dirty="0"/>
              <a:t>FECHA</a:t>
            </a:r>
          </a:p>
        </p:txBody>
      </p:sp>
      <p:sp>
        <p:nvSpPr>
          <p:cNvPr id="340" name="Google Shape;204;p31"/>
          <p:cNvSpPr txBox="1">
            <a:spLocks noGrp="1"/>
          </p:cNvSpPr>
          <p:nvPr>
            <p:ph type="body" idx="26"/>
          </p:nvPr>
        </p:nvSpPr>
        <p:spPr>
          <a:xfrm>
            <a:off x="699025" y="2992357"/>
            <a:ext cx="2872501" cy="270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a:solidFill>
                  <a:srgbClr val="1F3D48"/>
                </a:solidFill>
                <a:latin typeface="Helvetica Neue"/>
                <a:ea typeface="Helvetica Neue"/>
                <a:cs typeface="Helvetica Neue"/>
                <a:sym typeface="Helvetica Neue"/>
              </a:defRPr>
            </a:lvl1pPr>
          </a:lstStyle>
          <a:p>
            <a:r>
              <a:rPr lang="es-ES" noProof="0" dirty="0"/>
              <a:t>Cargo</a:t>
            </a:r>
          </a:p>
        </p:txBody>
      </p:sp>
      <p:sp>
        <p:nvSpPr>
          <p:cNvPr id="341" name="Google Shape;205;p31"/>
          <p:cNvSpPr/>
          <p:nvPr/>
        </p:nvSpPr>
        <p:spPr>
          <a:xfrm>
            <a:off x="756621" y="2236160"/>
            <a:ext cx="2757302" cy="1"/>
          </a:xfrm>
          <a:prstGeom prst="line">
            <a:avLst/>
          </a:prstGeom>
          <a:ln>
            <a:solidFill>
              <a:srgbClr val="1F3D48"/>
            </a:solidFill>
          </a:ln>
        </p:spPr>
        <p:txBody>
          <a:bodyPr lIns="45719" rIns="45719"/>
          <a:lstStyle/>
          <a:p>
            <a:endParaRPr lang="es-ES" noProof="0" dirty="0"/>
          </a:p>
        </p:txBody>
      </p:sp>
      <p:pic>
        <p:nvPicPr>
          <p:cNvPr id="342" name="Google Shape;206;p31" descr="Google Shape;206;p31"/>
          <p:cNvPicPr>
            <a:picLocks noChangeAspect="1"/>
          </p:cNvPicPr>
          <p:nvPr/>
        </p:nvPicPr>
        <p:blipFill>
          <a:blip r:embed="rId3"/>
          <a:stretch>
            <a:fillRect/>
          </a:stretch>
        </p:blipFill>
        <p:spPr>
          <a:xfrm>
            <a:off x="6399600" y="357699"/>
            <a:ext cx="2324349" cy="36467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Google Shape;717;p51"/>
          <p:cNvSpPr txBox="1">
            <a:spLocks noGrp="1"/>
          </p:cNvSpPr>
          <p:nvPr>
            <p:ph type="title"/>
          </p:nvPr>
        </p:nvSpPr>
        <p:spPr>
          <a:xfrm>
            <a:off x="627994" y="1512212"/>
            <a:ext cx="3597976" cy="2384664"/>
          </a:xfrm>
          <a:prstGeom prst="rect">
            <a:avLst/>
          </a:prstGeom>
        </p:spPr>
        <p:txBody>
          <a:bodyPr>
            <a:noAutofit/>
          </a:bodyPr>
          <a:lstStyle/>
          <a:p>
            <a:pPr>
              <a:defRPr sz="2300" b="1">
                <a:solidFill>
                  <a:srgbClr val="003B5B"/>
                </a:solidFill>
                <a:latin typeface="Helvetica Neue"/>
                <a:ea typeface="Helvetica Neue"/>
                <a:cs typeface="Helvetica Neue"/>
                <a:sym typeface="Helvetica Neue"/>
              </a:defRPr>
            </a:pPr>
            <a:r>
              <a:rPr lang="es-ES" sz="2800" noProof="0" dirty="0">
                <a:solidFill>
                  <a:srgbClr val="A71F6D"/>
                </a:solidFill>
              </a:rPr>
              <a:t>El proceso personalizado de búsqueda de ejecutivos de Kingsley Gate ofrece acceso exclusivo a …</a:t>
            </a:r>
          </a:p>
        </p:txBody>
      </p:sp>
      <p:sp>
        <p:nvSpPr>
          <p:cNvPr id="812" name="Google Shape;718;p51"/>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13" name="Google Shape;719;p51"/>
          <p:cNvSpPr txBox="1"/>
          <p:nvPr/>
        </p:nvSpPr>
        <p:spPr>
          <a:xfrm>
            <a:off x="194570" y="83474"/>
            <a:ext cx="23487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814" name="Google Shape;720;p51" descr="Google Shape;720;p51"/>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815" name="Google Shape;721;p51"/>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16" name="Google Shape;722;p51"/>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 proceso</a:t>
            </a:r>
          </a:p>
        </p:txBody>
      </p:sp>
      <p:sp>
        <p:nvSpPr>
          <p:cNvPr id="817" name="Google Shape;723;p51"/>
          <p:cNvSpPr/>
          <p:nvPr/>
        </p:nvSpPr>
        <p:spPr>
          <a:xfrm>
            <a:off x="4930929" y="620433"/>
            <a:ext cx="3680845" cy="863948"/>
          </a:xfrm>
          <a:prstGeom prst="roundRect">
            <a:avLst>
              <a:gd name="adj" fmla="val 0"/>
            </a:avLst>
          </a:prstGeom>
          <a:solidFill>
            <a:srgbClr val="FFEBFF"/>
          </a:solidFill>
          <a:ln w="12700" cap="flat">
            <a:noFill/>
            <a:miter lim="400000"/>
          </a:ln>
          <a:effectLst/>
        </p:spPr>
        <p:txBody>
          <a:bodyPr wrap="square" lIns="45719" tIns="45719" rIns="45719" bIns="45719" numCol="1" anchor="ctr">
            <a:noAutofit/>
          </a:bodyPr>
          <a:lstStyle/>
          <a:p>
            <a:pPr algn="ctr"/>
            <a:endParaRPr/>
          </a:p>
        </p:txBody>
      </p:sp>
      <p:sp>
        <p:nvSpPr>
          <p:cNvPr id="818" name="Google Shape;724;p51"/>
          <p:cNvSpPr txBox="1"/>
          <p:nvPr/>
        </p:nvSpPr>
        <p:spPr>
          <a:xfrm>
            <a:off x="5052453" y="668349"/>
            <a:ext cx="3386997" cy="9232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900" b="1">
                <a:solidFill>
                  <a:srgbClr val="003B5B"/>
                </a:solidFill>
                <a:latin typeface="Helvetica Neue"/>
                <a:ea typeface="Helvetica Neue"/>
                <a:cs typeface="Helvetica Neue"/>
                <a:sym typeface="Helvetica Neue"/>
              </a:defRPr>
            </a:lvl1pPr>
          </a:lstStyle>
          <a:p>
            <a:r>
              <a:rPr lang="es-ES" sz="1200" b="0" noProof="0" dirty="0"/>
              <a:t>Una plataforma personalizada y automatizada, basada en tecnología que garantiza la identificación certera de candidatos ejecutivos destacados.</a:t>
            </a:r>
          </a:p>
        </p:txBody>
      </p:sp>
      <p:sp>
        <p:nvSpPr>
          <p:cNvPr id="819" name="Google Shape;715;p51"/>
          <p:cNvSpPr/>
          <p:nvPr/>
        </p:nvSpPr>
        <p:spPr>
          <a:xfrm>
            <a:off x="4930928" y="1534995"/>
            <a:ext cx="3680846" cy="1169549"/>
          </a:xfrm>
          <a:prstGeom prst="roundRect">
            <a:avLst>
              <a:gd name="adj" fmla="val 0"/>
            </a:avLst>
          </a:prstGeom>
          <a:solidFill>
            <a:srgbClr val="E0EDFF"/>
          </a:solidFill>
          <a:ln w="12700" cap="flat">
            <a:solidFill>
              <a:srgbClr val="E0EDFF"/>
            </a:solidFill>
            <a:miter lim="400000"/>
          </a:ln>
          <a:effectLst/>
        </p:spPr>
        <p:txBody>
          <a:bodyPr wrap="square" lIns="45719" tIns="45719" rIns="45719" bIns="45719" numCol="1" anchor="ctr">
            <a:noAutofit/>
          </a:bodyPr>
          <a:lstStyle/>
          <a:p>
            <a:pPr algn="ctr"/>
            <a:endParaRPr/>
          </a:p>
        </p:txBody>
      </p:sp>
      <p:sp>
        <p:nvSpPr>
          <p:cNvPr id="821" name="Google Shape;728;p51"/>
          <p:cNvSpPr/>
          <p:nvPr/>
        </p:nvSpPr>
        <p:spPr>
          <a:xfrm>
            <a:off x="4930927" y="3940703"/>
            <a:ext cx="3713951" cy="795156"/>
          </a:xfrm>
          <a:prstGeom prst="roundRect">
            <a:avLst>
              <a:gd name="adj" fmla="val 0"/>
            </a:avLst>
          </a:prstGeom>
          <a:solidFill>
            <a:schemeClr val="bg1">
              <a:lumMod val="95000"/>
            </a:schemeClr>
          </a:solidFill>
          <a:ln w="12700" cap="flat">
            <a:noFill/>
            <a:miter lim="400000"/>
          </a:ln>
          <a:effectLst/>
        </p:spPr>
        <p:txBody>
          <a:bodyPr wrap="square" lIns="45719" tIns="45719" rIns="45719" bIns="45719" numCol="1" anchor="ctr">
            <a:noAutofit/>
          </a:bodyPr>
          <a:lstStyle/>
          <a:p>
            <a:pPr algn="ctr"/>
            <a:endParaRPr/>
          </a:p>
        </p:txBody>
      </p:sp>
      <p:sp>
        <p:nvSpPr>
          <p:cNvPr id="823" name="Google Shape;727;p51"/>
          <p:cNvSpPr/>
          <p:nvPr/>
        </p:nvSpPr>
        <p:spPr>
          <a:xfrm>
            <a:off x="4930928" y="2768642"/>
            <a:ext cx="3713951" cy="1118049"/>
          </a:xfrm>
          <a:prstGeom prst="roundRect">
            <a:avLst>
              <a:gd name="adj" fmla="val 0"/>
            </a:avLst>
          </a:prstGeom>
          <a:solidFill>
            <a:srgbClr val="FFF8D0"/>
          </a:solidFill>
          <a:ln w="12700" cap="flat">
            <a:noFill/>
            <a:miter lim="400000"/>
          </a:ln>
          <a:effectLst/>
        </p:spPr>
        <p:txBody>
          <a:bodyPr wrap="square" lIns="45719" tIns="45719" rIns="45719" bIns="45719" numCol="1" anchor="ctr">
            <a:noAutofit/>
          </a:bodyPr>
          <a:lstStyle/>
          <a:p>
            <a:pPr algn="ctr"/>
            <a:endParaRPr/>
          </a:p>
        </p:txBody>
      </p:sp>
      <p:sp>
        <p:nvSpPr>
          <p:cNvPr id="824" name="Google Shape;730;p51"/>
          <p:cNvSpPr txBox="1"/>
          <p:nvPr/>
        </p:nvSpPr>
        <p:spPr>
          <a:xfrm>
            <a:off x="5026696" y="1587887"/>
            <a:ext cx="3489310" cy="11079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900" b="1">
                <a:solidFill>
                  <a:srgbClr val="003B5B"/>
                </a:solidFill>
                <a:latin typeface="Helvetica Neue"/>
                <a:ea typeface="Helvetica Neue"/>
                <a:cs typeface="Helvetica Neue"/>
                <a:sym typeface="Helvetica Neue"/>
              </a:defRPr>
            </a:lvl1pPr>
          </a:lstStyle>
          <a:p>
            <a:r>
              <a:rPr lang="es-ES" sz="1200" b="0" noProof="0" dirty="0"/>
              <a:t>Una segura y fluida experiencia de usuario centrada en el cliente, manteniéndole actualizado en el progreso de la búsqueda en tiempo real, con datos reales, y a la que se accede desde cualquier dispositivo.</a:t>
            </a:r>
          </a:p>
        </p:txBody>
      </p:sp>
      <p:sp>
        <p:nvSpPr>
          <p:cNvPr id="2" name="Google Shape;698;p50">
            <a:extLst>
              <a:ext uri="{FF2B5EF4-FFF2-40B4-BE49-F238E27FC236}">
                <a16:creationId xmlns:a16="http://schemas.microsoft.com/office/drawing/2014/main" id="{E0CB2EA2-13FF-690B-D905-E035FA9F3E94}"/>
              </a:ext>
            </a:extLst>
          </p:cNvPr>
          <p:cNvSpPr/>
          <p:nvPr/>
        </p:nvSpPr>
        <p:spPr>
          <a:xfrm>
            <a:off x="473296" y="1684582"/>
            <a:ext cx="58399" cy="2022536"/>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820" name="Google Shape;726;p51"/>
          <p:cNvSpPr txBox="1"/>
          <p:nvPr/>
        </p:nvSpPr>
        <p:spPr>
          <a:xfrm>
            <a:off x="5026696" y="3933428"/>
            <a:ext cx="3585078" cy="10160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lnSpc>
                <a:spcPct val="115000"/>
              </a:lnSpc>
              <a:defRPr sz="900" b="1">
                <a:solidFill>
                  <a:srgbClr val="003B5B"/>
                </a:solidFill>
                <a:latin typeface="Helvetica Neue"/>
                <a:ea typeface="Helvetica Neue"/>
                <a:cs typeface="Helvetica Neue"/>
                <a:sym typeface="Helvetica Neue"/>
              </a:defRPr>
            </a:lvl1pPr>
          </a:lstStyle>
          <a:p>
            <a:r>
              <a:rPr lang="es-ES" sz="1200" b="0" noProof="0" dirty="0"/>
              <a:t>Velocidad, confianza y transparencia sin precedentes para que pueda iniciar el proceso de búsqueda a los pocos días de la conversación inicial.</a:t>
            </a:r>
          </a:p>
        </p:txBody>
      </p:sp>
      <p:sp>
        <p:nvSpPr>
          <p:cNvPr id="822" name="Google Shape;729;p51"/>
          <p:cNvSpPr txBox="1"/>
          <p:nvPr/>
        </p:nvSpPr>
        <p:spPr>
          <a:xfrm>
            <a:off x="5064002" y="2768642"/>
            <a:ext cx="3680713" cy="110796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t">
            <a:spAutoFit/>
          </a:bodyPr>
          <a:lstStyle>
            <a:lvl1pPr>
              <a:defRPr sz="900" b="1">
                <a:solidFill>
                  <a:srgbClr val="003B5B"/>
                </a:solidFill>
                <a:latin typeface="Helvetica Neue"/>
                <a:ea typeface="Helvetica Neue"/>
                <a:cs typeface="Helvetica Neue"/>
                <a:sym typeface="Helvetica Neue"/>
              </a:defRPr>
            </a:lvl1pPr>
          </a:lstStyle>
          <a:p>
            <a:r>
              <a:rPr lang="es-ES" sz="1200" b="0" noProof="0" dirty="0"/>
              <a:t>Una selección calibrada de los candidatos más adecuados, utilizando tecnología patentada, desarrollada en colaboración con North-Eastern </a:t>
            </a:r>
            <a:r>
              <a:rPr lang="es-ES" sz="1200" b="0" noProof="0" dirty="0" err="1"/>
              <a:t>University</a:t>
            </a:r>
            <a:r>
              <a:rPr lang="es-ES" sz="1200" b="0" noProof="0" dirty="0"/>
              <a:t>. Nuestra tecnología evalúa habilidades, competencias y estilo de toma de decisiones.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Google Shape;736;p52"/>
          <p:cNvSpPr/>
          <p:nvPr/>
        </p:nvSpPr>
        <p:spPr>
          <a:xfrm>
            <a:off x="7244750" y="2025125"/>
            <a:ext cx="1674901"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28" name="Google Shape;737;p52"/>
          <p:cNvSpPr/>
          <p:nvPr/>
        </p:nvSpPr>
        <p:spPr>
          <a:xfrm>
            <a:off x="7244750" y="1985874"/>
            <a:ext cx="1674901"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29" name="Google Shape;738;p52"/>
          <p:cNvSpPr/>
          <p:nvPr/>
        </p:nvSpPr>
        <p:spPr>
          <a:xfrm>
            <a:off x="5489650" y="2025125"/>
            <a:ext cx="1674901"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0" name="Google Shape;739;p52"/>
          <p:cNvSpPr/>
          <p:nvPr/>
        </p:nvSpPr>
        <p:spPr>
          <a:xfrm>
            <a:off x="5489650" y="1985874"/>
            <a:ext cx="1674901"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1" name="Google Shape;740;p52"/>
          <p:cNvSpPr/>
          <p:nvPr/>
        </p:nvSpPr>
        <p:spPr>
          <a:xfrm>
            <a:off x="3734549" y="2025125"/>
            <a:ext cx="1674902"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2" name="Google Shape;741;p52"/>
          <p:cNvSpPr/>
          <p:nvPr/>
        </p:nvSpPr>
        <p:spPr>
          <a:xfrm>
            <a:off x="3734549" y="1985874"/>
            <a:ext cx="1674902"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3" name="Google Shape;742;p52"/>
          <p:cNvSpPr/>
          <p:nvPr/>
        </p:nvSpPr>
        <p:spPr>
          <a:xfrm>
            <a:off x="1979449" y="2025125"/>
            <a:ext cx="1674902"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4" name="Google Shape;743;p52"/>
          <p:cNvSpPr/>
          <p:nvPr/>
        </p:nvSpPr>
        <p:spPr>
          <a:xfrm>
            <a:off x="1979449" y="1985874"/>
            <a:ext cx="1674902"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5" name="Google Shape;744;p52"/>
          <p:cNvSpPr/>
          <p:nvPr/>
        </p:nvSpPr>
        <p:spPr>
          <a:xfrm>
            <a:off x="224349" y="2025125"/>
            <a:ext cx="1674902" cy="2635800"/>
          </a:xfrm>
          <a:prstGeom prst="roundRect">
            <a:avLst>
              <a:gd name="adj" fmla="val 4382"/>
            </a:avLst>
          </a:prstGeom>
          <a:solidFill>
            <a:srgbClr val="D9D9D9">
              <a:alpha val="40000"/>
            </a:srgbClr>
          </a:solidFill>
          <a:ln w="12700">
            <a:miter lim="400000"/>
          </a:ln>
        </p:spPr>
        <p:txBody>
          <a:bodyPr lIns="45719" rIns="45719"/>
          <a:lstStyle/>
          <a:p>
            <a:pPr>
              <a:defRPr sz="1200">
                <a:solidFill>
                  <a:srgbClr val="3A3737"/>
                </a:solidFill>
              </a:defRPr>
            </a:pPr>
            <a:endParaRPr/>
          </a:p>
        </p:txBody>
      </p:sp>
      <p:sp>
        <p:nvSpPr>
          <p:cNvPr id="836" name="Google Shape;745;p52"/>
          <p:cNvSpPr/>
          <p:nvPr/>
        </p:nvSpPr>
        <p:spPr>
          <a:xfrm>
            <a:off x="224349" y="1985874"/>
            <a:ext cx="1674902" cy="801001"/>
          </a:xfrm>
          <a:prstGeom prst="roundRect">
            <a:avLst>
              <a:gd name="adj" fmla="val 4382"/>
            </a:avLst>
          </a:prstGeom>
          <a:solidFill>
            <a:srgbClr val="C6DEE7"/>
          </a:solidFill>
          <a:ln w="12700">
            <a:miter lim="400000"/>
          </a:ln>
        </p:spPr>
        <p:txBody>
          <a:bodyPr lIns="45719" rIns="45719"/>
          <a:lstStyle/>
          <a:p>
            <a:pPr>
              <a:defRPr sz="1200">
                <a:solidFill>
                  <a:srgbClr val="3A3737"/>
                </a:solidFill>
              </a:defRPr>
            </a:pPr>
            <a:endParaRPr/>
          </a:p>
        </p:txBody>
      </p:sp>
      <p:sp>
        <p:nvSpPr>
          <p:cNvPr id="837" name="Google Shape;746;p52"/>
          <p:cNvSpPr txBox="1">
            <a:spLocks noGrp="1"/>
          </p:cNvSpPr>
          <p:nvPr>
            <p:ph type="title"/>
          </p:nvPr>
        </p:nvSpPr>
        <p:spPr>
          <a:xfrm>
            <a:off x="487351" y="590428"/>
            <a:ext cx="6211756" cy="554101"/>
          </a:xfrm>
          <a:prstGeom prst="rect">
            <a:avLst/>
          </a:prstGeom>
        </p:spPr>
        <p:txBody>
          <a:bodyPr>
            <a:normAutofit/>
          </a:bodyPr>
          <a:lstStyle>
            <a:lvl1pPr>
              <a:defRPr sz="2100" b="1">
                <a:latin typeface="Helvetica Neue"/>
                <a:ea typeface="Helvetica Neue"/>
                <a:cs typeface="Helvetica Neue"/>
                <a:sym typeface="Helvetica Neue"/>
              </a:defRPr>
            </a:lvl1pPr>
          </a:lstStyle>
          <a:p>
            <a:r>
              <a:rPr lang="es-ES" sz="2400" noProof="0" dirty="0"/>
              <a:t>El Proceso de Búsqueda Kingsley Gate</a:t>
            </a:r>
          </a:p>
        </p:txBody>
      </p:sp>
      <p:sp>
        <p:nvSpPr>
          <p:cNvPr id="838" name="Google Shape;747;p52"/>
          <p:cNvSpPr/>
          <p:nvPr/>
        </p:nvSpPr>
        <p:spPr>
          <a:xfrm>
            <a:off x="346762"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39" name="Google Shape;748;p52"/>
          <p:cNvSpPr txBox="1"/>
          <p:nvPr/>
        </p:nvSpPr>
        <p:spPr>
          <a:xfrm>
            <a:off x="427557"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dirty="0">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840" name="Google Shape;749;p52"/>
          <p:cNvSpPr txBox="1"/>
          <p:nvPr/>
        </p:nvSpPr>
        <p:spPr>
          <a:xfrm>
            <a:off x="305074" y="2061578"/>
            <a:ext cx="1517102" cy="530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lang="es-ES" noProof="0" dirty="0"/>
              <a:t>DESCRIPCIÓN DE LOS REQUISITOS DE LA BÚSQUEDA</a:t>
            </a:r>
          </a:p>
        </p:txBody>
      </p:sp>
      <p:sp>
        <p:nvSpPr>
          <p:cNvPr id="841" name="Google Shape;750;p52"/>
          <p:cNvSpPr txBox="1"/>
          <p:nvPr/>
        </p:nvSpPr>
        <p:spPr>
          <a:xfrm>
            <a:off x="2060475" y="2025113"/>
            <a:ext cx="1517101"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lang="es-ES" noProof="0" dirty="0"/>
              <a:t>ENTREVISTA </a:t>
            </a:r>
            <a:r>
              <a:rPr lang="es-ES" dirty="0"/>
              <a:t>DE </a:t>
            </a:r>
            <a:r>
              <a:rPr lang="es-ES" noProof="0" dirty="0"/>
              <a:t>CANDIDATOS DÍAS DESPUÉS DE INICIAR EL PROCESO</a:t>
            </a:r>
          </a:p>
        </p:txBody>
      </p:sp>
      <p:sp>
        <p:nvSpPr>
          <p:cNvPr id="842" name="Google Shape;751;p52"/>
          <p:cNvSpPr txBox="1"/>
          <p:nvPr/>
        </p:nvSpPr>
        <p:spPr>
          <a:xfrm>
            <a:off x="3815874" y="2025113"/>
            <a:ext cx="1517101" cy="37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lang="es-ES" noProof="0" dirty="0"/>
              <a:t>MAPEO DE CANDIDATOS</a:t>
            </a:r>
          </a:p>
        </p:txBody>
      </p:sp>
      <p:sp>
        <p:nvSpPr>
          <p:cNvPr id="843" name="Google Shape;752;p52"/>
          <p:cNvSpPr txBox="1"/>
          <p:nvPr/>
        </p:nvSpPr>
        <p:spPr>
          <a:xfrm>
            <a:off x="5571275" y="2025113"/>
            <a:ext cx="1517101"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lang="es-ES" noProof="0" dirty="0"/>
              <a:t>CONTRATACIÓN DEL CANDIDATO ADECUADO PARA SU ORGANIZACIÓN</a:t>
            </a:r>
          </a:p>
        </p:txBody>
      </p:sp>
      <p:sp>
        <p:nvSpPr>
          <p:cNvPr id="844" name="Google Shape;753;p52"/>
          <p:cNvSpPr txBox="1"/>
          <p:nvPr/>
        </p:nvSpPr>
        <p:spPr>
          <a:xfrm>
            <a:off x="7326675" y="2025113"/>
            <a:ext cx="1517101"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000" b="1">
                <a:solidFill>
                  <a:srgbClr val="003B5B"/>
                </a:solidFill>
                <a:latin typeface="Helvetica Neue"/>
                <a:ea typeface="Helvetica Neue"/>
                <a:cs typeface="Helvetica Neue"/>
                <a:sym typeface="Helvetica Neue"/>
              </a:defRPr>
            </a:lvl1pPr>
          </a:lstStyle>
          <a:p>
            <a:r>
              <a:rPr lang="es-ES" noProof="0" dirty="0"/>
              <a:t>PROCESO DE INCORPORACIÓN PARA UN ÉXITO DURADERO</a:t>
            </a:r>
          </a:p>
        </p:txBody>
      </p:sp>
      <p:sp>
        <p:nvSpPr>
          <p:cNvPr id="845" name="Google Shape;755;p52"/>
          <p:cNvSpPr/>
          <p:nvPr/>
        </p:nvSpPr>
        <p:spPr>
          <a:xfrm>
            <a:off x="346775" y="598678"/>
            <a:ext cx="71401" cy="5310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846" name="Google Shape;756;p52"/>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47" name="Google Shape;757;p52"/>
          <p:cNvSpPr txBox="1"/>
          <p:nvPr/>
        </p:nvSpPr>
        <p:spPr>
          <a:xfrm>
            <a:off x="194568" y="83474"/>
            <a:ext cx="27495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848" name="Google Shape;758;p52" descr="Google Shape;758;p52"/>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849" name="Google Shape;759;p52"/>
          <p:cNvSpPr/>
          <p:nvPr/>
        </p:nvSpPr>
        <p:spPr>
          <a:xfrm>
            <a:off x="-24017" y="5004891"/>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50" name="Google Shape;760;p52"/>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 proceso</a:t>
            </a:r>
          </a:p>
        </p:txBody>
      </p:sp>
      <p:sp>
        <p:nvSpPr>
          <p:cNvPr id="851" name="Google Shape;761;p52"/>
          <p:cNvSpPr txBox="1"/>
          <p:nvPr/>
        </p:nvSpPr>
        <p:spPr>
          <a:xfrm>
            <a:off x="504862" y="1070140"/>
            <a:ext cx="6659689" cy="553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p>
            <a:pPr>
              <a:defRPr sz="1000">
                <a:solidFill>
                  <a:srgbClr val="3A3737"/>
                </a:solidFill>
              </a:defRPr>
            </a:pPr>
            <a:r>
              <a:rPr lang="es-ES" sz="1200" b="1" noProof="0" dirty="0"/>
              <a:t>Kingsley Gate opera en una plataforma tecnológica basada en IA, líder en la industria, que garantiza velocidad y minuciosidad</a:t>
            </a:r>
            <a:endParaRPr lang="es-ES" sz="1200" b="1" noProof="0" dirty="0">
              <a:latin typeface="Helvetica Neue"/>
              <a:ea typeface="Helvetica Neue"/>
              <a:cs typeface="Helvetica Neue"/>
              <a:sym typeface="Helvetica Neue"/>
            </a:endParaRPr>
          </a:p>
        </p:txBody>
      </p:sp>
      <p:sp>
        <p:nvSpPr>
          <p:cNvPr id="852" name="Google Shape;762;p52"/>
          <p:cNvSpPr/>
          <p:nvPr/>
        </p:nvSpPr>
        <p:spPr>
          <a:xfrm>
            <a:off x="1502174"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853" name="Google Shape;763;p52"/>
          <p:cNvSpPr txBox="1"/>
          <p:nvPr/>
        </p:nvSpPr>
        <p:spPr>
          <a:xfrm>
            <a:off x="305074" y="2853688"/>
            <a:ext cx="1517102" cy="900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lang="es-ES" noProof="0" dirty="0"/>
              <a:t>Comenzamos con una conversación para entender los objetivos y estrategia del negocio, el equipo actual y las necesidades de liderazgo.</a:t>
            </a:r>
          </a:p>
        </p:txBody>
      </p:sp>
      <p:sp>
        <p:nvSpPr>
          <p:cNvPr id="854" name="Google Shape;764;p52"/>
          <p:cNvSpPr txBox="1"/>
          <p:nvPr/>
        </p:nvSpPr>
        <p:spPr>
          <a:xfrm>
            <a:off x="2058350" y="2853688"/>
            <a:ext cx="1485052" cy="900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lang="es-ES" noProof="0" dirty="0"/>
              <a:t>Gracias a nuestra tecnología, encontramos candidatos destacados en días, no semanas, para que puedan empezar sus entrevistas.</a:t>
            </a:r>
          </a:p>
        </p:txBody>
      </p:sp>
      <p:sp>
        <p:nvSpPr>
          <p:cNvPr id="855" name="Google Shape;765;p52"/>
          <p:cNvSpPr txBox="1"/>
          <p:nvPr/>
        </p:nvSpPr>
        <p:spPr>
          <a:xfrm>
            <a:off x="3815874" y="2853688"/>
            <a:ext cx="1517101" cy="1177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lang="es-ES" noProof="0" dirty="0"/>
              <a:t>Con la ayuda de nuestra tecnología personalizada que proporciona datos reales en tiempo real, mapeamos perfiles que pueden operar con éxito en el contexto de su organización y equipo.</a:t>
            </a:r>
          </a:p>
        </p:txBody>
      </p:sp>
      <p:sp>
        <p:nvSpPr>
          <p:cNvPr id="856" name="Google Shape;766;p52"/>
          <p:cNvSpPr txBox="1"/>
          <p:nvPr/>
        </p:nvSpPr>
        <p:spPr>
          <a:xfrm>
            <a:off x="5571275" y="2853688"/>
            <a:ext cx="1517101" cy="900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900">
                <a:solidFill>
                  <a:srgbClr val="3A3737"/>
                </a:solidFill>
                <a:latin typeface="Helvetica Neue"/>
                <a:ea typeface="Helvetica Neue"/>
                <a:cs typeface="Helvetica Neue"/>
                <a:sym typeface="Helvetica Neue"/>
              </a:defRPr>
            </a:lvl1pPr>
          </a:lstStyle>
          <a:p>
            <a:r>
              <a:rPr lang="es-ES" noProof="0" dirty="0"/>
              <a:t>Ayudamos a formular y extender la oferta formalmente, trayendo al candidato más adecuado al entorno de negocios de su organización.</a:t>
            </a:r>
          </a:p>
        </p:txBody>
      </p:sp>
      <p:sp>
        <p:nvSpPr>
          <p:cNvPr id="857" name="Google Shape;767;p52"/>
          <p:cNvSpPr txBox="1"/>
          <p:nvPr/>
        </p:nvSpPr>
        <p:spPr>
          <a:xfrm>
            <a:off x="7326675" y="2853688"/>
            <a:ext cx="1566501" cy="1638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defTabSz="1431925">
              <a:defRPr sz="900">
                <a:solidFill>
                  <a:srgbClr val="3A3737"/>
                </a:solidFill>
                <a:latin typeface="Helvetica Neue"/>
                <a:ea typeface="Helvetica Neue"/>
                <a:cs typeface="Helvetica Neue"/>
                <a:sym typeface="Helvetica Neue"/>
              </a:defRPr>
            </a:pPr>
            <a:r>
              <a:rPr lang="es-ES" noProof="0" dirty="0"/>
              <a:t>Garantizamos que cada líder ejecutivo que contratamos esté debidamente preparado para alcanzar el éxito, acompañando tanto al candidato como a la organización, en la combinación constructiva de estilos, perspectivas e ideas.</a:t>
            </a:r>
          </a:p>
          <a:p>
            <a:pPr>
              <a:defRPr sz="1000">
                <a:solidFill>
                  <a:srgbClr val="FFFFFF"/>
                </a:solidFill>
              </a:defRPr>
            </a:pPr>
            <a:endParaRPr lang="es-ES" noProof="0" dirty="0"/>
          </a:p>
          <a:p>
            <a:pPr>
              <a:defRPr sz="1100">
                <a:solidFill>
                  <a:srgbClr val="3A3737"/>
                </a:solidFill>
                <a:latin typeface="Helvetica Neue"/>
                <a:ea typeface="Helvetica Neue"/>
                <a:cs typeface="Helvetica Neue"/>
                <a:sym typeface="Helvetica Neue"/>
              </a:defRPr>
            </a:pPr>
            <a:r>
              <a:rPr lang="es-ES" noProof="0" dirty="0"/>
              <a:t>​</a:t>
            </a:r>
          </a:p>
        </p:txBody>
      </p:sp>
      <p:sp>
        <p:nvSpPr>
          <p:cNvPr id="858" name="Google Shape;768;p52"/>
          <p:cNvSpPr/>
          <p:nvPr/>
        </p:nvSpPr>
        <p:spPr>
          <a:xfrm>
            <a:off x="2110638"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59" name="Google Shape;769;p52"/>
          <p:cNvSpPr txBox="1"/>
          <p:nvPr/>
        </p:nvSpPr>
        <p:spPr>
          <a:xfrm>
            <a:off x="2191432"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860" name="Google Shape;770;p52"/>
          <p:cNvSpPr/>
          <p:nvPr/>
        </p:nvSpPr>
        <p:spPr>
          <a:xfrm>
            <a:off x="3874513"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61" name="Google Shape;771;p52"/>
          <p:cNvSpPr txBox="1"/>
          <p:nvPr/>
        </p:nvSpPr>
        <p:spPr>
          <a:xfrm>
            <a:off x="3955307"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862" name="Google Shape;772;p52"/>
          <p:cNvSpPr/>
          <p:nvPr/>
        </p:nvSpPr>
        <p:spPr>
          <a:xfrm>
            <a:off x="5600587"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63" name="Google Shape;773;p52"/>
          <p:cNvSpPr txBox="1"/>
          <p:nvPr/>
        </p:nvSpPr>
        <p:spPr>
          <a:xfrm>
            <a:off x="5681382"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864" name="Google Shape;774;p52"/>
          <p:cNvSpPr/>
          <p:nvPr/>
        </p:nvSpPr>
        <p:spPr>
          <a:xfrm>
            <a:off x="7367213" y="4229267"/>
            <a:ext cx="316201" cy="315901"/>
          </a:xfrm>
          <a:prstGeom prst="ellipse">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865" name="Google Shape;775;p52"/>
          <p:cNvSpPr txBox="1"/>
          <p:nvPr/>
        </p:nvSpPr>
        <p:spPr>
          <a:xfrm>
            <a:off x="7448007" y="4229672"/>
            <a:ext cx="155101"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gn="ctr">
              <a:defRPr sz="1600">
                <a:solidFill>
                  <a:srgbClr val="FFFFFF"/>
                </a:solidFill>
              </a:defRPr>
            </a:lvl1pPr>
          </a:lstStyle>
          <a:p>
            <a:r>
              <a:rPr>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866" name="Google Shape;776;p52"/>
          <p:cNvSpPr/>
          <p:nvPr/>
        </p:nvSpPr>
        <p:spPr>
          <a:xfrm>
            <a:off x="3286300"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867" name="Google Shape;777;p52"/>
          <p:cNvSpPr/>
          <p:nvPr/>
        </p:nvSpPr>
        <p:spPr>
          <a:xfrm>
            <a:off x="5029875"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868" name="Google Shape;778;p52"/>
          <p:cNvSpPr/>
          <p:nvPr/>
        </p:nvSpPr>
        <p:spPr>
          <a:xfrm>
            <a:off x="6773450" y="4309162"/>
            <a:ext cx="257101" cy="167101"/>
          </a:xfrm>
          <a:prstGeom prst="rightArrow">
            <a:avLst>
              <a:gd name="adj1" fmla="val 50000"/>
              <a:gd name="adj2" fmla="val 62171"/>
            </a:avLst>
          </a:prstGeom>
          <a:solidFill>
            <a:srgbClr val="B7B7B7"/>
          </a:solidFill>
          <a:ln w="12700">
            <a:miter lim="400000"/>
          </a:ln>
        </p:spPr>
        <p:txBody>
          <a:bodyPr lIns="45719" rIns="45719" anchor="ctr"/>
          <a:lstStyle/>
          <a:p>
            <a:pPr algn="ctr"/>
            <a:endParaRPr/>
          </a:p>
        </p:txBody>
      </p:sp>
      <p:sp>
        <p:nvSpPr>
          <p:cNvPr id="2" name="Rectangle 1">
            <a:extLst>
              <a:ext uri="{FF2B5EF4-FFF2-40B4-BE49-F238E27FC236}">
                <a16:creationId xmlns:a16="http://schemas.microsoft.com/office/drawing/2014/main" id="{194D1102-807D-122C-7A7F-0AD9FFBCFD1C}"/>
              </a:ext>
            </a:extLst>
          </p:cNvPr>
          <p:cNvSpPr/>
          <p:nvPr/>
        </p:nvSpPr>
        <p:spPr>
          <a:xfrm>
            <a:off x="8534587" y="4309162"/>
            <a:ext cx="147774" cy="158615"/>
          </a:xfrm>
          <a:prstGeom prst="rect">
            <a:avLst/>
          </a:prstGeom>
          <a:solidFill>
            <a:schemeClr val="bg1">
              <a:lumMod val="85000"/>
            </a:schemeClr>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i="0" u="none" strike="noStrike" normalizeH="0" baseline="0">
              <a:uFillTx/>
              <a:latin typeface="+mj-lt"/>
              <a:ea typeface="+mj-ea"/>
              <a:cs typeface="+mj-cs"/>
              <a:sym typeface="Arial"/>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Google Shape;788;p53"/>
          <p:cNvSpPr txBox="1"/>
          <p:nvPr/>
        </p:nvSpPr>
        <p:spPr>
          <a:xfrm>
            <a:off x="595163" y="569451"/>
            <a:ext cx="7939424" cy="858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49" tIns="40849" rIns="40849" bIns="40849" anchor="ctr">
            <a:spAutoFit/>
          </a:bodyPr>
          <a:lstStyle>
            <a:lvl1pPr algn="ctr">
              <a:lnSpc>
                <a:spcPct val="80000"/>
              </a:lnSpc>
              <a:defRPr sz="2100" b="1">
                <a:solidFill>
                  <a:srgbClr val="AA0A6C"/>
                </a:solidFill>
                <a:latin typeface="Helvetica Neue"/>
                <a:ea typeface="Helvetica Neue"/>
                <a:cs typeface="Helvetica Neue"/>
                <a:sym typeface="Helvetica Neue"/>
              </a:defRPr>
            </a:lvl1pPr>
          </a:lstStyle>
          <a:p>
            <a:pPr algn="l"/>
            <a:r>
              <a:rPr lang="es-ES" noProof="0" dirty="0"/>
              <a:t>Utilice nuestra plataforma para entender cómo un candidato prefiere procesar información, resolver problemas y tomar decisiones</a:t>
            </a:r>
          </a:p>
        </p:txBody>
      </p:sp>
      <p:sp>
        <p:nvSpPr>
          <p:cNvPr id="876" name="Google Shape;789;p5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77" name="Google Shape;790;p53"/>
          <p:cNvSpPr txBox="1"/>
          <p:nvPr/>
        </p:nvSpPr>
        <p:spPr>
          <a:xfrm>
            <a:off x="194571" y="83474"/>
            <a:ext cx="24357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878" name="Google Shape;791;p53" descr="Google Shape;791;p53"/>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879" name="Google Shape;792;p53"/>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80" name="Google Shape;793;p53"/>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 proceso</a:t>
            </a:r>
          </a:p>
        </p:txBody>
      </p:sp>
      <p:sp>
        <p:nvSpPr>
          <p:cNvPr id="4" name="Rectangle 3">
            <a:extLst>
              <a:ext uri="{FF2B5EF4-FFF2-40B4-BE49-F238E27FC236}">
                <a16:creationId xmlns:a16="http://schemas.microsoft.com/office/drawing/2014/main" id="{20F0A5F2-0FAC-35FE-63D5-D8950024F11D}"/>
              </a:ext>
            </a:extLst>
          </p:cNvPr>
          <p:cNvSpPr/>
          <p:nvPr/>
        </p:nvSpPr>
        <p:spPr>
          <a:xfrm>
            <a:off x="5594417" y="1558764"/>
            <a:ext cx="2944536" cy="2884431"/>
          </a:xfrm>
          <a:prstGeom prst="rect">
            <a:avLst/>
          </a:prstGeom>
          <a:solidFill>
            <a:schemeClr val="bg1">
              <a:lumMod val="95000"/>
            </a:schemeClr>
          </a:solidFill>
          <a:ln w="25400" cap="flat">
            <a:solidFill>
              <a:schemeClr val="bg1">
                <a:lumMod val="9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rgbClr val="000000"/>
              </a:solidFill>
              <a:effectLst/>
              <a:uFillTx/>
              <a:latin typeface="+mj-lt"/>
              <a:ea typeface="+mj-ea"/>
              <a:cs typeface="+mj-cs"/>
              <a:sym typeface="Arial"/>
            </a:endParaRPr>
          </a:p>
        </p:txBody>
      </p:sp>
      <p:sp>
        <p:nvSpPr>
          <p:cNvPr id="2" name="Rectangle 1">
            <a:extLst>
              <a:ext uri="{FF2B5EF4-FFF2-40B4-BE49-F238E27FC236}">
                <a16:creationId xmlns:a16="http://schemas.microsoft.com/office/drawing/2014/main" id="{DBA4EA88-C7CD-89D9-B609-1E932D11FC1F}"/>
              </a:ext>
            </a:extLst>
          </p:cNvPr>
          <p:cNvSpPr/>
          <p:nvPr/>
        </p:nvSpPr>
        <p:spPr>
          <a:xfrm>
            <a:off x="5730773" y="1953180"/>
            <a:ext cx="2687371" cy="2192906"/>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050" b="0" u="none" strike="noStrike" cap="none" spc="0" normalizeH="0" baseline="0" noProof="0" dirty="0">
                <a:ln>
                  <a:noFill/>
                </a:ln>
                <a:solidFill>
                  <a:srgbClr val="000000"/>
                </a:solidFill>
                <a:effectLst/>
                <a:uFillTx/>
                <a:latin typeface="Garamond" panose="02020404030301010803" pitchFamily="18" charset="0"/>
                <a:sym typeface="Arial"/>
              </a:rPr>
              <a:t>Cuando los ejecutivos tienen una visión realista del entorno en el que se encuentra</a:t>
            </a:r>
            <a:r>
              <a:rPr lang="es-ES" sz="1050" noProof="0" dirty="0">
                <a:solidFill>
                  <a:srgbClr val="000000"/>
                </a:solidFill>
                <a:latin typeface="Garamond" panose="02020404030301010803" pitchFamily="18" charset="0"/>
              </a:rPr>
              <a:t>n y una comprensión explícita de las expectativas que la empresa tiene sobre ellos, están en mejores condiciones de impulsar el cambio y se sienten bien con su propio impacto.</a:t>
            </a:r>
            <a:endParaRPr kumimoji="0" lang="es-ES" sz="1050" b="0" u="none" strike="noStrike" cap="none" spc="0" normalizeH="0" baseline="0" noProof="0" dirty="0">
              <a:ln>
                <a:noFill/>
              </a:ln>
              <a:solidFill>
                <a:srgbClr val="000000"/>
              </a:solidFill>
              <a:effectLst/>
              <a:uFillTx/>
              <a:latin typeface="Garamond" panose="02020404030301010803" pitchFamily="18" charset="0"/>
              <a:sym typeface="Arial"/>
            </a:endParaRPr>
          </a:p>
          <a:p>
            <a:pPr marL="0" marR="0" indent="0" algn="l" defTabSz="914400" rtl="0" fontAlgn="auto" latinLnBrk="0" hangingPunct="0">
              <a:lnSpc>
                <a:spcPct val="100000"/>
              </a:lnSpc>
              <a:spcBef>
                <a:spcPts val="0"/>
              </a:spcBef>
              <a:spcAft>
                <a:spcPts val="0"/>
              </a:spcAft>
              <a:buClrTx/>
              <a:buSzTx/>
              <a:buFontTx/>
              <a:buNone/>
              <a:tabLst/>
            </a:pPr>
            <a:endParaRPr lang="es-ES" sz="1050" noProof="0" dirty="0">
              <a:latin typeface="Garamond" panose="02020404030301010803" pitchFamily="18" charset="0"/>
            </a:endParaRPr>
          </a:p>
          <a:p>
            <a:pPr marL="0" marR="0" indent="0" algn="l" defTabSz="914400" rtl="0" fontAlgn="auto" latinLnBrk="0" hangingPunct="0">
              <a:lnSpc>
                <a:spcPct val="100000"/>
              </a:lnSpc>
              <a:spcBef>
                <a:spcPts val="0"/>
              </a:spcBef>
              <a:spcAft>
                <a:spcPts val="0"/>
              </a:spcAft>
              <a:buClrTx/>
              <a:buSzTx/>
              <a:buFontTx/>
              <a:buNone/>
              <a:tabLst/>
            </a:pPr>
            <a:r>
              <a:rPr kumimoji="0" lang="es-ES" sz="1050" b="0" u="none" strike="noStrike" cap="none" spc="0" normalizeH="0" baseline="0" noProof="0" dirty="0">
                <a:ln>
                  <a:noFill/>
                </a:ln>
                <a:solidFill>
                  <a:srgbClr val="000000"/>
                </a:solidFill>
                <a:effectLst/>
                <a:uFillTx/>
                <a:latin typeface="Garamond" panose="02020404030301010803" pitchFamily="18" charset="0"/>
                <a:sym typeface="Arial"/>
              </a:rPr>
              <a:t>Además, si comprenden mejor la forma en que se toman las decisiones podrán desafiar de manera más efectiva las normas existentes e introducir nuevas ideas sin </a:t>
            </a:r>
            <a:r>
              <a:rPr lang="es-ES" sz="1050" noProof="0" dirty="0">
                <a:solidFill>
                  <a:srgbClr val="000000"/>
                </a:solidFill>
                <a:latin typeface="Garamond" panose="02020404030301010803" pitchFamily="18" charset="0"/>
              </a:rPr>
              <a:t>dejar de respetar tradiciones importantes que sería contraproducente abandonar repentinamente.</a:t>
            </a:r>
            <a:r>
              <a:rPr kumimoji="0" lang="es-ES" sz="1050" b="0" u="none" strike="noStrike" cap="none" spc="0" normalizeH="0" baseline="30000" noProof="0" dirty="0">
                <a:ln>
                  <a:noFill/>
                </a:ln>
                <a:solidFill>
                  <a:srgbClr val="000000"/>
                </a:solidFill>
                <a:effectLst/>
                <a:uFillTx/>
                <a:latin typeface="Garamond" panose="02020404030301010803" pitchFamily="18" charset="0"/>
                <a:sym typeface="Arial"/>
              </a:rPr>
              <a:t>2</a:t>
            </a:r>
          </a:p>
        </p:txBody>
      </p:sp>
      <p:pic>
        <p:nvPicPr>
          <p:cNvPr id="7" name="Graphic 6" descr="Open quotation mark with solid fill">
            <a:extLst>
              <a:ext uri="{FF2B5EF4-FFF2-40B4-BE49-F238E27FC236}">
                <a16:creationId xmlns:a16="http://schemas.microsoft.com/office/drawing/2014/main" id="{40F471F9-552A-7625-D5B1-B4E525217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52405" y="1684755"/>
            <a:ext cx="699570" cy="699570"/>
          </a:xfrm>
          <a:prstGeom prst="rect">
            <a:avLst/>
          </a:prstGeom>
        </p:spPr>
      </p:pic>
      <p:pic>
        <p:nvPicPr>
          <p:cNvPr id="8" name="Graphic 7" descr="Open quotation mark with solid fill">
            <a:extLst>
              <a:ext uri="{FF2B5EF4-FFF2-40B4-BE49-F238E27FC236}">
                <a16:creationId xmlns:a16="http://schemas.microsoft.com/office/drawing/2014/main" id="{F05C0C8E-24AE-E53D-DF73-FB4EB468A9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196941" y="3623739"/>
            <a:ext cx="699570" cy="699570"/>
          </a:xfrm>
          <a:prstGeom prst="rect">
            <a:avLst/>
          </a:prstGeom>
        </p:spPr>
      </p:pic>
      <p:sp>
        <p:nvSpPr>
          <p:cNvPr id="9" name="Google Shape;491;p41">
            <a:extLst>
              <a:ext uri="{FF2B5EF4-FFF2-40B4-BE49-F238E27FC236}">
                <a16:creationId xmlns:a16="http://schemas.microsoft.com/office/drawing/2014/main" id="{5D9E194A-8F80-AA2D-19ED-5F31F63C46EE}"/>
              </a:ext>
            </a:extLst>
          </p:cNvPr>
          <p:cNvSpPr txBox="1"/>
          <p:nvPr/>
        </p:nvSpPr>
        <p:spPr>
          <a:xfrm>
            <a:off x="804881" y="4681322"/>
            <a:ext cx="7903479" cy="1898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r">
              <a:lnSpc>
                <a:spcPct val="125000"/>
              </a:lnSpc>
              <a:defRPr sz="500" i="1" baseline="30000">
                <a:latin typeface="Helvetica Neue"/>
                <a:ea typeface="Helvetica Neue"/>
                <a:cs typeface="Helvetica Neue"/>
                <a:sym typeface="Helvetica Neue"/>
              </a:defRPr>
            </a:pPr>
            <a:r>
              <a:rPr lang="en-US" sz="700" baseline="0" dirty="0"/>
              <a:t>2</a:t>
            </a:r>
            <a:r>
              <a:rPr sz="700" baseline="0" dirty="0"/>
              <a:t> </a:t>
            </a:r>
            <a:r>
              <a:rPr lang="en-US" sz="700" baseline="0" dirty="0">
                <a:hlinkClick r:id="rId5"/>
              </a:rPr>
              <a:t>"Don’t Overlook This Critical Skill When Interviewing Executives</a:t>
            </a:r>
            <a:r>
              <a:rPr sz="700" baseline="0" dirty="0">
                <a:hlinkClick r:id="rId5"/>
              </a:rPr>
              <a:t>”</a:t>
            </a:r>
            <a:r>
              <a:rPr sz="700" baseline="0" dirty="0"/>
              <a:t>.  </a:t>
            </a:r>
            <a:r>
              <a:rPr lang="en-US" sz="700" baseline="0" dirty="0" err="1"/>
              <a:t>Publicado</a:t>
            </a:r>
            <a:r>
              <a:rPr lang="en-US" sz="700" baseline="0" dirty="0"/>
              <a:t> </a:t>
            </a:r>
            <a:r>
              <a:rPr lang="en-US" sz="700" baseline="0" dirty="0" err="1"/>
              <a:t>en</a:t>
            </a:r>
            <a:r>
              <a:rPr lang="en-US" sz="700" baseline="0" dirty="0"/>
              <a:t> </a:t>
            </a:r>
            <a:r>
              <a:rPr sz="700" baseline="0" dirty="0"/>
              <a:t>The </a:t>
            </a:r>
            <a:r>
              <a:rPr lang="en-US" sz="700" baseline="0" dirty="0"/>
              <a:t>Harvard Business Review</a:t>
            </a:r>
            <a:r>
              <a:rPr sz="700" baseline="0" dirty="0"/>
              <a:t>.  </a:t>
            </a:r>
            <a:r>
              <a:rPr lang="en-US" sz="700" baseline="0" dirty="0" err="1"/>
              <a:t>Noviembre</a:t>
            </a:r>
            <a:r>
              <a:rPr sz="700" baseline="0" dirty="0"/>
              <a:t>, 202</a:t>
            </a:r>
            <a:r>
              <a:rPr lang="en-US" sz="700" baseline="0" dirty="0"/>
              <a:t>4</a:t>
            </a:r>
            <a:endParaRPr sz="700" baseline="0" dirty="0"/>
          </a:p>
        </p:txBody>
      </p:sp>
      <p:pic>
        <p:nvPicPr>
          <p:cNvPr id="6" name="Picture 5" descr="A screen shot of a computer&#10;&#10;AI-generated content may be incorrect.">
            <a:extLst>
              <a:ext uri="{FF2B5EF4-FFF2-40B4-BE49-F238E27FC236}">
                <a16:creationId xmlns:a16="http://schemas.microsoft.com/office/drawing/2014/main" id="{D4A0400E-A156-5C27-53BF-1AD9423F5E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105" y="1654779"/>
            <a:ext cx="4813300" cy="269240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Google Shape;798;p54"/>
          <p:cNvSpPr txBox="1">
            <a:spLocks noGrp="1"/>
          </p:cNvSpPr>
          <p:nvPr>
            <p:ph type="title"/>
          </p:nvPr>
        </p:nvSpPr>
        <p:spPr>
          <a:xfrm>
            <a:off x="687415" y="321473"/>
            <a:ext cx="7769172" cy="1052610"/>
          </a:xfrm>
          <a:prstGeom prst="rect">
            <a:avLst/>
          </a:prstGeom>
        </p:spPr>
        <p:txBody>
          <a:bodyPr>
            <a:normAutofit/>
          </a:bodyPr>
          <a:lstStyle>
            <a:lvl1pPr algn="ctr">
              <a:lnSpc>
                <a:spcPct val="80000"/>
              </a:lnSpc>
              <a:defRPr sz="2100" b="1">
                <a:latin typeface="Helvetica Neue"/>
                <a:ea typeface="Helvetica Neue"/>
                <a:cs typeface="Helvetica Neue"/>
                <a:sym typeface="Helvetica Neue"/>
              </a:defRPr>
            </a:lvl1pPr>
          </a:lstStyle>
          <a:p>
            <a:r>
              <a:rPr lang="es-ES" noProof="0" dirty="0"/>
              <a:t>Comprender cómo el candidato tomará decisiones dentro del entorno de su negocio</a:t>
            </a:r>
          </a:p>
        </p:txBody>
      </p:sp>
      <p:sp>
        <p:nvSpPr>
          <p:cNvPr id="883" name="Google Shape;799;p54"/>
          <p:cNvSpPr/>
          <p:nvPr/>
        </p:nvSpPr>
        <p:spPr>
          <a:xfrm>
            <a:off x="3642097" y="2037257"/>
            <a:ext cx="1883863" cy="2086367"/>
          </a:xfrm>
          <a:prstGeom prst="rightArrow">
            <a:avLst>
              <a:gd name="adj1" fmla="val 83161"/>
              <a:gd name="adj2" fmla="val 16026"/>
            </a:avLst>
          </a:prstGeom>
          <a:solidFill>
            <a:srgbClr val="E4E2E2"/>
          </a:solidFill>
          <a:ln w="12700">
            <a:miter lim="400000"/>
          </a:ln>
        </p:spPr>
        <p:txBody>
          <a:bodyPr lIns="45719" rIns="45719" anchor="ctr"/>
          <a:lstStyle/>
          <a:p>
            <a:pPr algn="ctr">
              <a:defRPr sz="1600">
                <a:solidFill>
                  <a:srgbClr val="FFFFFF"/>
                </a:solidFill>
              </a:defRPr>
            </a:pPr>
            <a:endParaRPr/>
          </a:p>
        </p:txBody>
      </p:sp>
      <p:pic>
        <p:nvPicPr>
          <p:cNvPr id="884" name="Google Shape;800;p54" descr="Google Shape;800;p54"/>
          <p:cNvPicPr>
            <a:picLocks noChangeAspect="1"/>
          </p:cNvPicPr>
          <p:nvPr/>
        </p:nvPicPr>
        <p:blipFill>
          <a:blip r:embed="rId2"/>
          <a:stretch>
            <a:fillRect/>
          </a:stretch>
        </p:blipFill>
        <p:spPr>
          <a:xfrm>
            <a:off x="4621576" y="1572058"/>
            <a:ext cx="4869191" cy="3246129"/>
          </a:xfrm>
          <a:prstGeom prst="rect">
            <a:avLst/>
          </a:prstGeom>
          <a:ln w="12700">
            <a:miter lim="400000"/>
          </a:ln>
        </p:spPr>
      </p:pic>
      <p:grpSp>
        <p:nvGrpSpPr>
          <p:cNvPr id="887" name="Google Shape;801;p54"/>
          <p:cNvGrpSpPr/>
          <p:nvPr/>
        </p:nvGrpSpPr>
        <p:grpSpPr>
          <a:xfrm>
            <a:off x="-300776" y="1584911"/>
            <a:ext cx="4869191" cy="3246127"/>
            <a:chOff x="0" y="0"/>
            <a:chExt cx="4869189" cy="3246126"/>
          </a:xfrm>
        </p:grpSpPr>
        <p:pic>
          <p:nvPicPr>
            <p:cNvPr id="885" name="Google Shape;802;p54" descr="Google Shape;802;p54"/>
            <p:cNvPicPr>
              <a:picLocks noChangeAspect="1"/>
            </p:cNvPicPr>
            <p:nvPr/>
          </p:nvPicPr>
          <p:blipFill>
            <a:blip r:embed="rId3"/>
            <a:stretch>
              <a:fillRect/>
            </a:stretch>
          </p:blipFill>
          <p:spPr>
            <a:xfrm>
              <a:off x="1073900" y="586272"/>
              <a:ext cx="2652515" cy="1940771"/>
            </a:xfrm>
            <a:prstGeom prst="rect">
              <a:avLst/>
            </a:prstGeom>
            <a:ln w="12700" cap="flat">
              <a:noFill/>
              <a:miter lim="400000"/>
            </a:ln>
            <a:effectLst/>
          </p:spPr>
        </p:pic>
        <p:pic>
          <p:nvPicPr>
            <p:cNvPr id="886" name="Google Shape;803;p54" descr="Google Shape;803;p54"/>
            <p:cNvPicPr>
              <a:picLocks noChangeAspect="1"/>
            </p:cNvPicPr>
            <p:nvPr/>
          </p:nvPicPr>
          <p:blipFill>
            <a:blip r:embed="rId2"/>
            <a:stretch>
              <a:fillRect/>
            </a:stretch>
          </p:blipFill>
          <p:spPr>
            <a:xfrm>
              <a:off x="0" y="0"/>
              <a:ext cx="4869190" cy="3246127"/>
            </a:xfrm>
            <a:prstGeom prst="rect">
              <a:avLst/>
            </a:prstGeom>
            <a:ln w="12700" cap="flat">
              <a:noFill/>
              <a:miter lim="400000"/>
            </a:ln>
            <a:effectLst/>
          </p:spPr>
        </p:pic>
      </p:grpSp>
      <p:sp>
        <p:nvSpPr>
          <p:cNvPr id="888" name="Google Shape;804;p54"/>
          <p:cNvSpPr txBox="1"/>
          <p:nvPr/>
        </p:nvSpPr>
        <p:spPr>
          <a:xfrm>
            <a:off x="287142" y="1379335"/>
            <a:ext cx="3453002" cy="43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p>
            <a:pPr algn="ctr">
              <a:defRPr sz="1200">
                <a:solidFill>
                  <a:srgbClr val="1F3E49"/>
                </a:solidFill>
                <a:latin typeface="Helvetica Neue"/>
                <a:ea typeface="Helvetica Neue"/>
                <a:cs typeface="Helvetica Neue"/>
                <a:sym typeface="Helvetica Neue"/>
              </a:defRPr>
            </a:pPr>
            <a:r>
              <a:rPr lang="es-ES" noProof="0" dirty="0"/>
              <a:t>Los candidatos responden preguntas en nuestra herramienta patentada, </a:t>
            </a:r>
            <a:r>
              <a:rPr lang="es-ES" b="1" noProof="0" dirty="0"/>
              <a:t>ATHENA…</a:t>
            </a:r>
          </a:p>
        </p:txBody>
      </p:sp>
      <p:sp>
        <p:nvSpPr>
          <p:cNvPr id="889" name="Google Shape;805;p54"/>
          <p:cNvSpPr txBox="1"/>
          <p:nvPr/>
        </p:nvSpPr>
        <p:spPr>
          <a:xfrm>
            <a:off x="3743486" y="2291754"/>
            <a:ext cx="1557878" cy="15773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p>
            <a:pPr algn="ctr">
              <a:defRPr>
                <a:solidFill>
                  <a:srgbClr val="1F3E49"/>
                </a:solidFill>
                <a:latin typeface="Helvetica Neue"/>
                <a:ea typeface="Helvetica Neue"/>
                <a:cs typeface="Helvetica Neue"/>
                <a:sym typeface="Helvetica Neue"/>
              </a:defRPr>
            </a:pPr>
            <a:r>
              <a:rPr lang="es-ES" noProof="0" dirty="0"/>
              <a:t>que nos proporciona información valiosa sobre su enfoque en la toma de decisiones.</a:t>
            </a:r>
          </a:p>
        </p:txBody>
      </p:sp>
      <p:sp>
        <p:nvSpPr>
          <p:cNvPr id="890" name="Google Shape;806;p54"/>
          <p:cNvSpPr txBox="1"/>
          <p:nvPr/>
        </p:nvSpPr>
        <p:spPr>
          <a:xfrm>
            <a:off x="5317207" y="1366960"/>
            <a:ext cx="3121501" cy="43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p>
            <a:pPr algn="ctr">
              <a:defRPr sz="1200">
                <a:solidFill>
                  <a:srgbClr val="1F3E49"/>
                </a:solidFill>
                <a:latin typeface="Helvetica Neue"/>
                <a:ea typeface="Helvetica Neue"/>
                <a:cs typeface="Helvetica Neue"/>
                <a:sym typeface="Helvetica Neue"/>
              </a:defRPr>
            </a:pPr>
            <a:r>
              <a:rPr lang="es-ES" noProof="0" dirty="0"/>
              <a:t>…mostrando una representación visual en dos ejes para la discusión posterior…</a:t>
            </a:r>
          </a:p>
        </p:txBody>
      </p:sp>
      <p:sp>
        <p:nvSpPr>
          <p:cNvPr id="892" name="Google Shape;808;p54"/>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893" name="Google Shape;809;p54"/>
          <p:cNvSpPr txBox="1"/>
          <p:nvPr/>
        </p:nvSpPr>
        <p:spPr>
          <a:xfrm>
            <a:off x="144996" y="83474"/>
            <a:ext cx="23058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894" name="Google Shape;810;p54" descr="Google Shape;810;p54"/>
          <p:cNvPicPr>
            <a:picLocks noChangeAspect="1"/>
          </p:cNvPicPr>
          <p:nvPr/>
        </p:nvPicPr>
        <p:blipFill>
          <a:blip r:embed="rId4"/>
          <a:stretch>
            <a:fillRect/>
          </a:stretch>
        </p:blipFill>
        <p:spPr>
          <a:xfrm>
            <a:off x="8744715" y="83467"/>
            <a:ext cx="148461" cy="182882"/>
          </a:xfrm>
          <a:prstGeom prst="rect">
            <a:avLst/>
          </a:prstGeom>
          <a:ln w="12700">
            <a:miter lim="400000"/>
          </a:ln>
        </p:spPr>
      </p:pic>
      <p:sp>
        <p:nvSpPr>
          <p:cNvPr id="895" name="Google Shape;811;p54"/>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896" name="Google Shape;812;p54"/>
          <p:cNvSpPr txBox="1"/>
          <p:nvPr/>
        </p:nvSpPr>
        <p:spPr>
          <a:xfrm>
            <a:off x="6462911"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Nuestro proceso</a:t>
            </a:r>
          </a:p>
        </p:txBody>
      </p:sp>
      <p:pic>
        <p:nvPicPr>
          <p:cNvPr id="4" name="Picture 3" descr="A screen shot of a computer&#10;&#10;AI-generated content may be incorrect.">
            <a:extLst>
              <a:ext uri="{FF2B5EF4-FFF2-40B4-BE49-F238E27FC236}">
                <a16:creationId xmlns:a16="http://schemas.microsoft.com/office/drawing/2014/main" id="{C1B33F89-13C3-D234-4DDD-C30F64D213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9496" y="2392508"/>
            <a:ext cx="2293350" cy="1282824"/>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 name="Google Shape;817;p55"/>
          <p:cNvSpPr txBox="1">
            <a:spLocks noGrp="1"/>
          </p:cNvSpPr>
          <p:nvPr>
            <p:ph type="title"/>
          </p:nvPr>
        </p:nvSpPr>
        <p:spPr>
          <a:xfrm>
            <a:off x="638628" y="498339"/>
            <a:ext cx="8011043" cy="520843"/>
          </a:xfrm>
          <a:prstGeom prst="rect">
            <a:avLst/>
          </a:prstGeom>
        </p:spPr>
        <p:txBody>
          <a:bodyPr/>
          <a:lstStyle>
            <a:lvl1pPr>
              <a:defRPr sz="2300" b="1">
                <a:latin typeface="Helvetica Neue"/>
                <a:ea typeface="Helvetica Neue"/>
                <a:cs typeface="Helvetica Neue"/>
                <a:sym typeface="Helvetica Neue"/>
              </a:defRPr>
            </a:lvl1pPr>
          </a:lstStyle>
          <a:p>
            <a:r>
              <a:rPr lang="es-ES" noProof="0" dirty="0"/>
              <a:t>Candidatos</a:t>
            </a:r>
          </a:p>
        </p:txBody>
      </p:sp>
      <p:sp>
        <p:nvSpPr>
          <p:cNvPr id="899" name="Google Shape;818;p55"/>
          <p:cNvSpPr txBox="1">
            <a:spLocks noGrp="1"/>
          </p:cNvSpPr>
          <p:nvPr>
            <p:ph type="body" sz="quarter" idx="1"/>
          </p:nvPr>
        </p:nvSpPr>
        <p:spPr>
          <a:xfrm>
            <a:off x="638628" y="999237"/>
            <a:ext cx="7141669" cy="752650"/>
          </a:xfrm>
          <a:prstGeom prst="rect">
            <a:avLst/>
          </a:prstGeom>
        </p:spPr>
        <p:txBody>
          <a:bodyPr>
            <a:normAutofit/>
          </a:bodyPr>
          <a:lstStyle/>
          <a:p>
            <a:pPr marL="0" indent="0">
              <a:spcBef>
                <a:spcPts val="0"/>
              </a:spcBef>
              <a:buSzTx/>
              <a:buNone/>
              <a:defRPr sz="1100">
                <a:solidFill>
                  <a:srgbClr val="333333"/>
                </a:solidFill>
                <a:latin typeface="Helvetica Neue"/>
                <a:ea typeface="Helvetica Neue"/>
                <a:cs typeface="Helvetica Neue"/>
                <a:sym typeface="Helvetica Neue"/>
              </a:defRPr>
            </a:pPr>
            <a:r>
              <a:rPr lang="es-ES" noProof="0" dirty="0"/>
              <a:t>Nuestra propia tecnología nos permite recopilar una extensa lista de perfiles de candidatos relevantes para su búsqueda. Por favor comparta su </a:t>
            </a:r>
            <a:r>
              <a:rPr lang="es-ES" noProof="0" dirty="0" err="1"/>
              <a:t>feedback</a:t>
            </a:r>
            <a:r>
              <a:rPr lang="es-ES" noProof="0" dirty="0"/>
              <a:t> sobre los ejemplos de perfiles que aquí incluimos.</a:t>
            </a:r>
          </a:p>
        </p:txBody>
      </p:sp>
      <p:sp>
        <p:nvSpPr>
          <p:cNvPr id="900" name="Google Shape;819;p55"/>
          <p:cNvSpPr/>
          <p:nvPr/>
        </p:nvSpPr>
        <p:spPr>
          <a:xfrm>
            <a:off x="4644561" y="1681785"/>
            <a:ext cx="1946246"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sp>
        <p:nvSpPr>
          <p:cNvPr id="901" name="Google Shape;820;p55"/>
          <p:cNvSpPr/>
          <p:nvPr/>
        </p:nvSpPr>
        <p:spPr>
          <a:xfrm>
            <a:off x="2594116" y="1681785"/>
            <a:ext cx="1946246"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sp>
        <p:nvSpPr>
          <p:cNvPr id="902" name="Google Shape;821;p55"/>
          <p:cNvSpPr/>
          <p:nvPr/>
        </p:nvSpPr>
        <p:spPr>
          <a:xfrm>
            <a:off x="6695009" y="1681785"/>
            <a:ext cx="1946245"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sp>
        <p:nvSpPr>
          <p:cNvPr id="903" name="Google Shape;822;p55"/>
          <p:cNvSpPr/>
          <p:nvPr/>
        </p:nvSpPr>
        <p:spPr>
          <a:xfrm>
            <a:off x="543670" y="1681785"/>
            <a:ext cx="1946245" cy="3016883"/>
          </a:xfrm>
          <a:prstGeom prst="roundRect">
            <a:avLst>
              <a:gd name="adj" fmla="val 11966"/>
            </a:avLst>
          </a:prstGeom>
          <a:solidFill>
            <a:srgbClr val="F2F2F2">
              <a:alpha val="49800"/>
            </a:srgbClr>
          </a:solidFill>
          <a:ln w="12700">
            <a:miter lim="400000"/>
          </a:ln>
        </p:spPr>
        <p:txBody>
          <a:bodyPr lIns="45719" rIns="45719" anchor="ctr"/>
          <a:lstStyle/>
          <a:p>
            <a:pPr algn="ctr">
              <a:defRPr sz="1600">
                <a:solidFill>
                  <a:srgbClr val="FFFFFF"/>
                </a:solidFill>
              </a:defRPr>
            </a:pPr>
            <a:endParaRPr/>
          </a:p>
        </p:txBody>
      </p:sp>
      <p:pic>
        <p:nvPicPr>
          <p:cNvPr id="904" name="Google Shape;823;p55" descr="Google Shape;823;p55"/>
          <p:cNvPicPr>
            <a:picLocks noGrp="1" noChangeAspect="1"/>
          </p:cNvPicPr>
          <p:nvPr>
            <p:ph type="pic" idx="21"/>
          </p:nvPr>
        </p:nvPicPr>
        <p:blipFill>
          <a:blip r:embed="rId2"/>
          <a:stretch>
            <a:fillRect/>
          </a:stretch>
        </p:blipFill>
        <p:spPr>
          <a:xfrm>
            <a:off x="819549" y="1946672"/>
            <a:ext cx="1393033" cy="1393033"/>
          </a:xfrm>
          <a:prstGeom prst="rect">
            <a:avLst/>
          </a:prstGeom>
        </p:spPr>
      </p:pic>
      <p:sp>
        <p:nvSpPr>
          <p:cNvPr id="905" name="Google Shape;824;p55"/>
          <p:cNvSpPr txBox="1">
            <a:spLocks noGrp="1"/>
          </p:cNvSpPr>
          <p:nvPr>
            <p:ph type="body" idx="22"/>
          </p:nvPr>
        </p:nvSpPr>
        <p:spPr>
          <a:xfrm>
            <a:off x="747928" y="3502705"/>
            <a:ext cx="1433383" cy="261658"/>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dirty="0"/>
          </a:p>
        </p:txBody>
      </p:sp>
      <p:sp>
        <p:nvSpPr>
          <p:cNvPr id="906" name="Google Shape;825;p55"/>
          <p:cNvSpPr txBox="1">
            <a:spLocks noGrp="1"/>
          </p:cNvSpPr>
          <p:nvPr>
            <p:ph type="body" idx="23"/>
          </p:nvPr>
        </p:nvSpPr>
        <p:spPr>
          <a:xfrm>
            <a:off x="747927"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pic>
        <p:nvPicPr>
          <p:cNvPr id="907" name="Google Shape;826;p55" descr="Google Shape;826;p55"/>
          <p:cNvPicPr>
            <a:picLocks noGrp="1" noChangeAspect="1"/>
          </p:cNvPicPr>
          <p:nvPr>
            <p:ph type="pic" idx="24"/>
          </p:nvPr>
        </p:nvPicPr>
        <p:blipFill>
          <a:blip r:embed="rId2"/>
          <a:stretch>
            <a:fillRect/>
          </a:stretch>
        </p:blipFill>
        <p:spPr>
          <a:xfrm>
            <a:off x="2905806" y="1946672"/>
            <a:ext cx="1393033" cy="1393033"/>
          </a:xfrm>
          <a:prstGeom prst="rect">
            <a:avLst/>
          </a:prstGeom>
        </p:spPr>
      </p:pic>
      <p:sp>
        <p:nvSpPr>
          <p:cNvPr id="908" name="Google Shape;827;p55"/>
          <p:cNvSpPr txBox="1">
            <a:spLocks noGrp="1"/>
          </p:cNvSpPr>
          <p:nvPr>
            <p:ph type="body" idx="25"/>
          </p:nvPr>
        </p:nvSpPr>
        <p:spPr>
          <a:xfrm>
            <a:off x="2834185" y="3502705"/>
            <a:ext cx="1466106" cy="266677"/>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a:p>
        </p:txBody>
      </p:sp>
      <p:sp>
        <p:nvSpPr>
          <p:cNvPr id="909" name="Google Shape;828;p55"/>
          <p:cNvSpPr txBox="1">
            <a:spLocks noGrp="1"/>
          </p:cNvSpPr>
          <p:nvPr>
            <p:ph type="body" idx="26"/>
          </p:nvPr>
        </p:nvSpPr>
        <p:spPr>
          <a:xfrm>
            <a:off x="2834185"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pic>
        <p:nvPicPr>
          <p:cNvPr id="910" name="Google Shape;829;p55" descr="Google Shape;829;p55"/>
          <p:cNvPicPr>
            <a:picLocks noGrp="1" noChangeAspect="1"/>
          </p:cNvPicPr>
          <p:nvPr>
            <p:ph type="pic" idx="27"/>
          </p:nvPr>
        </p:nvPicPr>
        <p:blipFill>
          <a:blip r:embed="rId2"/>
          <a:stretch>
            <a:fillRect/>
          </a:stretch>
        </p:blipFill>
        <p:spPr>
          <a:xfrm>
            <a:off x="4992065" y="1946672"/>
            <a:ext cx="1393033" cy="1393033"/>
          </a:xfrm>
          <a:prstGeom prst="rect">
            <a:avLst/>
          </a:prstGeom>
        </p:spPr>
      </p:pic>
      <p:sp>
        <p:nvSpPr>
          <p:cNvPr id="911" name="Google Shape;830;p55"/>
          <p:cNvSpPr txBox="1">
            <a:spLocks noGrp="1"/>
          </p:cNvSpPr>
          <p:nvPr>
            <p:ph type="body" idx="28"/>
          </p:nvPr>
        </p:nvSpPr>
        <p:spPr>
          <a:xfrm>
            <a:off x="4920443" y="3502705"/>
            <a:ext cx="1466106" cy="266677"/>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a:p>
        </p:txBody>
      </p:sp>
      <p:sp>
        <p:nvSpPr>
          <p:cNvPr id="912" name="Google Shape;831;p55"/>
          <p:cNvSpPr txBox="1">
            <a:spLocks noGrp="1"/>
          </p:cNvSpPr>
          <p:nvPr>
            <p:ph type="body" idx="29"/>
          </p:nvPr>
        </p:nvSpPr>
        <p:spPr>
          <a:xfrm>
            <a:off x="4920443"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pic>
        <p:nvPicPr>
          <p:cNvPr id="913" name="Google Shape;832;p55" descr="Google Shape;832;p55"/>
          <p:cNvPicPr>
            <a:picLocks noGrp="1" noChangeAspect="1"/>
          </p:cNvPicPr>
          <p:nvPr>
            <p:ph type="pic" idx="30"/>
          </p:nvPr>
        </p:nvPicPr>
        <p:blipFill>
          <a:blip r:embed="rId2"/>
          <a:stretch>
            <a:fillRect/>
          </a:stretch>
        </p:blipFill>
        <p:spPr>
          <a:xfrm>
            <a:off x="7074173" y="1946672"/>
            <a:ext cx="1393033" cy="1393033"/>
          </a:xfrm>
          <a:prstGeom prst="rect">
            <a:avLst/>
          </a:prstGeom>
        </p:spPr>
      </p:pic>
      <p:sp>
        <p:nvSpPr>
          <p:cNvPr id="914" name="Google Shape;833;p55"/>
          <p:cNvSpPr txBox="1">
            <a:spLocks noGrp="1"/>
          </p:cNvSpPr>
          <p:nvPr>
            <p:ph type="body" idx="31"/>
          </p:nvPr>
        </p:nvSpPr>
        <p:spPr>
          <a:xfrm>
            <a:off x="7002550" y="3502705"/>
            <a:ext cx="1466106" cy="266677"/>
          </a:xfrm>
          <a:prstGeom prst="rect">
            <a:avLst/>
          </a:prstGeom>
        </p:spPr>
        <p:txBody>
          <a:bodyPr/>
          <a:lstStyle/>
          <a:p>
            <a:pPr marL="0" indent="0">
              <a:lnSpc>
                <a:spcPct val="100000"/>
              </a:lnSpc>
              <a:buClrTx/>
              <a:buSzTx/>
              <a:buFontTx/>
              <a:buNone/>
              <a:defRPr sz="1100" b="1">
                <a:solidFill>
                  <a:srgbClr val="AA0A6C"/>
                </a:solidFill>
                <a:latin typeface="Helvetica Neue"/>
                <a:ea typeface="Helvetica Neue"/>
                <a:cs typeface="Helvetica Neue"/>
                <a:sym typeface="Helvetica Neue"/>
              </a:defRPr>
            </a:pPr>
            <a:endParaRPr/>
          </a:p>
        </p:txBody>
      </p:sp>
      <p:sp>
        <p:nvSpPr>
          <p:cNvPr id="915" name="Google Shape;834;p55"/>
          <p:cNvSpPr txBox="1">
            <a:spLocks noGrp="1"/>
          </p:cNvSpPr>
          <p:nvPr>
            <p:ph type="body" idx="32"/>
          </p:nvPr>
        </p:nvSpPr>
        <p:spPr>
          <a:xfrm>
            <a:off x="7002553" y="3899746"/>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500">
                <a:solidFill>
                  <a:srgbClr val="7F7F7F"/>
                </a:solidFill>
                <a:latin typeface="Helvetica Neue"/>
                <a:ea typeface="Helvetica Neue"/>
                <a:cs typeface="Helvetica Neue"/>
                <a:sym typeface="Helvetica Neue"/>
              </a:defRPr>
            </a:pPr>
            <a:r>
              <a:t>LinkedIn profile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Title</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Company</a:t>
            </a:r>
          </a:p>
          <a:p>
            <a:pPr marL="0" indent="0">
              <a:lnSpc>
                <a:spcPct val="100000"/>
              </a:lnSpc>
              <a:spcBef>
                <a:spcPts val="100"/>
              </a:spcBef>
              <a:buClrTx/>
              <a:buSzTx/>
              <a:buFontTx/>
              <a:buNone/>
              <a:defRPr sz="500">
                <a:solidFill>
                  <a:srgbClr val="7F7F7F"/>
                </a:solidFill>
                <a:latin typeface="Helvetica Neue"/>
                <a:ea typeface="Helvetica Neue"/>
                <a:cs typeface="Helvetica Neue"/>
                <a:sym typeface="Helvetica Neue"/>
              </a:defRPr>
            </a:pPr>
            <a:r>
              <a:t>Summary</a:t>
            </a:r>
          </a:p>
        </p:txBody>
      </p:sp>
      <p:sp>
        <p:nvSpPr>
          <p:cNvPr id="916" name="Google Shape;835;p55"/>
          <p:cNvSpPr/>
          <p:nvPr/>
        </p:nvSpPr>
        <p:spPr>
          <a:xfrm>
            <a:off x="483128" y="644471"/>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917" name="Google Shape;836;p55"/>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918" name="Google Shape;837;p55"/>
          <p:cNvSpPr txBox="1"/>
          <p:nvPr/>
        </p:nvSpPr>
        <p:spPr>
          <a:xfrm>
            <a:off x="194569" y="83474"/>
            <a:ext cx="26397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919" name="Google Shape;838;p55" descr="Google Shape;838;p55"/>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920" name="Google Shape;839;p55"/>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921" name="Google Shape;840;p55"/>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Perfiles de candidatos muestra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Google Shape;845;p56"/>
          <p:cNvSpPr txBox="1">
            <a:spLocks noGrp="1"/>
          </p:cNvSpPr>
          <p:nvPr>
            <p:ph type="title"/>
          </p:nvPr>
        </p:nvSpPr>
        <p:spPr>
          <a:xfrm>
            <a:off x="648911" y="389892"/>
            <a:ext cx="8011043" cy="520843"/>
          </a:xfrm>
          <a:prstGeom prst="rect">
            <a:avLst/>
          </a:prstGeom>
        </p:spPr>
        <p:txBody>
          <a:bodyPr/>
          <a:lstStyle>
            <a:lvl1pPr>
              <a:defRPr sz="2300" b="1">
                <a:latin typeface="Helvetica Neue"/>
                <a:ea typeface="Helvetica Neue"/>
                <a:cs typeface="Helvetica Neue"/>
                <a:sym typeface="Helvetica Neue"/>
              </a:defRPr>
            </a:lvl1pPr>
          </a:lstStyle>
          <a:p>
            <a:r>
              <a:rPr lang="es-ES" noProof="0" dirty="0"/>
              <a:t>Cronograma estimado de proyecto</a:t>
            </a:r>
          </a:p>
        </p:txBody>
      </p:sp>
      <p:sp>
        <p:nvSpPr>
          <p:cNvPr id="924" name="Google Shape;846;p56"/>
          <p:cNvSpPr/>
          <p:nvPr/>
        </p:nvSpPr>
        <p:spPr>
          <a:xfrm>
            <a:off x="5251570" y="1422963"/>
            <a:ext cx="171914" cy="2"/>
          </a:xfrm>
          <a:prstGeom prst="line">
            <a:avLst/>
          </a:prstGeom>
          <a:ln w="50800" cap="rnd">
            <a:solidFill>
              <a:srgbClr val="E9B245"/>
            </a:solidFill>
          </a:ln>
        </p:spPr>
        <p:txBody>
          <a:bodyPr lIns="45719" rIns="45719"/>
          <a:lstStyle/>
          <a:p>
            <a:endParaRPr/>
          </a:p>
        </p:txBody>
      </p:sp>
      <p:sp>
        <p:nvSpPr>
          <p:cNvPr id="925" name="Google Shape;847;p56"/>
          <p:cNvSpPr/>
          <p:nvPr/>
        </p:nvSpPr>
        <p:spPr>
          <a:xfrm>
            <a:off x="5251570" y="1775660"/>
            <a:ext cx="402966" cy="2"/>
          </a:xfrm>
          <a:prstGeom prst="line">
            <a:avLst/>
          </a:prstGeom>
          <a:ln w="50800" cap="rnd">
            <a:solidFill>
              <a:srgbClr val="E9B245"/>
            </a:solidFill>
          </a:ln>
        </p:spPr>
        <p:txBody>
          <a:bodyPr lIns="45719" rIns="45719"/>
          <a:lstStyle/>
          <a:p>
            <a:endParaRPr/>
          </a:p>
        </p:txBody>
      </p:sp>
      <p:sp>
        <p:nvSpPr>
          <p:cNvPr id="926" name="Google Shape;848;p56"/>
          <p:cNvSpPr/>
          <p:nvPr/>
        </p:nvSpPr>
        <p:spPr>
          <a:xfrm>
            <a:off x="5251570" y="2119374"/>
            <a:ext cx="556782" cy="1"/>
          </a:xfrm>
          <a:prstGeom prst="line">
            <a:avLst/>
          </a:prstGeom>
          <a:ln w="50800" cap="rnd">
            <a:solidFill>
              <a:srgbClr val="E9B245"/>
            </a:solidFill>
          </a:ln>
        </p:spPr>
        <p:txBody>
          <a:bodyPr lIns="45719" rIns="45719"/>
          <a:lstStyle/>
          <a:p>
            <a:endParaRPr/>
          </a:p>
        </p:txBody>
      </p:sp>
      <p:sp>
        <p:nvSpPr>
          <p:cNvPr id="927" name="Google Shape;849;p56"/>
          <p:cNvSpPr/>
          <p:nvPr/>
        </p:nvSpPr>
        <p:spPr>
          <a:xfrm>
            <a:off x="5554286" y="2473160"/>
            <a:ext cx="448669" cy="2"/>
          </a:xfrm>
          <a:prstGeom prst="line">
            <a:avLst/>
          </a:prstGeom>
          <a:ln w="50800" cap="rnd">
            <a:solidFill>
              <a:srgbClr val="E9B245"/>
            </a:solidFill>
          </a:ln>
        </p:spPr>
        <p:txBody>
          <a:bodyPr lIns="45719" rIns="45719"/>
          <a:lstStyle/>
          <a:p>
            <a:endParaRPr/>
          </a:p>
        </p:txBody>
      </p:sp>
      <p:sp>
        <p:nvSpPr>
          <p:cNvPr id="928" name="Google Shape;850;p56"/>
          <p:cNvSpPr/>
          <p:nvPr/>
        </p:nvSpPr>
        <p:spPr>
          <a:xfrm>
            <a:off x="5765541" y="2817700"/>
            <a:ext cx="108126" cy="1"/>
          </a:xfrm>
          <a:prstGeom prst="line">
            <a:avLst/>
          </a:prstGeom>
          <a:ln w="50800" cap="rnd">
            <a:solidFill>
              <a:srgbClr val="E9B245"/>
            </a:solidFill>
          </a:ln>
        </p:spPr>
        <p:txBody>
          <a:bodyPr lIns="45719" rIns="45719"/>
          <a:lstStyle/>
          <a:p>
            <a:endParaRPr/>
          </a:p>
        </p:txBody>
      </p:sp>
      <p:sp>
        <p:nvSpPr>
          <p:cNvPr id="929" name="Google Shape;851;p56"/>
          <p:cNvSpPr/>
          <p:nvPr/>
        </p:nvSpPr>
        <p:spPr>
          <a:xfrm>
            <a:off x="5873665" y="3169402"/>
            <a:ext cx="331998" cy="2"/>
          </a:xfrm>
          <a:prstGeom prst="line">
            <a:avLst/>
          </a:prstGeom>
          <a:ln w="50800" cap="rnd">
            <a:solidFill>
              <a:srgbClr val="E9B245"/>
            </a:solidFill>
          </a:ln>
        </p:spPr>
        <p:txBody>
          <a:bodyPr lIns="45719" rIns="45719"/>
          <a:lstStyle/>
          <a:p>
            <a:endParaRPr/>
          </a:p>
        </p:txBody>
      </p:sp>
      <p:sp>
        <p:nvSpPr>
          <p:cNvPr id="930" name="Google Shape;852;p56"/>
          <p:cNvSpPr/>
          <p:nvPr/>
        </p:nvSpPr>
        <p:spPr>
          <a:xfrm>
            <a:off x="6792725" y="3524127"/>
            <a:ext cx="223784" cy="2"/>
          </a:xfrm>
          <a:prstGeom prst="line">
            <a:avLst/>
          </a:prstGeom>
          <a:ln w="50800" cap="rnd">
            <a:solidFill>
              <a:srgbClr val="E9B245"/>
            </a:solidFill>
          </a:ln>
        </p:spPr>
        <p:txBody>
          <a:bodyPr lIns="45719" rIns="45719"/>
          <a:lstStyle/>
          <a:p>
            <a:endParaRPr/>
          </a:p>
        </p:txBody>
      </p:sp>
      <p:sp>
        <p:nvSpPr>
          <p:cNvPr id="931" name="Google Shape;853;p56"/>
          <p:cNvSpPr/>
          <p:nvPr/>
        </p:nvSpPr>
        <p:spPr>
          <a:xfrm>
            <a:off x="7117098" y="3877855"/>
            <a:ext cx="270313" cy="2"/>
          </a:xfrm>
          <a:prstGeom prst="line">
            <a:avLst/>
          </a:prstGeom>
          <a:ln w="50800" cap="rnd">
            <a:solidFill>
              <a:srgbClr val="E9B245"/>
            </a:solidFill>
          </a:ln>
        </p:spPr>
        <p:txBody>
          <a:bodyPr lIns="45719" rIns="45719"/>
          <a:lstStyle/>
          <a:p>
            <a:endParaRPr/>
          </a:p>
        </p:txBody>
      </p:sp>
      <p:sp>
        <p:nvSpPr>
          <p:cNvPr id="932" name="Google Shape;854;p56"/>
          <p:cNvSpPr/>
          <p:nvPr/>
        </p:nvSpPr>
        <p:spPr>
          <a:xfrm>
            <a:off x="7444609" y="4226770"/>
            <a:ext cx="742755" cy="3"/>
          </a:xfrm>
          <a:prstGeom prst="line">
            <a:avLst/>
          </a:prstGeom>
          <a:ln w="50800" cap="rnd">
            <a:solidFill>
              <a:srgbClr val="E9B245"/>
            </a:solidFill>
          </a:ln>
        </p:spPr>
        <p:txBody>
          <a:bodyPr lIns="45719" rIns="45719"/>
          <a:lstStyle/>
          <a:p>
            <a:endParaRPr/>
          </a:p>
        </p:txBody>
      </p:sp>
      <p:sp>
        <p:nvSpPr>
          <p:cNvPr id="933" name="Google Shape;855;p56"/>
          <p:cNvSpPr/>
          <p:nvPr/>
        </p:nvSpPr>
        <p:spPr>
          <a:xfrm>
            <a:off x="8255351" y="4587718"/>
            <a:ext cx="343398" cy="2"/>
          </a:xfrm>
          <a:prstGeom prst="line">
            <a:avLst/>
          </a:prstGeom>
          <a:ln w="50800" cap="rnd">
            <a:solidFill>
              <a:srgbClr val="E9B245"/>
            </a:solidFill>
          </a:ln>
        </p:spPr>
        <p:txBody>
          <a:bodyPr lIns="45719" rIns="45719"/>
          <a:lstStyle/>
          <a:p>
            <a:endParaRPr/>
          </a:p>
        </p:txBody>
      </p:sp>
      <p:sp>
        <p:nvSpPr>
          <p:cNvPr id="934" name="Google Shape;856;p56"/>
          <p:cNvSpPr txBox="1"/>
          <p:nvPr/>
        </p:nvSpPr>
        <p:spPr>
          <a:xfrm>
            <a:off x="383833" y="903586"/>
            <a:ext cx="3015264" cy="279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indent="76200">
              <a:lnSpc>
                <a:spcPct val="103000"/>
              </a:lnSpc>
              <a:defRPr b="1">
                <a:latin typeface="Helvetica Neue"/>
                <a:ea typeface="Helvetica Neue"/>
                <a:cs typeface="Helvetica Neue"/>
                <a:sym typeface="Helvetica Neue"/>
              </a:defRPr>
            </a:lvl1pPr>
          </a:lstStyle>
          <a:p>
            <a:r>
              <a:rPr lang="es-ES" noProof="0"/>
              <a:t>Fase/Actividad</a:t>
            </a:r>
            <a:endParaRPr lang="es-ES" noProof="0" dirty="0"/>
          </a:p>
        </p:txBody>
      </p:sp>
      <p:sp>
        <p:nvSpPr>
          <p:cNvPr id="935" name="Google Shape;857;p56"/>
          <p:cNvSpPr txBox="1"/>
          <p:nvPr/>
        </p:nvSpPr>
        <p:spPr>
          <a:xfrm>
            <a:off x="5258349" y="989245"/>
            <a:ext cx="538372"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rPr dirty="0"/>
              <a:t>NOV ‘23</a:t>
            </a:r>
          </a:p>
        </p:txBody>
      </p:sp>
      <p:sp>
        <p:nvSpPr>
          <p:cNvPr id="936" name="Google Shape;858;p56"/>
          <p:cNvSpPr/>
          <p:nvPr/>
        </p:nvSpPr>
        <p:spPr>
          <a:xfrm>
            <a:off x="521496" y="1239007"/>
            <a:ext cx="8145951" cy="1"/>
          </a:xfrm>
          <a:prstGeom prst="line">
            <a:avLst/>
          </a:prstGeom>
          <a:ln>
            <a:solidFill>
              <a:srgbClr val="1F3E49"/>
            </a:solidFill>
          </a:ln>
        </p:spPr>
        <p:txBody>
          <a:bodyPr lIns="45719" rIns="45719"/>
          <a:lstStyle/>
          <a:p>
            <a:endParaRPr/>
          </a:p>
        </p:txBody>
      </p:sp>
      <p:sp>
        <p:nvSpPr>
          <p:cNvPr id="937" name="Google Shape;859;p56"/>
          <p:cNvSpPr/>
          <p:nvPr/>
        </p:nvSpPr>
        <p:spPr>
          <a:xfrm flipH="1">
            <a:off x="5224024" y="1239006"/>
            <a:ext cx="3" cy="3513409"/>
          </a:xfrm>
          <a:prstGeom prst="line">
            <a:avLst/>
          </a:prstGeom>
          <a:ln>
            <a:solidFill>
              <a:srgbClr val="1F3E49"/>
            </a:solidFill>
          </a:ln>
        </p:spPr>
        <p:txBody>
          <a:bodyPr lIns="45719" rIns="45719"/>
          <a:lstStyle/>
          <a:p>
            <a:endParaRPr/>
          </a:p>
        </p:txBody>
      </p:sp>
      <p:sp>
        <p:nvSpPr>
          <p:cNvPr id="938" name="Google Shape;860;p56"/>
          <p:cNvSpPr/>
          <p:nvPr/>
        </p:nvSpPr>
        <p:spPr>
          <a:xfrm flipH="1">
            <a:off x="8461468" y="1239006"/>
            <a:ext cx="3" cy="3513409"/>
          </a:xfrm>
          <a:prstGeom prst="line">
            <a:avLst/>
          </a:prstGeom>
          <a:ln>
            <a:solidFill>
              <a:srgbClr val="1F3E49"/>
            </a:solidFill>
          </a:ln>
        </p:spPr>
        <p:txBody>
          <a:bodyPr lIns="45719" rIns="45719"/>
          <a:lstStyle/>
          <a:p>
            <a:endParaRPr/>
          </a:p>
        </p:txBody>
      </p:sp>
      <p:sp>
        <p:nvSpPr>
          <p:cNvPr id="939" name="Google Shape;861;p56"/>
          <p:cNvSpPr txBox="1"/>
          <p:nvPr/>
        </p:nvSpPr>
        <p:spPr>
          <a:xfrm>
            <a:off x="383833" y="1313070"/>
            <a:ext cx="4768182" cy="3413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p>
            <a:pPr>
              <a:lnSpc>
                <a:spcPct val="103000"/>
              </a:lnSpc>
              <a:defRPr sz="900">
                <a:latin typeface="Helvetica Neue"/>
                <a:ea typeface="Helvetica Neue"/>
                <a:cs typeface="Helvetica Neue"/>
                <a:sym typeface="Helvetica Neue"/>
              </a:defRPr>
            </a:pPr>
            <a:r>
              <a:rPr lang="es-ES" noProof="0" dirty="0"/>
              <a:t>Autorización de la búsqueda e inicio durante la </a:t>
            </a:r>
            <a:r>
              <a:rPr lang="es-ES" b="1" noProof="0" dirty="0">
                <a:solidFill>
                  <a:srgbClr val="AA0A6C"/>
                </a:solidFill>
              </a:rPr>
              <a:t>semana del 13 de Noviembre</a:t>
            </a:r>
            <a:endParaRPr lang="es-ES" sz="1600" b="1" noProof="0" dirty="0">
              <a:solidFill>
                <a:srgbClr val="AA0A6C"/>
              </a:solidFill>
              <a:latin typeface="+mj-lt"/>
              <a:ea typeface="+mj-ea"/>
              <a:cs typeface="+mj-cs"/>
              <a:sym typeface="Arial"/>
            </a:endParaRPr>
          </a:p>
          <a:p>
            <a:pPr>
              <a:lnSpc>
                <a:spcPct val="103000"/>
              </a:lnSpc>
              <a:spcBef>
                <a:spcPts val="1200"/>
              </a:spcBef>
              <a:defRPr sz="900">
                <a:latin typeface="Helvetica Neue"/>
                <a:ea typeface="Helvetica Neue"/>
                <a:cs typeface="Helvetica Neue"/>
                <a:sym typeface="Helvetica Neue"/>
              </a:defRPr>
            </a:pPr>
            <a:r>
              <a:rPr lang="es-ES" noProof="0" dirty="0"/>
              <a:t>Reuniones adicionales con todos los involucrados para completar la descripción del rol, </a:t>
            </a:r>
            <a:br>
              <a:rPr lang="es-ES" noProof="0" dirty="0"/>
            </a:br>
            <a:r>
              <a:rPr lang="es-ES" b="1" dirty="0">
                <a:solidFill>
                  <a:srgbClr val="AA0A6C"/>
                </a:solidFill>
              </a:rPr>
              <a:t>fecha límite </a:t>
            </a:r>
            <a:r>
              <a:rPr lang="es-ES" b="1" noProof="0" dirty="0">
                <a:solidFill>
                  <a:srgbClr val="AA0A6C"/>
                </a:solidFill>
              </a:rPr>
              <a:t>24 de Noviembre</a:t>
            </a:r>
            <a:endParaRPr lang="es-ES" sz="1600" b="1" noProof="0" dirty="0">
              <a:solidFill>
                <a:srgbClr val="AA0A6C"/>
              </a:solidFill>
              <a:latin typeface="+mj-lt"/>
              <a:ea typeface="+mj-ea"/>
              <a:cs typeface="+mj-cs"/>
              <a:sym typeface="Arial"/>
            </a:endParaRPr>
          </a:p>
          <a:p>
            <a:pPr>
              <a:lnSpc>
                <a:spcPct val="103000"/>
              </a:lnSpc>
              <a:spcBef>
                <a:spcPts val="1700"/>
              </a:spcBef>
              <a:defRPr sz="900">
                <a:latin typeface="Helvetica Neue"/>
                <a:ea typeface="Helvetica Neue"/>
                <a:cs typeface="Helvetica Neue"/>
                <a:sym typeface="Helvetica Neue"/>
              </a:defRPr>
            </a:pPr>
            <a:r>
              <a:rPr lang="es-ES" noProof="0" dirty="0"/>
              <a:t>Investigación, identificación de candidatos y contacto de </a:t>
            </a:r>
            <a:r>
              <a:rPr lang="es-ES" b="1" noProof="0" dirty="0">
                <a:solidFill>
                  <a:srgbClr val="AA0A6C"/>
                </a:solidFill>
              </a:rPr>
              <a:t>autorización a finalización</a:t>
            </a:r>
            <a:endParaRPr lang="es-ES" b="1" noProof="0" dirty="0">
              <a:solidFill>
                <a:srgbClr val="FF0000"/>
              </a:solidFill>
            </a:endParaRPr>
          </a:p>
          <a:p>
            <a:pPr>
              <a:lnSpc>
                <a:spcPct val="103000"/>
              </a:lnSpc>
              <a:spcBef>
                <a:spcPts val="1700"/>
              </a:spcBef>
              <a:defRPr sz="900">
                <a:latin typeface="Helvetica Neue"/>
                <a:ea typeface="Helvetica Neue"/>
                <a:cs typeface="Helvetica Neue"/>
                <a:sym typeface="Helvetica Neue"/>
              </a:defRPr>
            </a:pPr>
            <a:r>
              <a:rPr lang="es-ES" noProof="0" dirty="0"/>
              <a:t>Entrevistas a candidatos externos (Kingsley Gate) </a:t>
            </a:r>
            <a:r>
              <a:rPr lang="es-ES" b="1" noProof="0" dirty="0">
                <a:solidFill>
                  <a:srgbClr val="AA0A6C"/>
                </a:solidFill>
              </a:rPr>
              <a:t>de 20 de Noviembre – 8 de Diciembre</a:t>
            </a:r>
            <a:endParaRPr lang="es-ES" sz="1600" b="1" noProof="0" dirty="0">
              <a:solidFill>
                <a:srgbClr val="AA0A6C"/>
              </a:solidFill>
              <a:latin typeface="+mj-lt"/>
              <a:ea typeface="+mj-ea"/>
              <a:cs typeface="+mj-cs"/>
              <a:sym typeface="Arial"/>
            </a:endParaRPr>
          </a:p>
          <a:p>
            <a:pPr>
              <a:lnSpc>
                <a:spcPct val="103000"/>
              </a:lnSpc>
              <a:spcBef>
                <a:spcPts val="1700"/>
              </a:spcBef>
              <a:defRPr sz="900">
                <a:latin typeface="Helvetica Neue"/>
                <a:ea typeface="Helvetica Neue"/>
                <a:cs typeface="Helvetica Neue"/>
                <a:sym typeface="Helvetica Neue"/>
              </a:defRPr>
            </a:pPr>
            <a:r>
              <a:rPr lang="es-ES" noProof="0" dirty="0"/>
              <a:t>Entrevistas a candidatos internos (Kingsley Gate) </a:t>
            </a:r>
            <a:r>
              <a:rPr lang="es-ES" b="1" noProof="0" dirty="0">
                <a:solidFill>
                  <a:srgbClr val="AA0A6C"/>
                </a:solidFill>
              </a:rPr>
              <a:t>de 27 de</a:t>
            </a:r>
            <a:r>
              <a:rPr lang="es-ES" b="1" baseline="30000" noProof="0" dirty="0">
                <a:solidFill>
                  <a:srgbClr val="AA0A6C"/>
                </a:solidFill>
              </a:rPr>
              <a:t> </a:t>
            </a:r>
            <a:r>
              <a:rPr lang="es-ES" b="1" noProof="0" dirty="0">
                <a:solidFill>
                  <a:srgbClr val="AA0A6C"/>
                </a:solidFill>
              </a:rPr>
              <a:t>Noviembre – 1 de </a:t>
            </a:r>
            <a:r>
              <a:rPr lang="es-ES" b="1" noProof="0" dirty="0" err="1">
                <a:solidFill>
                  <a:srgbClr val="AA0A6C"/>
                </a:solidFill>
              </a:rPr>
              <a:t>Deciembre</a:t>
            </a:r>
            <a:endParaRPr lang="es-ES" sz="1100" noProof="0" dirty="0"/>
          </a:p>
          <a:p>
            <a:pPr>
              <a:lnSpc>
                <a:spcPct val="103000"/>
              </a:lnSpc>
              <a:spcBef>
                <a:spcPts val="1700"/>
              </a:spcBef>
              <a:defRPr sz="900">
                <a:latin typeface="Helvetica Neue"/>
                <a:ea typeface="Helvetica Neue"/>
                <a:cs typeface="Helvetica Neue"/>
                <a:sym typeface="Helvetica Neue"/>
              </a:defRPr>
            </a:pPr>
            <a:r>
              <a:rPr lang="es-ES" noProof="0" dirty="0"/>
              <a:t>Presentación de lista corta de 4 candidatos </a:t>
            </a:r>
            <a:r>
              <a:rPr lang="es-ES" b="1" dirty="0">
                <a:solidFill>
                  <a:srgbClr val="AA0A6C"/>
                </a:solidFill>
              </a:rPr>
              <a:t>fecha límite</a:t>
            </a:r>
            <a:r>
              <a:rPr lang="es-ES" b="1" noProof="0" dirty="0">
                <a:solidFill>
                  <a:srgbClr val="AA0A6C"/>
                </a:solidFill>
              </a:rPr>
              <a:t> 15 de</a:t>
            </a:r>
            <a:r>
              <a:rPr lang="es-ES" b="1" baseline="30000" noProof="0" dirty="0">
                <a:solidFill>
                  <a:srgbClr val="AA0A6C"/>
                </a:solidFill>
              </a:rPr>
              <a:t> </a:t>
            </a:r>
            <a:r>
              <a:rPr lang="es-ES" b="1" noProof="0" dirty="0">
                <a:solidFill>
                  <a:srgbClr val="AA0A6C"/>
                </a:solidFill>
              </a:rPr>
              <a:t>Diciembre</a:t>
            </a:r>
            <a:endParaRPr lang="es-ES" sz="1100" noProof="0" dirty="0"/>
          </a:p>
          <a:p>
            <a:pPr>
              <a:lnSpc>
                <a:spcPct val="103000"/>
              </a:lnSpc>
              <a:spcBef>
                <a:spcPts val="1700"/>
              </a:spcBef>
              <a:defRPr sz="900">
                <a:latin typeface="Helvetica Neue"/>
                <a:ea typeface="Helvetica Neue"/>
                <a:cs typeface="Helvetica Neue"/>
                <a:sym typeface="Helvetica Neue"/>
              </a:defRPr>
            </a:pPr>
            <a:r>
              <a:rPr lang="es-ES" noProof="0" dirty="0"/>
              <a:t>1</a:t>
            </a:r>
            <a:r>
              <a:rPr lang="es-ES" baseline="30000" noProof="0" dirty="0"/>
              <a:t>a</a:t>
            </a:r>
            <a:r>
              <a:rPr lang="es-ES" noProof="0" dirty="0"/>
              <a:t> ronda de entrevistas (Cliente) </a:t>
            </a:r>
            <a:r>
              <a:rPr lang="es-ES" b="1" noProof="0" dirty="0">
                <a:solidFill>
                  <a:srgbClr val="AA0A6C"/>
                </a:solidFill>
              </a:rPr>
              <a:t>semana del 15 de Enero 2024</a:t>
            </a:r>
            <a:endParaRPr lang="es-ES" sz="1100" noProof="0" dirty="0"/>
          </a:p>
          <a:p>
            <a:pPr>
              <a:lnSpc>
                <a:spcPct val="103000"/>
              </a:lnSpc>
              <a:spcBef>
                <a:spcPts val="1100"/>
              </a:spcBef>
              <a:defRPr sz="900">
                <a:latin typeface="Helvetica Neue"/>
                <a:ea typeface="Helvetica Neue"/>
                <a:cs typeface="Helvetica Neue"/>
                <a:sym typeface="Helvetica Neue"/>
              </a:defRPr>
            </a:pPr>
            <a:r>
              <a:rPr lang="es-ES" noProof="0" dirty="0"/>
              <a:t>2</a:t>
            </a:r>
            <a:r>
              <a:rPr lang="es-ES" baseline="30000" noProof="0" dirty="0"/>
              <a:t>a</a:t>
            </a:r>
            <a:r>
              <a:rPr lang="es-ES" noProof="0" dirty="0"/>
              <a:t> ronda de entrevistas (Cliente) </a:t>
            </a:r>
            <a:r>
              <a:rPr lang="es-ES" b="1" noProof="0" dirty="0">
                <a:solidFill>
                  <a:srgbClr val="AA0A6C"/>
                </a:solidFill>
              </a:rPr>
              <a:t>semana del 29</a:t>
            </a:r>
            <a:r>
              <a:rPr lang="es-ES" b="1" baseline="30000" noProof="0" dirty="0">
                <a:solidFill>
                  <a:srgbClr val="AA0A6C"/>
                </a:solidFill>
              </a:rPr>
              <a:t> </a:t>
            </a:r>
            <a:r>
              <a:rPr lang="es-ES" b="1" noProof="0" dirty="0">
                <a:solidFill>
                  <a:srgbClr val="AA0A6C"/>
                </a:solidFill>
              </a:rPr>
              <a:t>Enero 2024</a:t>
            </a:r>
            <a:endParaRPr lang="es-ES" sz="1100" noProof="0" dirty="0"/>
          </a:p>
          <a:p>
            <a:pPr>
              <a:lnSpc>
                <a:spcPct val="103000"/>
              </a:lnSpc>
              <a:spcBef>
                <a:spcPts val="1100"/>
              </a:spcBef>
              <a:defRPr sz="900">
                <a:latin typeface="Helvetica Neue"/>
                <a:ea typeface="Helvetica Neue"/>
                <a:cs typeface="Helvetica Neue"/>
                <a:sym typeface="Helvetica Neue"/>
              </a:defRPr>
            </a:pPr>
            <a:r>
              <a:rPr lang="es-ES" noProof="0" dirty="0"/>
              <a:t>3</a:t>
            </a:r>
            <a:r>
              <a:rPr lang="es-ES" baseline="30000" noProof="0" dirty="0"/>
              <a:t>a</a:t>
            </a:r>
            <a:r>
              <a:rPr lang="es-ES" noProof="0" dirty="0"/>
              <a:t> ronda de entrevistas más </a:t>
            </a:r>
            <a:r>
              <a:rPr lang="es-ES" noProof="0" dirty="0" err="1"/>
              <a:t>due</a:t>
            </a:r>
            <a:r>
              <a:rPr lang="es-ES" noProof="0" dirty="0"/>
              <a:t> </a:t>
            </a:r>
            <a:r>
              <a:rPr lang="es-ES" noProof="0" dirty="0" err="1"/>
              <a:t>diligence</a:t>
            </a:r>
            <a:r>
              <a:rPr lang="es-ES" noProof="0" dirty="0"/>
              <a:t> &amp; referencias (Kingsley Gate) </a:t>
            </a:r>
            <a:r>
              <a:rPr lang="es-ES" b="1" noProof="0" dirty="0">
                <a:solidFill>
                  <a:srgbClr val="AA0A6C"/>
                </a:solidFill>
              </a:rPr>
              <a:t>fecha límite 23 de</a:t>
            </a:r>
            <a:r>
              <a:rPr lang="es-ES" b="1" baseline="30000" noProof="0" dirty="0">
                <a:solidFill>
                  <a:srgbClr val="AA0A6C"/>
                </a:solidFill>
              </a:rPr>
              <a:t> </a:t>
            </a:r>
            <a:r>
              <a:rPr lang="es-ES" b="1" noProof="0" dirty="0">
                <a:solidFill>
                  <a:srgbClr val="AA0A6C"/>
                </a:solidFill>
              </a:rPr>
              <a:t>Febrero 2024</a:t>
            </a:r>
            <a:endParaRPr lang="es-ES" sz="1100" noProof="0" dirty="0"/>
          </a:p>
          <a:p>
            <a:pPr>
              <a:lnSpc>
                <a:spcPct val="103000"/>
              </a:lnSpc>
              <a:spcBef>
                <a:spcPts val="900"/>
              </a:spcBef>
              <a:defRPr sz="900">
                <a:latin typeface="Helvetica Neue"/>
                <a:ea typeface="Helvetica Neue"/>
                <a:cs typeface="Helvetica Neue"/>
                <a:sym typeface="Helvetica Neue"/>
              </a:defRPr>
            </a:pPr>
            <a:r>
              <a:rPr lang="es-ES" noProof="0" dirty="0"/>
              <a:t>Oferta y aceptación </a:t>
            </a:r>
            <a:r>
              <a:rPr lang="es-ES" b="1" noProof="0" dirty="0">
                <a:solidFill>
                  <a:srgbClr val="AA0A6C"/>
                </a:solidFill>
              </a:rPr>
              <a:t>fecha límite 15  de</a:t>
            </a:r>
            <a:r>
              <a:rPr lang="es-ES" b="1" baseline="30000" noProof="0" dirty="0">
                <a:solidFill>
                  <a:srgbClr val="AA0A6C"/>
                </a:solidFill>
              </a:rPr>
              <a:t> </a:t>
            </a:r>
            <a:r>
              <a:rPr lang="es-ES" b="1" noProof="0" dirty="0">
                <a:solidFill>
                  <a:srgbClr val="AA0A6C"/>
                </a:solidFill>
              </a:rPr>
              <a:t>Marzo 2024</a:t>
            </a:r>
          </a:p>
        </p:txBody>
      </p:sp>
      <p:sp>
        <p:nvSpPr>
          <p:cNvPr id="940" name="Google Shape;862;p56"/>
          <p:cNvSpPr/>
          <p:nvPr/>
        </p:nvSpPr>
        <p:spPr>
          <a:xfrm>
            <a:off x="521496" y="1590348"/>
            <a:ext cx="8145951" cy="1"/>
          </a:xfrm>
          <a:prstGeom prst="line">
            <a:avLst/>
          </a:prstGeom>
          <a:ln>
            <a:solidFill>
              <a:srgbClr val="1F3E49"/>
            </a:solidFill>
          </a:ln>
        </p:spPr>
        <p:txBody>
          <a:bodyPr lIns="45719" rIns="45719"/>
          <a:lstStyle/>
          <a:p>
            <a:endParaRPr lang="es-ES" noProof="0" dirty="0"/>
          </a:p>
        </p:txBody>
      </p:sp>
      <p:sp>
        <p:nvSpPr>
          <p:cNvPr id="941" name="Google Shape;863;p56"/>
          <p:cNvSpPr/>
          <p:nvPr/>
        </p:nvSpPr>
        <p:spPr>
          <a:xfrm>
            <a:off x="499024" y="1950926"/>
            <a:ext cx="8145951" cy="1"/>
          </a:xfrm>
          <a:prstGeom prst="line">
            <a:avLst/>
          </a:prstGeom>
          <a:ln>
            <a:solidFill>
              <a:srgbClr val="1F3E49"/>
            </a:solidFill>
          </a:ln>
        </p:spPr>
        <p:txBody>
          <a:bodyPr lIns="45719" rIns="45719"/>
          <a:lstStyle/>
          <a:p>
            <a:endParaRPr/>
          </a:p>
        </p:txBody>
      </p:sp>
      <p:sp>
        <p:nvSpPr>
          <p:cNvPr id="942" name="Google Shape;864;p56"/>
          <p:cNvSpPr/>
          <p:nvPr/>
        </p:nvSpPr>
        <p:spPr>
          <a:xfrm>
            <a:off x="521496" y="2293029"/>
            <a:ext cx="8145951" cy="1"/>
          </a:xfrm>
          <a:prstGeom prst="line">
            <a:avLst/>
          </a:prstGeom>
          <a:ln>
            <a:solidFill>
              <a:srgbClr val="1F3E49"/>
            </a:solidFill>
          </a:ln>
        </p:spPr>
        <p:txBody>
          <a:bodyPr lIns="45719" rIns="45719"/>
          <a:lstStyle/>
          <a:p>
            <a:endParaRPr/>
          </a:p>
        </p:txBody>
      </p:sp>
      <p:sp>
        <p:nvSpPr>
          <p:cNvPr id="943" name="Google Shape;865;p56"/>
          <p:cNvSpPr/>
          <p:nvPr/>
        </p:nvSpPr>
        <p:spPr>
          <a:xfrm>
            <a:off x="521496" y="2644370"/>
            <a:ext cx="8145951" cy="1"/>
          </a:xfrm>
          <a:prstGeom prst="line">
            <a:avLst/>
          </a:prstGeom>
          <a:ln>
            <a:solidFill>
              <a:srgbClr val="1F3E49"/>
            </a:solidFill>
          </a:ln>
        </p:spPr>
        <p:txBody>
          <a:bodyPr lIns="45719" rIns="45719"/>
          <a:lstStyle/>
          <a:p>
            <a:endParaRPr dirty="0"/>
          </a:p>
        </p:txBody>
      </p:sp>
      <p:sp>
        <p:nvSpPr>
          <p:cNvPr id="944" name="Google Shape;866;p56"/>
          <p:cNvSpPr/>
          <p:nvPr/>
        </p:nvSpPr>
        <p:spPr>
          <a:xfrm>
            <a:off x="521496" y="2995710"/>
            <a:ext cx="8145951" cy="1"/>
          </a:xfrm>
          <a:prstGeom prst="line">
            <a:avLst/>
          </a:prstGeom>
          <a:ln>
            <a:solidFill>
              <a:srgbClr val="1F3E49"/>
            </a:solidFill>
          </a:ln>
        </p:spPr>
        <p:txBody>
          <a:bodyPr lIns="45719" rIns="45719"/>
          <a:lstStyle/>
          <a:p>
            <a:endParaRPr/>
          </a:p>
        </p:txBody>
      </p:sp>
      <p:sp>
        <p:nvSpPr>
          <p:cNvPr id="945" name="Google Shape;867;p56"/>
          <p:cNvSpPr/>
          <p:nvPr/>
        </p:nvSpPr>
        <p:spPr>
          <a:xfrm>
            <a:off x="521496" y="3347051"/>
            <a:ext cx="8145951" cy="1"/>
          </a:xfrm>
          <a:prstGeom prst="line">
            <a:avLst/>
          </a:prstGeom>
          <a:ln>
            <a:solidFill>
              <a:srgbClr val="1F3E49"/>
            </a:solidFill>
          </a:ln>
        </p:spPr>
        <p:txBody>
          <a:bodyPr lIns="45719" rIns="45719"/>
          <a:lstStyle/>
          <a:p>
            <a:endParaRPr/>
          </a:p>
        </p:txBody>
      </p:sp>
      <p:sp>
        <p:nvSpPr>
          <p:cNvPr id="946" name="Google Shape;868;p56"/>
          <p:cNvSpPr/>
          <p:nvPr/>
        </p:nvSpPr>
        <p:spPr>
          <a:xfrm>
            <a:off x="521496" y="3698391"/>
            <a:ext cx="8145951" cy="1"/>
          </a:xfrm>
          <a:prstGeom prst="line">
            <a:avLst/>
          </a:prstGeom>
          <a:ln>
            <a:solidFill>
              <a:srgbClr val="1F3E49"/>
            </a:solidFill>
          </a:ln>
        </p:spPr>
        <p:txBody>
          <a:bodyPr lIns="45719" rIns="45719"/>
          <a:lstStyle/>
          <a:p>
            <a:endParaRPr/>
          </a:p>
        </p:txBody>
      </p:sp>
      <p:sp>
        <p:nvSpPr>
          <p:cNvPr id="947" name="Google Shape;869;p56"/>
          <p:cNvSpPr/>
          <p:nvPr/>
        </p:nvSpPr>
        <p:spPr>
          <a:xfrm>
            <a:off x="521496" y="4049732"/>
            <a:ext cx="8145951" cy="1"/>
          </a:xfrm>
          <a:prstGeom prst="line">
            <a:avLst/>
          </a:prstGeom>
          <a:ln>
            <a:solidFill>
              <a:srgbClr val="1F3E49"/>
            </a:solidFill>
          </a:ln>
        </p:spPr>
        <p:txBody>
          <a:bodyPr lIns="45719" rIns="45719"/>
          <a:lstStyle/>
          <a:p>
            <a:endParaRPr/>
          </a:p>
        </p:txBody>
      </p:sp>
      <p:sp>
        <p:nvSpPr>
          <p:cNvPr id="948" name="Google Shape;870;p56"/>
          <p:cNvSpPr/>
          <p:nvPr/>
        </p:nvSpPr>
        <p:spPr>
          <a:xfrm>
            <a:off x="521496" y="4401072"/>
            <a:ext cx="8145951" cy="1"/>
          </a:xfrm>
          <a:prstGeom prst="line">
            <a:avLst/>
          </a:prstGeom>
          <a:ln>
            <a:solidFill>
              <a:srgbClr val="1F3E49"/>
            </a:solidFill>
          </a:ln>
        </p:spPr>
        <p:txBody>
          <a:bodyPr lIns="45719" rIns="45719"/>
          <a:lstStyle/>
          <a:p>
            <a:endParaRPr dirty="0"/>
          </a:p>
        </p:txBody>
      </p:sp>
      <p:sp>
        <p:nvSpPr>
          <p:cNvPr id="949" name="Google Shape;871;p56"/>
          <p:cNvSpPr/>
          <p:nvPr/>
        </p:nvSpPr>
        <p:spPr>
          <a:xfrm>
            <a:off x="521496" y="4752415"/>
            <a:ext cx="8145951" cy="1"/>
          </a:xfrm>
          <a:prstGeom prst="line">
            <a:avLst/>
          </a:prstGeom>
          <a:ln>
            <a:solidFill>
              <a:srgbClr val="1F3E49"/>
            </a:solidFill>
          </a:ln>
        </p:spPr>
        <p:txBody>
          <a:bodyPr lIns="45719" rIns="45719"/>
          <a:lstStyle/>
          <a:p>
            <a:endParaRPr/>
          </a:p>
        </p:txBody>
      </p:sp>
      <p:sp>
        <p:nvSpPr>
          <p:cNvPr id="950" name="Google Shape;872;p56"/>
          <p:cNvSpPr/>
          <p:nvPr/>
        </p:nvSpPr>
        <p:spPr>
          <a:xfrm flipH="1">
            <a:off x="5426364" y="1239006"/>
            <a:ext cx="3" cy="3513409"/>
          </a:xfrm>
          <a:prstGeom prst="line">
            <a:avLst/>
          </a:prstGeom>
          <a:ln>
            <a:solidFill>
              <a:srgbClr val="1F3E49"/>
            </a:solidFill>
          </a:ln>
        </p:spPr>
        <p:txBody>
          <a:bodyPr lIns="45719" rIns="45719"/>
          <a:lstStyle/>
          <a:p>
            <a:endParaRPr/>
          </a:p>
        </p:txBody>
      </p:sp>
      <p:sp>
        <p:nvSpPr>
          <p:cNvPr id="951" name="Google Shape;873;p56"/>
          <p:cNvSpPr/>
          <p:nvPr/>
        </p:nvSpPr>
        <p:spPr>
          <a:xfrm flipH="1">
            <a:off x="5628704" y="1239006"/>
            <a:ext cx="3" cy="3513409"/>
          </a:xfrm>
          <a:prstGeom prst="line">
            <a:avLst/>
          </a:prstGeom>
          <a:ln>
            <a:solidFill>
              <a:srgbClr val="1F3E49"/>
            </a:solidFill>
          </a:ln>
        </p:spPr>
        <p:txBody>
          <a:bodyPr lIns="45719" rIns="45719"/>
          <a:lstStyle/>
          <a:p>
            <a:endParaRPr/>
          </a:p>
        </p:txBody>
      </p:sp>
      <p:sp>
        <p:nvSpPr>
          <p:cNvPr id="952" name="Google Shape;874;p56"/>
          <p:cNvSpPr/>
          <p:nvPr/>
        </p:nvSpPr>
        <p:spPr>
          <a:xfrm flipH="1">
            <a:off x="5831045" y="1239006"/>
            <a:ext cx="3" cy="3513409"/>
          </a:xfrm>
          <a:prstGeom prst="line">
            <a:avLst/>
          </a:prstGeom>
          <a:ln w="19050">
            <a:solidFill>
              <a:srgbClr val="1F3E49"/>
            </a:solidFill>
          </a:ln>
        </p:spPr>
        <p:txBody>
          <a:bodyPr lIns="45719" rIns="45719"/>
          <a:lstStyle/>
          <a:p>
            <a:endParaRPr/>
          </a:p>
        </p:txBody>
      </p:sp>
      <p:sp>
        <p:nvSpPr>
          <p:cNvPr id="953" name="Google Shape;875;p56"/>
          <p:cNvSpPr/>
          <p:nvPr/>
        </p:nvSpPr>
        <p:spPr>
          <a:xfrm flipH="1">
            <a:off x="6033385" y="1239006"/>
            <a:ext cx="3" cy="3513409"/>
          </a:xfrm>
          <a:prstGeom prst="line">
            <a:avLst/>
          </a:prstGeom>
          <a:ln>
            <a:solidFill>
              <a:srgbClr val="1F3E49"/>
            </a:solidFill>
          </a:ln>
        </p:spPr>
        <p:txBody>
          <a:bodyPr lIns="45719" rIns="45719"/>
          <a:lstStyle/>
          <a:p>
            <a:endParaRPr/>
          </a:p>
        </p:txBody>
      </p:sp>
      <p:sp>
        <p:nvSpPr>
          <p:cNvPr id="954" name="Google Shape;876;p56"/>
          <p:cNvSpPr/>
          <p:nvPr/>
        </p:nvSpPr>
        <p:spPr>
          <a:xfrm flipH="1">
            <a:off x="6235725" y="1239006"/>
            <a:ext cx="3" cy="3513409"/>
          </a:xfrm>
          <a:prstGeom prst="line">
            <a:avLst/>
          </a:prstGeom>
          <a:ln>
            <a:solidFill>
              <a:srgbClr val="1F3E49"/>
            </a:solidFill>
          </a:ln>
        </p:spPr>
        <p:txBody>
          <a:bodyPr lIns="45719" rIns="45719"/>
          <a:lstStyle/>
          <a:p>
            <a:endParaRPr/>
          </a:p>
        </p:txBody>
      </p:sp>
      <p:sp>
        <p:nvSpPr>
          <p:cNvPr id="955" name="Google Shape;877;p56"/>
          <p:cNvSpPr/>
          <p:nvPr/>
        </p:nvSpPr>
        <p:spPr>
          <a:xfrm flipH="1">
            <a:off x="6438066" y="1239006"/>
            <a:ext cx="3" cy="3513409"/>
          </a:xfrm>
          <a:prstGeom prst="line">
            <a:avLst/>
          </a:prstGeom>
          <a:ln>
            <a:solidFill>
              <a:srgbClr val="1F3E49"/>
            </a:solidFill>
          </a:ln>
        </p:spPr>
        <p:txBody>
          <a:bodyPr lIns="45719" rIns="45719"/>
          <a:lstStyle/>
          <a:p>
            <a:endParaRPr/>
          </a:p>
        </p:txBody>
      </p:sp>
      <p:sp>
        <p:nvSpPr>
          <p:cNvPr id="956" name="Google Shape;878;p56"/>
          <p:cNvSpPr/>
          <p:nvPr/>
        </p:nvSpPr>
        <p:spPr>
          <a:xfrm flipH="1">
            <a:off x="6640406" y="1239006"/>
            <a:ext cx="3" cy="3513409"/>
          </a:xfrm>
          <a:prstGeom prst="line">
            <a:avLst/>
          </a:prstGeom>
          <a:ln w="19050">
            <a:solidFill>
              <a:srgbClr val="1F3E49"/>
            </a:solidFill>
          </a:ln>
        </p:spPr>
        <p:txBody>
          <a:bodyPr lIns="45719" rIns="45719"/>
          <a:lstStyle/>
          <a:p>
            <a:endParaRPr/>
          </a:p>
        </p:txBody>
      </p:sp>
      <p:sp>
        <p:nvSpPr>
          <p:cNvPr id="957" name="Google Shape;879;p56"/>
          <p:cNvSpPr/>
          <p:nvPr/>
        </p:nvSpPr>
        <p:spPr>
          <a:xfrm flipH="1">
            <a:off x="6842745" y="1239006"/>
            <a:ext cx="3" cy="3513409"/>
          </a:xfrm>
          <a:prstGeom prst="line">
            <a:avLst/>
          </a:prstGeom>
          <a:ln>
            <a:solidFill>
              <a:srgbClr val="1F3E49"/>
            </a:solidFill>
          </a:ln>
        </p:spPr>
        <p:txBody>
          <a:bodyPr lIns="45719" rIns="45719"/>
          <a:lstStyle/>
          <a:p>
            <a:endParaRPr/>
          </a:p>
        </p:txBody>
      </p:sp>
      <p:sp>
        <p:nvSpPr>
          <p:cNvPr id="958" name="Google Shape;880;p56"/>
          <p:cNvSpPr/>
          <p:nvPr/>
        </p:nvSpPr>
        <p:spPr>
          <a:xfrm flipH="1">
            <a:off x="7045086" y="1239006"/>
            <a:ext cx="3" cy="3513409"/>
          </a:xfrm>
          <a:prstGeom prst="line">
            <a:avLst/>
          </a:prstGeom>
          <a:ln>
            <a:solidFill>
              <a:srgbClr val="1F3E49"/>
            </a:solidFill>
          </a:ln>
        </p:spPr>
        <p:txBody>
          <a:bodyPr lIns="45719" rIns="45719"/>
          <a:lstStyle/>
          <a:p>
            <a:endParaRPr/>
          </a:p>
        </p:txBody>
      </p:sp>
      <p:sp>
        <p:nvSpPr>
          <p:cNvPr id="959" name="Google Shape;881;p56"/>
          <p:cNvSpPr/>
          <p:nvPr/>
        </p:nvSpPr>
        <p:spPr>
          <a:xfrm flipH="1">
            <a:off x="7247427" y="1239006"/>
            <a:ext cx="3" cy="3513409"/>
          </a:xfrm>
          <a:prstGeom prst="line">
            <a:avLst/>
          </a:prstGeom>
          <a:ln>
            <a:solidFill>
              <a:srgbClr val="1F3E49"/>
            </a:solidFill>
          </a:ln>
        </p:spPr>
        <p:txBody>
          <a:bodyPr lIns="45719" rIns="45719"/>
          <a:lstStyle/>
          <a:p>
            <a:endParaRPr/>
          </a:p>
        </p:txBody>
      </p:sp>
      <p:sp>
        <p:nvSpPr>
          <p:cNvPr id="960" name="Google Shape;882;p56"/>
          <p:cNvSpPr/>
          <p:nvPr/>
        </p:nvSpPr>
        <p:spPr>
          <a:xfrm flipH="1">
            <a:off x="7449767" y="1239006"/>
            <a:ext cx="3" cy="3513409"/>
          </a:xfrm>
          <a:prstGeom prst="line">
            <a:avLst/>
          </a:prstGeom>
          <a:ln w="19050">
            <a:solidFill>
              <a:srgbClr val="1F3E49"/>
            </a:solidFill>
          </a:ln>
        </p:spPr>
        <p:txBody>
          <a:bodyPr lIns="45719" rIns="45719"/>
          <a:lstStyle/>
          <a:p>
            <a:endParaRPr/>
          </a:p>
        </p:txBody>
      </p:sp>
      <p:sp>
        <p:nvSpPr>
          <p:cNvPr id="961" name="Google Shape;883;p56"/>
          <p:cNvSpPr/>
          <p:nvPr/>
        </p:nvSpPr>
        <p:spPr>
          <a:xfrm flipH="1">
            <a:off x="7652107" y="1239006"/>
            <a:ext cx="3" cy="3513409"/>
          </a:xfrm>
          <a:prstGeom prst="line">
            <a:avLst/>
          </a:prstGeom>
          <a:ln>
            <a:solidFill>
              <a:srgbClr val="1F3E49"/>
            </a:solidFill>
          </a:ln>
        </p:spPr>
        <p:txBody>
          <a:bodyPr lIns="45719" rIns="45719"/>
          <a:lstStyle/>
          <a:p>
            <a:endParaRPr/>
          </a:p>
        </p:txBody>
      </p:sp>
      <p:sp>
        <p:nvSpPr>
          <p:cNvPr id="962" name="Google Shape;884;p56"/>
          <p:cNvSpPr/>
          <p:nvPr/>
        </p:nvSpPr>
        <p:spPr>
          <a:xfrm flipH="1">
            <a:off x="7854447" y="1239006"/>
            <a:ext cx="3" cy="3513409"/>
          </a:xfrm>
          <a:prstGeom prst="line">
            <a:avLst/>
          </a:prstGeom>
          <a:ln>
            <a:solidFill>
              <a:srgbClr val="1F3E49"/>
            </a:solidFill>
          </a:ln>
        </p:spPr>
        <p:txBody>
          <a:bodyPr lIns="45719" rIns="45719"/>
          <a:lstStyle/>
          <a:p>
            <a:endParaRPr/>
          </a:p>
        </p:txBody>
      </p:sp>
      <p:sp>
        <p:nvSpPr>
          <p:cNvPr id="963" name="Google Shape;885;p56"/>
          <p:cNvSpPr/>
          <p:nvPr/>
        </p:nvSpPr>
        <p:spPr>
          <a:xfrm flipH="1">
            <a:off x="8056788" y="1239006"/>
            <a:ext cx="3" cy="3513409"/>
          </a:xfrm>
          <a:prstGeom prst="line">
            <a:avLst/>
          </a:prstGeom>
          <a:ln>
            <a:solidFill>
              <a:srgbClr val="1F3E49"/>
            </a:solidFill>
          </a:ln>
        </p:spPr>
        <p:txBody>
          <a:bodyPr lIns="45719" rIns="45719"/>
          <a:lstStyle/>
          <a:p>
            <a:endParaRPr/>
          </a:p>
        </p:txBody>
      </p:sp>
      <p:sp>
        <p:nvSpPr>
          <p:cNvPr id="964" name="Google Shape;886;p56"/>
          <p:cNvSpPr/>
          <p:nvPr/>
        </p:nvSpPr>
        <p:spPr>
          <a:xfrm flipH="1">
            <a:off x="8259127" y="1239006"/>
            <a:ext cx="2" cy="3513409"/>
          </a:xfrm>
          <a:prstGeom prst="line">
            <a:avLst/>
          </a:prstGeom>
          <a:ln w="19050">
            <a:solidFill>
              <a:srgbClr val="1F3E49"/>
            </a:solidFill>
          </a:ln>
        </p:spPr>
        <p:txBody>
          <a:bodyPr lIns="45719" rIns="45719"/>
          <a:lstStyle/>
          <a:p>
            <a:endParaRPr/>
          </a:p>
        </p:txBody>
      </p:sp>
      <p:sp>
        <p:nvSpPr>
          <p:cNvPr id="965" name="Google Shape;887;p56"/>
          <p:cNvSpPr txBox="1"/>
          <p:nvPr/>
        </p:nvSpPr>
        <p:spPr>
          <a:xfrm>
            <a:off x="5866405" y="989245"/>
            <a:ext cx="739677"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rPr dirty="0"/>
              <a:t>D</a:t>
            </a:r>
            <a:r>
              <a:rPr lang="en-US" dirty="0"/>
              <a:t>I</a:t>
            </a:r>
            <a:r>
              <a:rPr dirty="0"/>
              <a:t>C ‘23</a:t>
            </a:r>
          </a:p>
        </p:txBody>
      </p:sp>
      <p:sp>
        <p:nvSpPr>
          <p:cNvPr id="966" name="Google Shape;888;p56"/>
          <p:cNvSpPr txBox="1"/>
          <p:nvPr/>
        </p:nvSpPr>
        <p:spPr>
          <a:xfrm>
            <a:off x="6670609" y="989245"/>
            <a:ext cx="739677"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rPr lang="en-US" dirty="0"/>
              <a:t>ENE</a:t>
            </a:r>
            <a:r>
              <a:rPr dirty="0"/>
              <a:t> ‘23</a:t>
            </a:r>
          </a:p>
        </p:txBody>
      </p:sp>
      <p:sp>
        <p:nvSpPr>
          <p:cNvPr id="967" name="Google Shape;889;p56"/>
          <p:cNvSpPr txBox="1"/>
          <p:nvPr/>
        </p:nvSpPr>
        <p:spPr>
          <a:xfrm>
            <a:off x="7481351" y="989245"/>
            <a:ext cx="739677"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rPr dirty="0"/>
              <a:t>FEB ‘23</a:t>
            </a:r>
          </a:p>
        </p:txBody>
      </p:sp>
      <p:sp>
        <p:nvSpPr>
          <p:cNvPr id="968" name="Google Shape;890;p56"/>
          <p:cNvSpPr txBox="1"/>
          <p:nvPr/>
        </p:nvSpPr>
        <p:spPr>
          <a:xfrm>
            <a:off x="8221689" y="989245"/>
            <a:ext cx="482955" cy="1926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03000"/>
              </a:lnSpc>
              <a:defRPr sz="800" b="1">
                <a:latin typeface="Helvetica Neue"/>
                <a:ea typeface="Helvetica Neue"/>
                <a:cs typeface="Helvetica Neue"/>
                <a:sym typeface="Helvetica Neue"/>
              </a:defRPr>
            </a:lvl1pPr>
          </a:lstStyle>
          <a:p>
            <a:r>
              <a:t>MAR ‘23</a:t>
            </a:r>
          </a:p>
        </p:txBody>
      </p:sp>
      <p:sp>
        <p:nvSpPr>
          <p:cNvPr id="969" name="Google Shape;891;p56"/>
          <p:cNvSpPr/>
          <p:nvPr/>
        </p:nvSpPr>
        <p:spPr>
          <a:xfrm>
            <a:off x="483128" y="534134"/>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970" name="Google Shape;892;p56"/>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971" name="Google Shape;893;p56"/>
          <p:cNvSpPr txBox="1"/>
          <p:nvPr/>
        </p:nvSpPr>
        <p:spPr>
          <a:xfrm>
            <a:off x="194568" y="83474"/>
            <a:ext cx="27171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a:t>Presentación de nuestras </a:t>
            </a:r>
            <a:r>
              <a:rPr lang="es-ES" noProof="0" dirty="0"/>
              <a:t>credenciales</a:t>
            </a:r>
          </a:p>
        </p:txBody>
      </p:sp>
      <p:pic>
        <p:nvPicPr>
          <p:cNvPr id="972" name="Google Shape;894;p56" descr="Google Shape;894;p56"/>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973" name="Google Shape;895;p56"/>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974" name="Google Shape;896;p56"/>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a:t>Cronograma </a:t>
            </a:r>
            <a:r>
              <a:rPr lang="es-ES" noProof="0" dirty="0"/>
              <a:t>proyectado</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6" name="Google Shape;901;p57" descr="Google Shape;901;p57"/>
          <p:cNvPicPr>
            <a:picLocks noChangeAspect="1"/>
          </p:cNvPicPr>
          <p:nvPr/>
        </p:nvPicPr>
        <p:blipFill>
          <a:blip r:embed="rId2"/>
          <a:srcRect t="4789" b="4789"/>
          <a:stretch>
            <a:fillRect/>
          </a:stretch>
        </p:blipFill>
        <p:spPr>
          <a:xfrm flipH="1">
            <a:off x="-3" y="-2"/>
            <a:ext cx="9152347" cy="5144694"/>
          </a:xfrm>
          <a:prstGeom prst="rect">
            <a:avLst/>
          </a:prstGeom>
          <a:ln w="12700">
            <a:miter lim="400000"/>
          </a:ln>
        </p:spPr>
      </p:pic>
      <p:sp>
        <p:nvSpPr>
          <p:cNvPr id="977" name="Google Shape;902;p57"/>
          <p:cNvSpPr/>
          <p:nvPr/>
        </p:nvSpPr>
        <p:spPr>
          <a:xfrm>
            <a:off x="-1" y="0"/>
            <a:ext cx="9152402" cy="5144700"/>
          </a:xfrm>
          <a:prstGeom prst="rect">
            <a:avLst/>
          </a:prstGeom>
          <a:gradFill>
            <a:gsLst>
              <a:gs pos="0">
                <a:srgbClr val="10252C"/>
              </a:gs>
              <a:gs pos="100000">
                <a:srgbClr val="549DB6">
                  <a:alpha val="0"/>
                </a:srgbClr>
              </a:gs>
            </a:gsLst>
          </a:gradFill>
          <a:ln w="12700">
            <a:miter lim="400000"/>
          </a:ln>
        </p:spPr>
        <p:txBody>
          <a:bodyPr lIns="45719" rIns="45719" anchor="ctr"/>
          <a:lstStyle/>
          <a:p>
            <a:pPr algn="ctr">
              <a:defRPr sz="1600">
                <a:solidFill>
                  <a:srgbClr val="FFFFFF"/>
                </a:solidFill>
              </a:defRPr>
            </a:pPr>
            <a:endParaRPr/>
          </a:p>
        </p:txBody>
      </p:sp>
      <p:pic>
        <p:nvPicPr>
          <p:cNvPr id="978" name="Google Shape;903;p57" descr="Google Shape;903;p57"/>
          <p:cNvPicPr>
            <a:picLocks noChangeAspect="1"/>
          </p:cNvPicPr>
          <p:nvPr/>
        </p:nvPicPr>
        <p:blipFill>
          <a:blip r:embed="rId3"/>
          <a:stretch>
            <a:fillRect/>
          </a:stretch>
        </p:blipFill>
        <p:spPr>
          <a:xfrm>
            <a:off x="5151670" y="682138"/>
            <a:ext cx="3141943" cy="3780411"/>
          </a:xfrm>
          <a:prstGeom prst="rect">
            <a:avLst/>
          </a:prstGeom>
          <a:ln w="12700">
            <a:miter lim="400000"/>
          </a:ln>
          <a:effectLst>
            <a:outerShdw blurRad="50800" dist="38100" dir="2700000" rotWithShape="0">
              <a:srgbClr val="000000">
                <a:alpha val="40000"/>
              </a:srgbClr>
            </a:outerShdw>
          </a:effectLst>
        </p:spPr>
      </p:pic>
      <p:sp>
        <p:nvSpPr>
          <p:cNvPr id="979" name="Google Shape;904;p57"/>
          <p:cNvSpPr txBox="1"/>
          <p:nvPr/>
        </p:nvSpPr>
        <p:spPr>
          <a:xfrm>
            <a:off x="905595" y="1855858"/>
            <a:ext cx="3197483" cy="1432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nchor="ctr">
            <a:spAutoFit/>
          </a:bodyPr>
          <a:lstStyle>
            <a:lvl1pPr>
              <a:lnSpc>
                <a:spcPct val="119230"/>
              </a:lnSpc>
              <a:defRPr sz="3900" b="1">
                <a:solidFill>
                  <a:srgbClr val="FFFFFF"/>
                </a:solidFill>
                <a:latin typeface="Helvetica Neue"/>
                <a:ea typeface="Helvetica Neue"/>
                <a:cs typeface="Helvetica Neue"/>
                <a:sym typeface="Helvetica Neue"/>
              </a:defRPr>
            </a:lvl1pPr>
          </a:lstStyle>
          <a:p>
            <a:r>
              <a:rPr lang="es-ES" noProof="0" dirty="0"/>
              <a:t>Carta de Compromiso</a:t>
            </a:r>
          </a:p>
        </p:txBody>
      </p:sp>
      <p:sp>
        <p:nvSpPr>
          <p:cNvPr id="980" name="Google Shape;905;p57"/>
          <p:cNvSpPr txBox="1"/>
          <p:nvPr/>
        </p:nvSpPr>
        <p:spPr>
          <a:xfrm>
            <a:off x="5367370" y="1765643"/>
            <a:ext cx="2688528" cy="561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ctr">
              <a:defRPr sz="1600">
                <a:solidFill>
                  <a:srgbClr val="1F3E49"/>
                </a:solidFill>
              </a:defRPr>
            </a:pPr>
            <a:r>
              <a:rPr lang="es-ES" noProof="0" dirty="0"/>
              <a:t>Hacer doble </a:t>
            </a:r>
            <a:r>
              <a:rPr lang="es-ES" noProof="0" dirty="0" err="1"/>
              <a:t>click</a:t>
            </a:r>
            <a:r>
              <a:rPr lang="es-ES" noProof="0" dirty="0"/>
              <a:t> en el ícono para abrir</a:t>
            </a:r>
          </a:p>
        </p:txBody>
      </p:sp>
      <p:grpSp>
        <p:nvGrpSpPr>
          <p:cNvPr id="983" name="Google Shape;906;p57"/>
          <p:cNvGrpSpPr/>
          <p:nvPr/>
        </p:nvGrpSpPr>
        <p:grpSpPr>
          <a:xfrm>
            <a:off x="5853929" y="2840473"/>
            <a:ext cx="1922074" cy="888858"/>
            <a:chOff x="0" y="0"/>
            <a:chExt cx="1922072" cy="888857"/>
          </a:xfrm>
        </p:grpSpPr>
        <p:pic>
          <p:nvPicPr>
            <p:cNvPr id="981" name="Google Shape;907;p57" descr="Google Shape;907;p57"/>
            <p:cNvPicPr>
              <a:picLocks noChangeAspect="1"/>
            </p:cNvPicPr>
            <p:nvPr/>
          </p:nvPicPr>
          <p:blipFill>
            <a:blip r:embed="rId4"/>
            <a:stretch>
              <a:fillRect/>
            </a:stretch>
          </p:blipFill>
          <p:spPr>
            <a:xfrm>
              <a:off x="398172" y="0"/>
              <a:ext cx="922731" cy="576073"/>
            </a:xfrm>
            <a:prstGeom prst="rect">
              <a:avLst/>
            </a:prstGeom>
            <a:ln w="12700" cap="flat">
              <a:noFill/>
              <a:miter lim="400000"/>
            </a:ln>
            <a:effectLst/>
          </p:spPr>
        </p:pic>
        <p:sp>
          <p:nvSpPr>
            <p:cNvPr id="982" name="Google Shape;908;p57"/>
            <p:cNvSpPr txBox="1"/>
            <p:nvPr/>
          </p:nvSpPr>
          <p:spPr>
            <a:xfrm>
              <a:off x="0" y="672427"/>
              <a:ext cx="1922073" cy="2164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lvl1pPr algn="ctr">
                <a:defRPr sz="1100">
                  <a:solidFill>
                    <a:srgbClr val="3B3838"/>
                  </a:solidFill>
                </a:defRPr>
              </a:lvl1pPr>
            </a:lstStyle>
            <a:p>
              <a:r>
                <a:t>Microsoft Word Document</a:t>
              </a:r>
            </a:p>
          </p:txBody>
        </p:sp>
      </p:grpSp>
      <p:sp>
        <p:nvSpPr>
          <p:cNvPr id="984" name="Google Shape;909;p57"/>
          <p:cNvSpPr/>
          <p:nvPr/>
        </p:nvSpPr>
        <p:spPr>
          <a:xfrm>
            <a:off x="-3" y="1281"/>
            <a:ext cx="9144003"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985" name="Google Shape;910;p57"/>
          <p:cNvSpPr txBox="1"/>
          <p:nvPr/>
        </p:nvSpPr>
        <p:spPr>
          <a:xfrm>
            <a:off x="194568" y="83474"/>
            <a:ext cx="26886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986" name="Google Shape;911;p57" descr="Google Shape;911;p57"/>
          <p:cNvPicPr>
            <a:picLocks noChangeAspect="1"/>
          </p:cNvPicPr>
          <p:nvPr/>
        </p:nvPicPr>
        <p:blipFill>
          <a:blip r:embed="rId5"/>
          <a:stretch>
            <a:fillRect/>
          </a:stretch>
        </p:blipFill>
        <p:spPr>
          <a:xfrm>
            <a:off x="8744715" y="83467"/>
            <a:ext cx="148461" cy="182882"/>
          </a:xfrm>
          <a:prstGeom prst="rect">
            <a:avLst/>
          </a:prstGeom>
          <a:ln w="12700">
            <a:miter lim="400000"/>
          </a:ln>
        </p:spPr>
      </p:pic>
      <p:sp>
        <p:nvSpPr>
          <p:cNvPr id="987" name="Google Shape;912;p57"/>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988" name="Google Shape;913;p57"/>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Carta compromiso</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Google Shape;918;p58"/>
          <p:cNvSpPr txBox="1">
            <a:spLocks noGrp="1"/>
          </p:cNvSpPr>
          <p:nvPr>
            <p:ph type="title"/>
          </p:nvPr>
        </p:nvSpPr>
        <p:spPr>
          <a:xfrm>
            <a:off x="626209" y="1180678"/>
            <a:ext cx="3067954" cy="528104"/>
          </a:xfrm>
          <a:prstGeom prst="rect">
            <a:avLst/>
          </a:prstGeom>
        </p:spPr>
        <p:txBody>
          <a:bodyPr/>
          <a:lstStyle>
            <a:lvl1pPr>
              <a:defRPr sz="2300" b="1">
                <a:latin typeface="Helvetica Neue"/>
                <a:ea typeface="Helvetica Neue"/>
                <a:cs typeface="Helvetica Neue"/>
                <a:sym typeface="Helvetica Neue"/>
              </a:defRPr>
            </a:lvl1pPr>
          </a:lstStyle>
          <a:p>
            <a:r>
              <a:rPr lang="es-ES" noProof="0" dirty="0"/>
              <a:t>Nuestro Equipo</a:t>
            </a:r>
          </a:p>
        </p:txBody>
      </p:sp>
      <p:sp>
        <p:nvSpPr>
          <p:cNvPr id="991" name="Google Shape;919;p58"/>
          <p:cNvSpPr txBox="1">
            <a:spLocks noGrp="1"/>
          </p:cNvSpPr>
          <p:nvPr>
            <p:ph type="body" sz="quarter" idx="1"/>
          </p:nvPr>
        </p:nvSpPr>
        <p:spPr>
          <a:xfrm>
            <a:off x="457619" y="1757141"/>
            <a:ext cx="2966251" cy="2669328"/>
          </a:xfrm>
          <a:prstGeom prst="rect">
            <a:avLst/>
          </a:prstGeom>
        </p:spPr>
        <p:txBody>
          <a:bodyPr/>
          <a:lstStyle/>
          <a:p>
            <a:pPr marL="0" indent="0">
              <a:spcBef>
                <a:spcPts val="0"/>
              </a:spcBef>
              <a:buSzTx/>
              <a:buNone/>
              <a:defRPr sz="1000">
                <a:solidFill>
                  <a:srgbClr val="282828"/>
                </a:solidFill>
                <a:latin typeface="Helvetica Neue"/>
                <a:ea typeface="Helvetica Neue"/>
                <a:cs typeface="Helvetica Neue"/>
                <a:sym typeface="Helvetica Neue"/>
              </a:defRPr>
            </a:pPr>
            <a:r>
              <a:rPr lang="es-ES" noProof="0" dirty="0"/>
              <a:t>Nuestro equipo de consultores globales entiende que hay mucho en juego. Habiendo conocido y colocado a miles de ejecutivos de alto impacto en la toma de decisiones en todo el mundo, aportan experiencia en todas las industrias, funciones y geografías.</a:t>
            </a:r>
            <a:endParaRPr lang="es-ES" sz="1100" noProof="0" dirty="0"/>
          </a:p>
          <a:p>
            <a:pPr marL="0" indent="0">
              <a:spcBef>
                <a:spcPts val="0"/>
              </a:spcBef>
              <a:buSzTx/>
              <a:buNone/>
              <a:defRPr sz="1000">
                <a:solidFill>
                  <a:srgbClr val="282828"/>
                </a:solidFill>
                <a:latin typeface="Helvetica Neue"/>
                <a:ea typeface="Helvetica Neue"/>
                <a:cs typeface="Helvetica Neue"/>
                <a:sym typeface="Helvetica Neue"/>
              </a:defRPr>
            </a:pPr>
            <a:endParaRPr lang="es-ES" sz="1100" noProof="0" dirty="0"/>
          </a:p>
          <a:p>
            <a:pPr marL="0" indent="0">
              <a:spcBef>
                <a:spcPts val="0"/>
              </a:spcBef>
              <a:buSzTx/>
              <a:buNone/>
              <a:defRPr sz="1000">
                <a:solidFill>
                  <a:srgbClr val="282828"/>
                </a:solidFill>
                <a:latin typeface="Helvetica Neue"/>
                <a:ea typeface="Helvetica Neue"/>
                <a:cs typeface="Helvetica Neue"/>
                <a:sym typeface="Helvetica Neue"/>
              </a:defRPr>
            </a:pPr>
            <a:r>
              <a:rPr lang="es-ES" noProof="0" dirty="0"/>
              <a:t>Colaboran a través de las fronteras para ofrecer soluciones personalizadas y adaptadas a sus necesidades.</a:t>
            </a:r>
          </a:p>
        </p:txBody>
      </p:sp>
      <p:grpSp>
        <p:nvGrpSpPr>
          <p:cNvPr id="994" name="Google Shape;920;p58"/>
          <p:cNvGrpSpPr/>
          <p:nvPr/>
        </p:nvGrpSpPr>
        <p:grpSpPr>
          <a:xfrm>
            <a:off x="3792746" y="1595561"/>
            <a:ext cx="1351578" cy="1591868"/>
            <a:chOff x="0" y="0"/>
            <a:chExt cx="1351577" cy="1591866"/>
          </a:xfrm>
        </p:grpSpPr>
        <p:sp>
          <p:nvSpPr>
            <p:cNvPr id="992" name="Google Shape;921;p58"/>
            <p:cNvSpPr/>
            <p:nvPr/>
          </p:nvSpPr>
          <p:spPr>
            <a:xfrm>
              <a:off x="0" y="0"/>
              <a:ext cx="1351577" cy="1591867"/>
            </a:xfrm>
            <a:prstGeom prst="rect">
              <a:avLst/>
            </a:prstGeom>
            <a:solidFill>
              <a:srgbClr val="8DBDCF">
                <a:alpha val="40000"/>
              </a:srgbClr>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pic>
          <p:nvPicPr>
            <p:cNvPr id="993" name="Google Shape;922;p58" descr="Google Shape;922;p58"/>
            <p:cNvPicPr>
              <a:picLocks noChangeAspect="1"/>
            </p:cNvPicPr>
            <p:nvPr/>
          </p:nvPicPr>
          <p:blipFill>
            <a:blip r:embed="rId2"/>
            <a:srcRect l="3956" r="3955"/>
            <a:stretch>
              <a:fillRect/>
            </a:stretch>
          </p:blipFill>
          <p:spPr>
            <a:xfrm>
              <a:off x="0" y="0"/>
              <a:ext cx="1351578" cy="1591867"/>
            </a:xfrm>
            <a:prstGeom prst="rect">
              <a:avLst/>
            </a:prstGeom>
            <a:ln w="12700" cap="flat">
              <a:noFill/>
              <a:miter lim="400000"/>
            </a:ln>
            <a:effectLst/>
          </p:spPr>
        </p:pic>
      </p:grpSp>
      <p:sp>
        <p:nvSpPr>
          <p:cNvPr id="995" name="Google Shape;923;p58"/>
          <p:cNvSpPr txBox="1">
            <a:spLocks noGrp="1"/>
          </p:cNvSpPr>
          <p:nvPr>
            <p:ph type="body" idx="22"/>
          </p:nvPr>
        </p:nvSpPr>
        <p:spPr>
          <a:xfrm>
            <a:off x="3735032" y="3269262"/>
            <a:ext cx="1466106" cy="266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b="1">
                <a:solidFill>
                  <a:srgbClr val="AA0A6C"/>
                </a:solidFill>
                <a:latin typeface="Helvetica Neue"/>
                <a:ea typeface="Helvetica Neue"/>
                <a:cs typeface="Helvetica Neue"/>
                <a:sym typeface="Helvetica Neue"/>
              </a:defRPr>
            </a:lvl1pPr>
          </a:lstStyle>
          <a:p>
            <a:r>
              <a:t>Alison Woodhead</a:t>
            </a:r>
          </a:p>
        </p:txBody>
      </p:sp>
      <p:sp>
        <p:nvSpPr>
          <p:cNvPr id="996" name="Google Shape;924;p58"/>
          <p:cNvSpPr txBox="1">
            <a:spLocks noGrp="1"/>
          </p:cNvSpPr>
          <p:nvPr>
            <p:ph type="body" idx="23"/>
          </p:nvPr>
        </p:nvSpPr>
        <p:spPr>
          <a:xfrm>
            <a:off x="3735032" y="3487718"/>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900">
                <a:solidFill>
                  <a:srgbClr val="7F7F7F"/>
                </a:solidFill>
                <a:latin typeface="Helvetica Neue"/>
                <a:ea typeface="Helvetica Neue"/>
                <a:cs typeface="Helvetica Neue"/>
                <a:sym typeface="Helvetica Neue"/>
              </a:defRPr>
            </a:pPr>
            <a:r>
              <a:t>Senior Partner</a:t>
            </a:r>
          </a:p>
          <a:p>
            <a:pPr marL="0" indent="0">
              <a:lnSpc>
                <a:spcPct val="100000"/>
              </a:lnSpc>
              <a:spcBef>
                <a:spcPts val="200"/>
              </a:spcBef>
              <a:buClrTx/>
              <a:buSzTx/>
              <a:buFontTx/>
              <a:buNone/>
              <a:defRPr sz="900">
                <a:solidFill>
                  <a:srgbClr val="7F7F7F"/>
                </a:solidFill>
                <a:latin typeface="Helvetica Neue"/>
                <a:ea typeface="Helvetica Neue"/>
                <a:cs typeface="Helvetica Neue"/>
                <a:sym typeface="Helvetica Neue"/>
              </a:defRPr>
            </a:pPr>
            <a:r>
              <a:t>Los Angeles</a:t>
            </a:r>
          </a:p>
        </p:txBody>
      </p:sp>
      <p:grpSp>
        <p:nvGrpSpPr>
          <p:cNvPr id="999" name="Google Shape;925;p58"/>
          <p:cNvGrpSpPr/>
          <p:nvPr/>
        </p:nvGrpSpPr>
        <p:grpSpPr>
          <a:xfrm>
            <a:off x="5385079" y="1595561"/>
            <a:ext cx="1351579" cy="1591868"/>
            <a:chOff x="0" y="0"/>
            <a:chExt cx="1351577" cy="1591866"/>
          </a:xfrm>
        </p:grpSpPr>
        <p:sp>
          <p:nvSpPr>
            <p:cNvPr id="997" name="Google Shape;926;p58"/>
            <p:cNvSpPr/>
            <p:nvPr/>
          </p:nvSpPr>
          <p:spPr>
            <a:xfrm>
              <a:off x="0" y="0"/>
              <a:ext cx="1351577" cy="1591867"/>
            </a:xfrm>
            <a:prstGeom prst="rect">
              <a:avLst/>
            </a:prstGeom>
            <a:solidFill>
              <a:srgbClr val="8DBDCF">
                <a:alpha val="40000"/>
              </a:srgbClr>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pic>
          <p:nvPicPr>
            <p:cNvPr id="998" name="Google Shape;927;p58" descr="Google Shape;927;p58"/>
            <p:cNvPicPr>
              <a:picLocks noChangeAspect="1"/>
            </p:cNvPicPr>
            <p:nvPr/>
          </p:nvPicPr>
          <p:blipFill>
            <a:blip r:embed="rId2"/>
            <a:srcRect l="3956" r="3955"/>
            <a:stretch>
              <a:fillRect/>
            </a:stretch>
          </p:blipFill>
          <p:spPr>
            <a:xfrm>
              <a:off x="0" y="0"/>
              <a:ext cx="1351578" cy="1591867"/>
            </a:xfrm>
            <a:prstGeom prst="rect">
              <a:avLst/>
            </a:prstGeom>
            <a:ln w="12700" cap="flat">
              <a:noFill/>
              <a:miter lim="400000"/>
            </a:ln>
            <a:effectLst/>
          </p:spPr>
        </p:pic>
      </p:grpSp>
      <p:sp>
        <p:nvSpPr>
          <p:cNvPr id="1000" name="Google Shape;928;p58"/>
          <p:cNvSpPr txBox="1">
            <a:spLocks noGrp="1"/>
          </p:cNvSpPr>
          <p:nvPr>
            <p:ph type="body" idx="25"/>
          </p:nvPr>
        </p:nvSpPr>
        <p:spPr>
          <a:xfrm>
            <a:off x="5327365" y="3269262"/>
            <a:ext cx="1466106" cy="266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b="1">
                <a:solidFill>
                  <a:srgbClr val="AA0A6C"/>
                </a:solidFill>
                <a:latin typeface="Helvetica Neue"/>
                <a:ea typeface="Helvetica Neue"/>
                <a:cs typeface="Helvetica Neue"/>
                <a:sym typeface="Helvetica Neue"/>
              </a:defRPr>
            </a:lvl1pPr>
          </a:lstStyle>
          <a:p>
            <a:r>
              <a:t>Alison Woodhead</a:t>
            </a:r>
          </a:p>
        </p:txBody>
      </p:sp>
      <p:sp>
        <p:nvSpPr>
          <p:cNvPr id="1001" name="Google Shape;929;p58"/>
          <p:cNvSpPr txBox="1">
            <a:spLocks noGrp="1"/>
          </p:cNvSpPr>
          <p:nvPr>
            <p:ph type="body" idx="26"/>
          </p:nvPr>
        </p:nvSpPr>
        <p:spPr>
          <a:xfrm>
            <a:off x="5327367" y="3487718"/>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900">
                <a:solidFill>
                  <a:srgbClr val="7F7F7F"/>
                </a:solidFill>
                <a:latin typeface="Helvetica Neue"/>
                <a:ea typeface="Helvetica Neue"/>
                <a:cs typeface="Helvetica Neue"/>
                <a:sym typeface="Helvetica Neue"/>
              </a:defRPr>
            </a:pPr>
            <a:r>
              <a:t>Senior Partner</a:t>
            </a:r>
            <a:br/>
            <a:r>
              <a:t>Los Angeles</a:t>
            </a:r>
          </a:p>
        </p:txBody>
      </p:sp>
      <p:grpSp>
        <p:nvGrpSpPr>
          <p:cNvPr id="1004" name="Google Shape;930;p58"/>
          <p:cNvGrpSpPr/>
          <p:nvPr/>
        </p:nvGrpSpPr>
        <p:grpSpPr>
          <a:xfrm>
            <a:off x="6977412" y="1595561"/>
            <a:ext cx="1351579" cy="1591868"/>
            <a:chOff x="0" y="0"/>
            <a:chExt cx="1351577" cy="1591866"/>
          </a:xfrm>
        </p:grpSpPr>
        <p:sp>
          <p:nvSpPr>
            <p:cNvPr id="1002" name="Google Shape;931;p58"/>
            <p:cNvSpPr/>
            <p:nvPr/>
          </p:nvSpPr>
          <p:spPr>
            <a:xfrm>
              <a:off x="0" y="0"/>
              <a:ext cx="1351577" cy="1591867"/>
            </a:xfrm>
            <a:prstGeom prst="rect">
              <a:avLst/>
            </a:prstGeom>
            <a:solidFill>
              <a:srgbClr val="8DBDCF">
                <a:alpha val="40000"/>
              </a:srgbClr>
            </a:solidFill>
            <a:ln w="12700" cap="flat">
              <a:noFill/>
              <a:miter lim="400000"/>
            </a:ln>
            <a:effectLst/>
          </p:spPr>
          <p:txBody>
            <a:bodyPr wrap="square" lIns="45719" tIns="45719" rIns="45719" bIns="45719" numCol="1" anchor="ctr">
              <a:noAutofit/>
            </a:bodyPr>
            <a:lstStyle/>
            <a:p>
              <a:pPr>
                <a:defRPr sz="1600">
                  <a:solidFill>
                    <a:srgbClr val="AA0A6C"/>
                  </a:solidFill>
                </a:defRPr>
              </a:pPr>
              <a:endParaRPr/>
            </a:p>
          </p:txBody>
        </p:sp>
        <p:pic>
          <p:nvPicPr>
            <p:cNvPr id="1003" name="Google Shape;932;p58" descr="Google Shape;932;p58"/>
            <p:cNvPicPr>
              <a:picLocks noChangeAspect="1"/>
            </p:cNvPicPr>
            <p:nvPr/>
          </p:nvPicPr>
          <p:blipFill>
            <a:blip r:embed="rId2"/>
            <a:srcRect l="3956" r="3955"/>
            <a:stretch>
              <a:fillRect/>
            </a:stretch>
          </p:blipFill>
          <p:spPr>
            <a:xfrm>
              <a:off x="0" y="0"/>
              <a:ext cx="1351578" cy="1591867"/>
            </a:xfrm>
            <a:prstGeom prst="rect">
              <a:avLst/>
            </a:prstGeom>
            <a:ln w="12700" cap="flat">
              <a:noFill/>
              <a:miter lim="400000"/>
            </a:ln>
            <a:effectLst/>
          </p:spPr>
        </p:pic>
      </p:grpSp>
      <p:sp>
        <p:nvSpPr>
          <p:cNvPr id="1005" name="Google Shape;933;p58"/>
          <p:cNvSpPr txBox="1">
            <a:spLocks noGrp="1"/>
          </p:cNvSpPr>
          <p:nvPr>
            <p:ph type="body" idx="28"/>
          </p:nvPr>
        </p:nvSpPr>
        <p:spPr>
          <a:xfrm>
            <a:off x="6919700" y="3269262"/>
            <a:ext cx="1466106" cy="26667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nSpc>
                <a:spcPct val="100000"/>
              </a:lnSpc>
              <a:buClrTx/>
              <a:buSzTx/>
              <a:buFontTx/>
              <a:buNone/>
              <a:defRPr sz="1200" b="1">
                <a:solidFill>
                  <a:srgbClr val="AA0A6C"/>
                </a:solidFill>
                <a:latin typeface="Helvetica Neue"/>
                <a:ea typeface="Helvetica Neue"/>
                <a:cs typeface="Helvetica Neue"/>
                <a:sym typeface="Helvetica Neue"/>
              </a:defRPr>
            </a:lvl1pPr>
          </a:lstStyle>
          <a:p>
            <a:r>
              <a:t>Alison Woodhead</a:t>
            </a:r>
          </a:p>
        </p:txBody>
      </p:sp>
      <p:sp>
        <p:nvSpPr>
          <p:cNvPr id="1006" name="Google Shape;934;p58"/>
          <p:cNvSpPr txBox="1">
            <a:spLocks noGrp="1"/>
          </p:cNvSpPr>
          <p:nvPr>
            <p:ph type="body" idx="29"/>
          </p:nvPr>
        </p:nvSpPr>
        <p:spPr>
          <a:xfrm>
            <a:off x="6919700" y="3487718"/>
            <a:ext cx="1433221" cy="4591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indent="0">
              <a:lnSpc>
                <a:spcPct val="100000"/>
              </a:lnSpc>
              <a:buClrTx/>
              <a:buSzTx/>
              <a:buFontTx/>
              <a:buNone/>
              <a:defRPr sz="900">
                <a:solidFill>
                  <a:srgbClr val="7F7F7F"/>
                </a:solidFill>
                <a:latin typeface="Helvetica Neue"/>
                <a:ea typeface="Helvetica Neue"/>
                <a:cs typeface="Helvetica Neue"/>
                <a:sym typeface="Helvetica Neue"/>
              </a:defRPr>
            </a:pPr>
            <a:r>
              <a:t>Senior Partner</a:t>
            </a:r>
            <a:br/>
            <a:r>
              <a:t>Los Angeles</a:t>
            </a:r>
          </a:p>
        </p:txBody>
      </p:sp>
      <p:sp>
        <p:nvSpPr>
          <p:cNvPr id="1007" name="Google Shape;935;p58"/>
          <p:cNvSpPr/>
          <p:nvPr/>
        </p:nvSpPr>
        <p:spPr>
          <a:xfrm>
            <a:off x="483128" y="1311392"/>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1008" name="Google Shape;936;p58"/>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lang="es-ES" noProof="0" dirty="0"/>
          </a:p>
        </p:txBody>
      </p:sp>
      <p:sp>
        <p:nvSpPr>
          <p:cNvPr id="1009" name="Google Shape;937;p58"/>
          <p:cNvSpPr txBox="1"/>
          <p:nvPr/>
        </p:nvSpPr>
        <p:spPr>
          <a:xfrm>
            <a:off x="194571" y="83474"/>
            <a:ext cx="22299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1010" name="Google Shape;938;p58" descr="Google Shape;938;p58"/>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1011" name="Google Shape;939;p58"/>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1012" name="Google Shape;940;p58"/>
          <p:cNvSpPr txBox="1"/>
          <p:nvPr/>
        </p:nvSpPr>
        <p:spPr>
          <a:xfrm>
            <a:off x="6512486"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Equipo</a:t>
            </a:r>
          </a:p>
        </p:txBody>
      </p:sp>
      <p:sp>
        <p:nvSpPr>
          <p:cNvPr id="2" name="TextBox 1">
            <a:extLst>
              <a:ext uri="{FF2B5EF4-FFF2-40B4-BE49-F238E27FC236}">
                <a16:creationId xmlns:a16="http://schemas.microsoft.com/office/drawing/2014/main" id="{3FC4236A-58C2-AD1B-9A56-FCD4D7A20750}"/>
              </a:ext>
            </a:extLst>
          </p:cNvPr>
          <p:cNvSpPr txBox="1"/>
          <p:nvPr/>
        </p:nvSpPr>
        <p:spPr>
          <a:xfrm>
            <a:off x="424734" y="3643358"/>
            <a:ext cx="1961997" cy="1600436"/>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búsqueda – deberías poder editar cada diapositiva utilizando la foto del consultor, localizadas en el archivo de Marketing</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69"/>
          <p:cNvSpPr txBox="1">
            <a:spLocks noGrp="1"/>
          </p:cNvSpPr>
          <p:nvPr>
            <p:ph type="body" idx="1"/>
          </p:nvPr>
        </p:nvSpPr>
        <p:spPr>
          <a:xfrm>
            <a:off x="4109548" y="954900"/>
            <a:ext cx="4498200" cy="357300"/>
          </a:xfrm>
          <a:prstGeom prst="rect">
            <a:avLst/>
          </a:prstGeom>
          <a:noFill/>
          <a:ln>
            <a:noFill/>
          </a:ln>
        </p:spPr>
        <p:txBody>
          <a:bodyPr spcFirstLastPara="1" wrap="square" lIns="40850" tIns="40850" rIns="40850" bIns="40850" anchor="t" anchorCtr="0">
            <a:normAutofit/>
          </a:bodyPr>
          <a:lstStyle/>
          <a:p>
            <a:pPr marL="0" lvl="0" indent="0" algn="l" rtl="0">
              <a:spcBef>
                <a:spcPts val="0"/>
              </a:spcBef>
              <a:spcAft>
                <a:spcPts val="0"/>
              </a:spcAft>
              <a:buSzPts val="1100"/>
              <a:buNone/>
            </a:pPr>
            <a:r>
              <a:rPr lang="en" sz="900" b="1">
                <a:latin typeface="Helvetica Neue"/>
                <a:ea typeface="Helvetica Neue"/>
                <a:cs typeface="Helvetica Neue"/>
                <a:sym typeface="Helvetica Neue"/>
              </a:rPr>
              <a:t>Senior Partner</a:t>
            </a:r>
            <a:endParaRPr sz="900" b="1">
              <a:latin typeface="Helvetica Neue"/>
              <a:ea typeface="Helvetica Neue"/>
              <a:cs typeface="Helvetica Neue"/>
              <a:sym typeface="Helvetica Neue"/>
            </a:endParaRPr>
          </a:p>
        </p:txBody>
      </p:sp>
      <p:sp>
        <p:nvSpPr>
          <p:cNvPr id="831" name="Google Shape;831;p69"/>
          <p:cNvSpPr txBox="1">
            <a:spLocks noGrp="1"/>
          </p:cNvSpPr>
          <p:nvPr>
            <p:ph type="body" idx="3"/>
          </p:nvPr>
        </p:nvSpPr>
        <p:spPr>
          <a:xfrm>
            <a:off x="4109556" y="614088"/>
            <a:ext cx="3184800" cy="357300"/>
          </a:xfrm>
          <a:prstGeom prst="rect">
            <a:avLst/>
          </a:prstGeom>
          <a:noFill/>
          <a:ln>
            <a:noFill/>
          </a:ln>
        </p:spPr>
        <p:txBody>
          <a:bodyPr spcFirstLastPara="1" wrap="square" lIns="40850" tIns="40850" rIns="40850" bIns="40850" anchor="t" anchorCtr="0">
            <a:normAutofit/>
          </a:bodyPr>
          <a:lstStyle/>
          <a:p>
            <a:pPr marL="0" marR="0" lvl="0" indent="0" algn="l" rtl="0">
              <a:lnSpc>
                <a:spcPct val="100000"/>
              </a:lnSpc>
              <a:spcBef>
                <a:spcPts val="0"/>
              </a:spcBef>
              <a:spcAft>
                <a:spcPts val="0"/>
              </a:spcAft>
              <a:buClr>
                <a:srgbClr val="AA0A6C"/>
              </a:buClr>
              <a:buSzPts val="1800"/>
              <a:buFont typeface="Arial"/>
              <a:buNone/>
            </a:pPr>
            <a:r>
              <a:rPr lang="en" sz="1800" b="1">
                <a:latin typeface="Helvetica Neue"/>
                <a:ea typeface="Helvetica Neue"/>
                <a:cs typeface="Helvetica Neue"/>
                <a:sym typeface="Helvetica Neue"/>
              </a:rPr>
              <a:t>Alison Woodhead</a:t>
            </a:r>
            <a:endParaRPr/>
          </a:p>
        </p:txBody>
      </p:sp>
      <p:sp>
        <p:nvSpPr>
          <p:cNvPr id="832" name="Google Shape;832;p69"/>
          <p:cNvSpPr txBox="1">
            <a:spLocks noGrp="1"/>
          </p:cNvSpPr>
          <p:nvPr>
            <p:ph type="body" idx="4"/>
          </p:nvPr>
        </p:nvSpPr>
        <p:spPr>
          <a:xfrm>
            <a:off x="4109550" y="1308188"/>
            <a:ext cx="4635300" cy="2737200"/>
          </a:xfrm>
          <a:prstGeom prst="rect">
            <a:avLst/>
          </a:prstGeom>
          <a:noFill/>
          <a:ln>
            <a:noFill/>
          </a:ln>
        </p:spPr>
        <p:txBody>
          <a:bodyPr spcFirstLastPara="1" wrap="square" lIns="40850" tIns="40850" rIns="40850" bIns="40850" anchor="t" anchorCtr="0">
            <a:noAutofit/>
          </a:bodyPr>
          <a:lstStyle/>
          <a:p>
            <a:pPr marL="0" lvl="0" indent="0" algn="l" rtl="0">
              <a:spcBef>
                <a:spcPts val="0"/>
              </a:spcBef>
              <a:spcAft>
                <a:spcPts val="0"/>
              </a:spcAft>
              <a:buSzPts val="1100"/>
              <a:buNone/>
            </a:pPr>
            <a:r>
              <a:rPr lang="en" sz="1000" dirty="0">
                <a:latin typeface="Helvetica Neue"/>
                <a:ea typeface="Helvetica Neue"/>
                <a:cs typeface="Helvetica Neue"/>
                <a:sym typeface="Helvetica Neue"/>
              </a:rPr>
              <a:t>Alison Woodhead is a Senior Partner with Kingsley Gate. Alison’s expertise spans a variety of industries and functions, focusing on placing executives in general management, finance, operations and marketing roles within private equity, technology, energy, and consumer companies. Alison serves as thought partner to C-suite clients regarding strategic human capital needs, including succession planning, organizational structure, talent assessment and executive coaching.</a:t>
            </a:r>
            <a:endParaRPr sz="1000" dirty="0">
              <a:latin typeface="Helvetica Neue"/>
              <a:ea typeface="Helvetica Neue"/>
              <a:cs typeface="Helvetica Neue"/>
              <a:sym typeface="Helvetica Neue"/>
            </a:endParaRPr>
          </a:p>
          <a:p>
            <a:pPr marL="0" lvl="0" indent="0" algn="l" rtl="0">
              <a:spcBef>
                <a:spcPts val="0"/>
              </a:spcBef>
              <a:spcAft>
                <a:spcPts val="0"/>
              </a:spcAft>
              <a:buSzPts val="1100"/>
              <a:buNone/>
            </a:pPr>
            <a:endParaRPr sz="1000" dirty="0">
              <a:latin typeface="Helvetica Neue"/>
              <a:ea typeface="Helvetica Neue"/>
              <a:cs typeface="Helvetica Neue"/>
              <a:sym typeface="Helvetica Neue"/>
            </a:endParaRPr>
          </a:p>
          <a:p>
            <a:pPr marL="0" lvl="0" indent="0" algn="l" rtl="0">
              <a:spcBef>
                <a:spcPts val="0"/>
              </a:spcBef>
              <a:spcAft>
                <a:spcPts val="0"/>
              </a:spcAft>
              <a:buSzPts val="1100"/>
              <a:buNone/>
            </a:pPr>
            <a:r>
              <a:rPr lang="en" sz="1000" dirty="0">
                <a:latin typeface="Helvetica Neue"/>
                <a:ea typeface="Helvetica Neue"/>
                <a:cs typeface="Helvetica Neue"/>
                <a:sym typeface="Helvetica Neue"/>
              </a:rPr>
              <a:t>Prior to Kingsley Gate, Alison served as a Senior Client Partner at a top national search firm and was responsible for securing, leading and executing retained executive search assignments, with a focus on Private Equity portfolio companies. Earlier in her career, Alison held brand management, marketing, and sales roles within The Walt Disney Company, AGI Media and Pump Audio.</a:t>
            </a:r>
            <a:endParaRPr sz="1000" dirty="0">
              <a:latin typeface="Helvetica Neue"/>
              <a:ea typeface="Helvetica Neue"/>
              <a:cs typeface="Helvetica Neue"/>
              <a:sym typeface="Helvetica Neue"/>
            </a:endParaRPr>
          </a:p>
          <a:p>
            <a:pPr marL="0" lvl="0" indent="0" algn="l" rtl="0">
              <a:spcBef>
                <a:spcPts val="0"/>
              </a:spcBef>
              <a:spcAft>
                <a:spcPts val="0"/>
              </a:spcAft>
              <a:buSzPts val="1100"/>
              <a:buNone/>
            </a:pPr>
            <a:endParaRPr sz="1000" dirty="0">
              <a:latin typeface="Helvetica Neue"/>
              <a:ea typeface="Helvetica Neue"/>
              <a:cs typeface="Helvetica Neue"/>
              <a:sym typeface="Helvetica Neue"/>
            </a:endParaRPr>
          </a:p>
          <a:p>
            <a:pPr marL="0" lvl="0" indent="0" algn="l" rtl="0">
              <a:spcBef>
                <a:spcPts val="0"/>
              </a:spcBef>
              <a:spcAft>
                <a:spcPts val="0"/>
              </a:spcAft>
              <a:buSzPts val="1100"/>
              <a:buNone/>
            </a:pPr>
            <a:r>
              <a:rPr lang="en" sz="1000" dirty="0">
                <a:latin typeface="Helvetica Neue"/>
                <a:ea typeface="Helvetica Neue"/>
                <a:cs typeface="Helvetica Neue"/>
                <a:sym typeface="Helvetica Neue"/>
              </a:rPr>
              <a:t>Alison holds a Masters of Business Administration from the Anderson School of Management at UCLA and a Bachelor of Arts Degree in Philosophy from Bard College. She is based in our Los Angeles location.</a:t>
            </a:r>
            <a:endParaRPr sz="1000" dirty="0">
              <a:latin typeface="Helvetica Neue"/>
              <a:ea typeface="Helvetica Neue"/>
              <a:cs typeface="Helvetica Neue"/>
              <a:sym typeface="Helvetica Neue"/>
            </a:endParaRPr>
          </a:p>
          <a:p>
            <a:pPr marL="0" lvl="0" indent="0" algn="l" rtl="0">
              <a:spcBef>
                <a:spcPts val="0"/>
              </a:spcBef>
              <a:spcAft>
                <a:spcPts val="0"/>
              </a:spcAft>
              <a:buSzPts val="1100"/>
              <a:buNone/>
            </a:pPr>
            <a:endParaRPr sz="1000" dirty="0">
              <a:latin typeface="Helvetica Neue"/>
              <a:ea typeface="Helvetica Neue"/>
              <a:cs typeface="Helvetica Neue"/>
              <a:sym typeface="Helvetica Neue"/>
            </a:endParaRPr>
          </a:p>
        </p:txBody>
      </p:sp>
      <p:sp>
        <p:nvSpPr>
          <p:cNvPr id="833" name="Google Shape;833;p69"/>
          <p:cNvSpPr/>
          <p:nvPr/>
        </p:nvSpPr>
        <p:spPr>
          <a:xfrm>
            <a:off x="-24016" y="1281"/>
            <a:ext cx="9192000" cy="347400"/>
          </a:xfrm>
          <a:prstGeom prst="rect">
            <a:avLst/>
          </a:prstGeom>
          <a:solidFill>
            <a:srgbClr val="1F3E49"/>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FFFFFF"/>
              </a:buClr>
              <a:buSzPts val="1600"/>
              <a:buFont typeface="Arial"/>
              <a:buNone/>
            </a:pPr>
            <a:endParaRPr sz="1600" b="0" i="0" u="none" strike="noStrike" cap="none">
              <a:solidFill>
                <a:srgbClr val="FFFFFF"/>
              </a:solidFill>
              <a:latin typeface="Arial"/>
              <a:ea typeface="Arial"/>
              <a:cs typeface="Arial"/>
              <a:sym typeface="Arial"/>
            </a:endParaRPr>
          </a:p>
        </p:txBody>
      </p:sp>
      <p:sp>
        <p:nvSpPr>
          <p:cNvPr id="834" name="Google Shape;834;p69"/>
          <p:cNvSpPr txBox="1"/>
          <p:nvPr/>
        </p:nvSpPr>
        <p:spPr>
          <a:xfrm>
            <a:off x="194569" y="83475"/>
            <a:ext cx="2706300" cy="192300"/>
          </a:xfrm>
          <a:prstGeom prst="rect">
            <a:avLst/>
          </a:prstGeom>
          <a:noFill/>
          <a:ln>
            <a:noFill/>
          </a:ln>
        </p:spPr>
        <p:txBody>
          <a:bodyPr spcFirstLastPara="1" wrap="square" lIns="34300" tIns="34300" rIns="34300" bIns="34300" anchor="t" anchorCtr="0">
            <a:spAutoFit/>
          </a:bodyPr>
          <a:lstStyle/>
          <a:p>
            <a:pPr marL="0" marR="0" lvl="0" indent="0" algn="l" rtl="0">
              <a:lnSpc>
                <a:spcPct val="100000"/>
              </a:lnSpc>
              <a:spcBef>
                <a:spcPts val="0"/>
              </a:spcBef>
              <a:spcAft>
                <a:spcPts val="0"/>
              </a:spcAft>
              <a:buClr>
                <a:srgbClr val="FFFFFF"/>
              </a:buClr>
              <a:buSzPts val="800"/>
              <a:buFont typeface="Helvetica Neue"/>
              <a:buNone/>
            </a:pPr>
            <a:r>
              <a:rPr lang="en" sz="800" b="0" i="0" u="none" strike="noStrike" cap="none" dirty="0">
                <a:solidFill>
                  <a:srgbClr val="FFFFFF"/>
                </a:solidFill>
                <a:latin typeface="Helvetica Neue"/>
                <a:ea typeface="Helvetica Neue"/>
                <a:cs typeface="Helvetica Neue"/>
                <a:sym typeface="Helvetica Neue"/>
              </a:rPr>
              <a:t>Presentación de nuestras credenciales</a:t>
            </a:r>
            <a:endParaRPr sz="1100" dirty="0"/>
          </a:p>
        </p:txBody>
      </p:sp>
      <p:pic>
        <p:nvPicPr>
          <p:cNvPr id="835" name="Google Shape;835;p69" descr="Picture 25"/>
          <p:cNvPicPr preferRelativeResize="0"/>
          <p:nvPr/>
        </p:nvPicPr>
        <p:blipFill rotWithShape="1">
          <a:blip r:embed="rId3">
            <a:alphaModFix/>
          </a:blip>
          <a:srcRect/>
          <a:stretch/>
        </p:blipFill>
        <p:spPr>
          <a:xfrm>
            <a:off x="8744715" y="83468"/>
            <a:ext cx="148460" cy="182881"/>
          </a:xfrm>
          <a:prstGeom prst="rect">
            <a:avLst/>
          </a:prstGeom>
          <a:noFill/>
          <a:ln>
            <a:noFill/>
          </a:ln>
        </p:spPr>
      </p:pic>
      <p:sp>
        <p:nvSpPr>
          <p:cNvPr id="836" name="Google Shape;836;p69"/>
          <p:cNvSpPr/>
          <p:nvPr/>
        </p:nvSpPr>
        <p:spPr>
          <a:xfrm>
            <a:off x="-24016" y="5004891"/>
            <a:ext cx="9192000" cy="149700"/>
          </a:xfrm>
          <a:prstGeom prst="rect">
            <a:avLst/>
          </a:prstGeom>
          <a:solidFill>
            <a:srgbClr val="8E9CA2"/>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FFFFFF"/>
              </a:buClr>
              <a:buSzPts val="1600"/>
              <a:buFont typeface="Arial"/>
              <a:buNone/>
            </a:pPr>
            <a:endParaRPr sz="1600" b="0" i="0" u="none" strike="noStrike" cap="none">
              <a:solidFill>
                <a:srgbClr val="FFFFFF"/>
              </a:solidFill>
              <a:latin typeface="Arial"/>
              <a:ea typeface="Arial"/>
              <a:cs typeface="Arial"/>
              <a:sym typeface="Arial"/>
            </a:endParaRPr>
          </a:p>
        </p:txBody>
      </p:sp>
      <p:sp>
        <p:nvSpPr>
          <p:cNvPr id="837" name="Google Shape;837;p69"/>
          <p:cNvSpPr txBox="1"/>
          <p:nvPr/>
        </p:nvSpPr>
        <p:spPr>
          <a:xfrm>
            <a:off x="6512486" y="83468"/>
            <a:ext cx="2022000" cy="192381"/>
          </a:xfrm>
          <a:prstGeom prst="rect">
            <a:avLst/>
          </a:prstGeom>
          <a:noFill/>
          <a:ln>
            <a:noFill/>
          </a:ln>
        </p:spPr>
        <p:txBody>
          <a:bodyPr spcFirstLastPara="1" wrap="square" lIns="34300" tIns="34300" rIns="34300" bIns="34300" anchor="t" anchorCtr="0">
            <a:spAutoFit/>
          </a:bodyPr>
          <a:lstStyle/>
          <a:p>
            <a:pPr marL="0" marR="0" lvl="0" indent="0" algn="r" rtl="0">
              <a:lnSpc>
                <a:spcPct val="100000"/>
              </a:lnSpc>
              <a:spcBef>
                <a:spcPts val="0"/>
              </a:spcBef>
              <a:spcAft>
                <a:spcPts val="0"/>
              </a:spcAft>
              <a:buClr>
                <a:srgbClr val="FFFFFF"/>
              </a:buClr>
              <a:buSzPts val="800"/>
              <a:buFont typeface="Helvetica Neue"/>
              <a:buNone/>
            </a:pPr>
            <a:r>
              <a:rPr lang="en" sz="800" i="1" dirty="0">
                <a:solidFill>
                  <a:srgbClr val="FFFFFF"/>
                </a:solidFill>
                <a:latin typeface="Helvetica Neue"/>
                <a:sym typeface="Helvetica Neue"/>
              </a:rPr>
              <a:t>Equipo</a:t>
            </a:r>
            <a:endParaRPr sz="1100" dirty="0"/>
          </a:p>
        </p:txBody>
      </p:sp>
      <p:sp>
        <p:nvSpPr>
          <p:cNvPr id="838" name="Google Shape;838;p69"/>
          <p:cNvSpPr/>
          <p:nvPr/>
        </p:nvSpPr>
        <p:spPr>
          <a:xfrm>
            <a:off x="630199" y="642125"/>
            <a:ext cx="3171000" cy="4066800"/>
          </a:xfrm>
          <a:prstGeom prst="rect">
            <a:avLst/>
          </a:prstGeom>
          <a:solidFill>
            <a:srgbClr val="C6D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9" name="Google Shape;839;p69"/>
          <p:cNvPicPr preferRelativeResize="0"/>
          <p:nvPr/>
        </p:nvPicPr>
        <p:blipFill rotWithShape="1">
          <a:blip r:embed="rId4">
            <a:alphaModFix/>
          </a:blip>
          <a:srcRect/>
          <a:stretch/>
        </p:blipFill>
        <p:spPr>
          <a:xfrm>
            <a:off x="509475" y="1039500"/>
            <a:ext cx="3379750" cy="3669425"/>
          </a:xfrm>
          <a:prstGeom prst="rect">
            <a:avLst/>
          </a:prstGeom>
          <a:noFill/>
          <a:ln>
            <a:noFill/>
          </a:ln>
        </p:spPr>
      </p:pic>
      <p:sp>
        <p:nvSpPr>
          <p:cNvPr id="3" name="TextBox 1">
            <a:extLst>
              <a:ext uri="{FF2B5EF4-FFF2-40B4-BE49-F238E27FC236}">
                <a16:creationId xmlns:a16="http://schemas.microsoft.com/office/drawing/2014/main" id="{F7BBA0F3-8B78-7FF2-50BD-B9FC0E670038}"/>
              </a:ext>
            </a:extLst>
          </p:cNvPr>
          <p:cNvSpPr txBox="1"/>
          <p:nvPr/>
        </p:nvSpPr>
        <p:spPr>
          <a:xfrm>
            <a:off x="7182003" y="3088226"/>
            <a:ext cx="1961997" cy="1600436"/>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búsqueda – deberías poder editar cada diapositiva utilizando la foto del consultor, localizadas en el archivo de Marketing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Google Shape;961;p60" descr="Google Shape;961;p60"/>
          <p:cNvPicPr>
            <a:picLocks noChangeAspect="1"/>
          </p:cNvPicPr>
          <p:nvPr/>
        </p:nvPicPr>
        <p:blipFill>
          <a:blip r:embed="rId2"/>
          <a:srcRect t="7827" b="7826"/>
          <a:stretch>
            <a:fillRect/>
          </a:stretch>
        </p:blipFill>
        <p:spPr>
          <a:xfrm flipH="1">
            <a:off x="-3" y="471"/>
            <a:ext cx="9152348" cy="5144221"/>
          </a:xfrm>
          <a:prstGeom prst="rect">
            <a:avLst/>
          </a:prstGeom>
          <a:ln w="12700">
            <a:miter lim="400000"/>
          </a:ln>
        </p:spPr>
      </p:pic>
      <p:sp>
        <p:nvSpPr>
          <p:cNvPr id="1028" name="Google Shape;962;p60"/>
          <p:cNvSpPr/>
          <p:nvPr/>
        </p:nvSpPr>
        <p:spPr>
          <a:xfrm>
            <a:off x="1116180" y="0"/>
            <a:ext cx="3446092" cy="5143500"/>
          </a:xfrm>
          <a:prstGeom prst="rect">
            <a:avLst/>
          </a:prstGeom>
          <a:solidFill>
            <a:srgbClr val="AA096C">
              <a:alpha val="61960"/>
            </a:srgbClr>
          </a:solidFill>
          <a:ln w="12700">
            <a:miter lim="400000"/>
          </a:ln>
        </p:spPr>
        <p:txBody>
          <a:bodyPr lIns="45719" rIns="45719" anchor="ctr"/>
          <a:lstStyle/>
          <a:p>
            <a:pPr algn="ctr">
              <a:defRPr sz="1600">
                <a:solidFill>
                  <a:srgbClr val="FFFFFF"/>
                </a:solidFill>
              </a:defRPr>
            </a:pPr>
            <a:endParaRPr/>
          </a:p>
        </p:txBody>
      </p:sp>
      <p:pic>
        <p:nvPicPr>
          <p:cNvPr id="1029" name="Google Shape;963;p60" descr="Google Shape;963;p60"/>
          <p:cNvPicPr>
            <a:picLocks noChangeAspect="1"/>
          </p:cNvPicPr>
          <p:nvPr/>
        </p:nvPicPr>
        <p:blipFill>
          <a:blip r:embed="rId3"/>
          <a:stretch>
            <a:fillRect/>
          </a:stretch>
        </p:blipFill>
        <p:spPr>
          <a:xfrm>
            <a:off x="6576476" y="252109"/>
            <a:ext cx="2303877" cy="359286"/>
          </a:xfrm>
          <a:prstGeom prst="rect">
            <a:avLst/>
          </a:prstGeom>
          <a:ln w="12700">
            <a:miter lim="400000"/>
          </a:ln>
        </p:spPr>
      </p:pic>
      <p:sp>
        <p:nvSpPr>
          <p:cNvPr id="1030" name="Google Shape;964;p60"/>
          <p:cNvSpPr txBox="1"/>
          <p:nvPr/>
        </p:nvSpPr>
        <p:spPr>
          <a:xfrm>
            <a:off x="1623229" y="2180270"/>
            <a:ext cx="4085360" cy="838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150000"/>
              </a:lnSpc>
              <a:defRPr sz="3800" b="1">
                <a:solidFill>
                  <a:srgbClr val="FFFFFF"/>
                </a:solidFill>
                <a:latin typeface="Helvetica Neue"/>
                <a:ea typeface="Helvetica Neue"/>
                <a:cs typeface="Helvetica Neue"/>
                <a:sym typeface="Helvetica Neue"/>
              </a:defRPr>
            </a:lvl1pPr>
          </a:lstStyle>
          <a:p>
            <a:r>
              <a:rPr lang="es-ES" noProof="0"/>
              <a:t>Gracias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3C47"/>
        </a:solidFill>
        <a:effectLst/>
      </p:bgPr>
    </p:bg>
    <p:spTree>
      <p:nvGrpSpPr>
        <p:cNvPr id="1" name=""/>
        <p:cNvGrpSpPr/>
        <p:nvPr/>
      </p:nvGrpSpPr>
      <p:grpSpPr>
        <a:xfrm>
          <a:off x="0" y="0"/>
          <a:ext cx="0" cy="0"/>
          <a:chOff x="0" y="0"/>
          <a:chExt cx="0" cy="0"/>
        </a:xfrm>
      </p:grpSpPr>
      <p:pic>
        <p:nvPicPr>
          <p:cNvPr id="344" name="Google Shape;211;p32" descr="Google Shape;211;p32"/>
          <p:cNvPicPr>
            <a:picLocks noChangeAspect="1"/>
          </p:cNvPicPr>
          <p:nvPr/>
        </p:nvPicPr>
        <p:blipFill>
          <a:blip r:embed="rId2"/>
          <a:stretch>
            <a:fillRect/>
          </a:stretch>
        </p:blipFill>
        <p:spPr>
          <a:xfrm>
            <a:off x="0" y="0"/>
            <a:ext cx="9144000" cy="5124661"/>
          </a:xfrm>
          <a:prstGeom prst="rect">
            <a:avLst/>
          </a:prstGeom>
          <a:ln w="12700">
            <a:miter lim="400000"/>
          </a:ln>
        </p:spPr>
      </p:pic>
      <p:sp>
        <p:nvSpPr>
          <p:cNvPr id="345" name="Google Shape;212;p32"/>
          <p:cNvSpPr/>
          <p:nvPr/>
        </p:nvSpPr>
        <p:spPr>
          <a:xfrm>
            <a:off x="845475" y="683449"/>
            <a:ext cx="3608401" cy="3857702"/>
          </a:xfrm>
          <a:prstGeom prst="rect">
            <a:avLst/>
          </a:prstGeom>
          <a:solidFill>
            <a:srgbClr val="AA0A6C"/>
          </a:solidFill>
          <a:ln w="12700">
            <a:miter lim="400000"/>
          </a:ln>
        </p:spPr>
        <p:txBody>
          <a:bodyPr lIns="45719" rIns="45719" anchor="ctr"/>
          <a:lstStyle/>
          <a:p>
            <a:pPr algn="ctr"/>
            <a:endParaRPr/>
          </a:p>
        </p:txBody>
      </p:sp>
      <p:sp>
        <p:nvSpPr>
          <p:cNvPr id="346" name="Google Shape;213;p32"/>
          <p:cNvSpPr/>
          <p:nvPr/>
        </p:nvSpPr>
        <p:spPr>
          <a:xfrm>
            <a:off x="979375" y="683449"/>
            <a:ext cx="3709800" cy="3857702"/>
          </a:xfrm>
          <a:prstGeom prst="rect">
            <a:avLst/>
          </a:prstGeom>
          <a:solidFill>
            <a:srgbClr val="1F3D48"/>
          </a:solidFill>
          <a:ln w="12700">
            <a:miter lim="400000"/>
          </a:ln>
        </p:spPr>
        <p:txBody>
          <a:bodyPr lIns="45719" rIns="45719" anchor="ctr"/>
          <a:lstStyle/>
          <a:p>
            <a:pPr algn="ctr"/>
            <a:endParaRPr/>
          </a:p>
        </p:txBody>
      </p:sp>
      <p:sp>
        <p:nvSpPr>
          <p:cNvPr id="347" name="Google Shape;214;p32"/>
          <p:cNvSpPr txBox="1"/>
          <p:nvPr/>
        </p:nvSpPr>
        <p:spPr>
          <a:xfrm>
            <a:off x="1211175" y="949811"/>
            <a:ext cx="2872501" cy="444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lnSpcReduction="10000"/>
          </a:bodyPr>
          <a:lstStyle>
            <a:lvl1pPr>
              <a:defRPr sz="2400">
                <a:solidFill>
                  <a:srgbClr val="FFFFFF"/>
                </a:solidFill>
              </a:defRPr>
            </a:lvl1pPr>
          </a:lstStyle>
          <a:p>
            <a:r>
              <a:rPr lang="es-ES" b="1" noProof="0" dirty="0">
                <a:latin typeface="Helvetica Neue" panose="02000503000000020004" pitchFamily="2" charset="0"/>
                <a:ea typeface="Helvetica Neue" panose="02000503000000020004" pitchFamily="2" charset="0"/>
                <a:cs typeface="Helvetica Neue" panose="02000503000000020004" pitchFamily="2" charset="0"/>
              </a:rPr>
              <a:t>Índice</a:t>
            </a:r>
          </a:p>
        </p:txBody>
      </p:sp>
      <p:sp>
        <p:nvSpPr>
          <p:cNvPr id="348" name="Google Shape;215;p32"/>
          <p:cNvSpPr txBox="1"/>
          <p:nvPr/>
        </p:nvSpPr>
        <p:spPr>
          <a:xfrm>
            <a:off x="1106400" y="1439650"/>
            <a:ext cx="3465601" cy="2627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p>
            <a:pPr marL="140368" indent="-140368">
              <a:lnSpc>
                <a:spcPct val="90000"/>
              </a:lnSpc>
              <a:buSzPct val="100000"/>
              <a:buChar char="•"/>
              <a:defRPr>
                <a:solidFill>
                  <a:srgbClr val="FFFFFF"/>
                </a:solidFill>
                <a:latin typeface="Helvetica Neue"/>
                <a:ea typeface="Helvetica Neue"/>
                <a:cs typeface="Helvetica Neue"/>
                <a:sym typeface="Helvetica Neue"/>
              </a:defRPr>
            </a:pPr>
            <a:r>
              <a:rPr lang="es-ES" noProof="0" dirty="0"/>
              <a:t>Introducción</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Nuestro entendimiento de sus necesidades</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Experiencia relevante</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Casos prácticos</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Nuestros distintivos</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Nuestro proceso</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Muestra de perfiles</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Cronograma estimado de proyecto</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Propuesta</a:t>
            </a:r>
            <a:endParaRPr lang="es-ES" noProof="0" dirty="0">
              <a:solidFill>
                <a:srgbClr val="AA0A6C"/>
              </a:solidFill>
            </a:endParaRPr>
          </a:p>
          <a:p>
            <a:pPr marL="140368" indent="-140368">
              <a:lnSpc>
                <a:spcPct val="90000"/>
              </a:lnSpc>
              <a:spcBef>
                <a:spcPts val="300"/>
              </a:spcBef>
              <a:buSzPct val="100000"/>
              <a:buChar char="•"/>
              <a:defRPr>
                <a:solidFill>
                  <a:srgbClr val="FFFFFF"/>
                </a:solidFill>
                <a:latin typeface="Helvetica Neue"/>
                <a:ea typeface="Helvetica Neue"/>
                <a:cs typeface="Helvetica Neue"/>
                <a:sym typeface="Helvetica Neue"/>
              </a:defRPr>
            </a:pPr>
            <a:r>
              <a:rPr lang="es-ES" noProof="0" dirty="0"/>
              <a:t>Miembros del equipo</a:t>
            </a:r>
          </a:p>
        </p:txBody>
      </p:sp>
      <p:pic>
        <p:nvPicPr>
          <p:cNvPr id="349" name="Google Shape;217;p32" descr="Google Shape;217;p32"/>
          <p:cNvPicPr>
            <a:picLocks noChangeAspect="1"/>
          </p:cNvPicPr>
          <p:nvPr/>
        </p:nvPicPr>
        <p:blipFill>
          <a:blip r:embed="rId3"/>
          <a:srcRect r="83620"/>
          <a:stretch>
            <a:fillRect/>
          </a:stretch>
        </p:blipFill>
        <p:spPr>
          <a:xfrm>
            <a:off x="8500074" y="252099"/>
            <a:ext cx="356800" cy="340201"/>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Google Shape;969;p61" descr="Google Shape;969;p61"/>
          <p:cNvPicPr>
            <a:picLocks noGrp="1" noChangeAspect="1"/>
          </p:cNvPicPr>
          <p:nvPr>
            <p:ph type="pic" idx="21"/>
          </p:nvPr>
        </p:nvPicPr>
        <p:blipFill>
          <a:blip r:embed="rId2"/>
          <a:srcRect t="31208" b="31208"/>
          <a:stretch>
            <a:fillRect/>
          </a:stretch>
        </p:blipFill>
        <p:spPr>
          <a:xfrm>
            <a:off x="0" y="0"/>
            <a:ext cx="9152344" cy="5144693"/>
          </a:xfrm>
          <a:prstGeom prst="rect">
            <a:avLst/>
          </a:prstGeom>
        </p:spPr>
      </p:pic>
      <p:sp>
        <p:nvSpPr>
          <p:cNvPr id="1033" name="Google Shape;970;p61"/>
          <p:cNvSpPr/>
          <p:nvPr/>
        </p:nvSpPr>
        <p:spPr>
          <a:xfrm>
            <a:off x="-27275" y="-1"/>
            <a:ext cx="9152347" cy="5144693"/>
          </a:xfrm>
          <a:prstGeom prst="rect">
            <a:avLst/>
          </a:prstGeom>
          <a:solidFill>
            <a:srgbClr val="1F3D48">
              <a:alpha val="80000"/>
            </a:srgbClr>
          </a:solidFill>
          <a:ln w="25400">
            <a:solidFill>
              <a:srgbClr val="48042E"/>
            </a:solidFill>
          </a:ln>
        </p:spPr>
        <p:txBody>
          <a:bodyPr lIns="45719" rIns="45719" anchor="ctr"/>
          <a:lstStyle/>
          <a:p>
            <a:pPr algn="ctr">
              <a:defRPr sz="1600">
                <a:solidFill>
                  <a:srgbClr val="FFFFFF"/>
                </a:solidFill>
              </a:defRPr>
            </a:pPr>
            <a:endParaRPr/>
          </a:p>
        </p:txBody>
      </p:sp>
      <p:sp>
        <p:nvSpPr>
          <p:cNvPr id="1034" name="Google Shape;971;p61"/>
          <p:cNvSpPr txBox="1">
            <a:spLocks noGrp="1"/>
          </p:cNvSpPr>
          <p:nvPr>
            <p:ph type="title"/>
          </p:nvPr>
        </p:nvSpPr>
        <p:spPr>
          <a:xfrm>
            <a:off x="668180" y="711856"/>
            <a:ext cx="2804640" cy="876972"/>
          </a:xfrm>
          <a:prstGeom prst="rect">
            <a:avLst/>
          </a:prstGeom>
        </p:spPr>
        <p:txBody>
          <a:bodyPr>
            <a:normAutofit fontScale="90000"/>
          </a:bodyPr>
          <a:lstStyle>
            <a:lvl1pPr>
              <a:defRPr sz="3100" b="1">
                <a:latin typeface="Helvetica Neue"/>
                <a:ea typeface="Helvetica Neue"/>
                <a:cs typeface="Helvetica Neue"/>
                <a:sym typeface="Helvetica Neue"/>
              </a:defRPr>
            </a:lvl1pPr>
          </a:lstStyle>
          <a:p>
            <a:r>
              <a:rPr lang="es-ES" noProof="0" dirty="0" err="1"/>
              <a:t>Inside</a:t>
            </a:r>
            <a:r>
              <a:rPr lang="es-ES" noProof="0" dirty="0"/>
              <a:t> </a:t>
            </a:r>
            <a:r>
              <a:rPr lang="es-ES" noProof="0" dirty="0" err="1"/>
              <a:t>Track</a:t>
            </a:r>
            <a:r>
              <a:rPr lang="es-ES" noProof="0" dirty="0"/>
              <a:t> / Ventaja KG</a:t>
            </a:r>
          </a:p>
        </p:txBody>
      </p:sp>
      <p:sp>
        <p:nvSpPr>
          <p:cNvPr id="1035" name="Google Shape;972;p61"/>
          <p:cNvSpPr txBox="1"/>
          <p:nvPr/>
        </p:nvSpPr>
        <p:spPr>
          <a:xfrm>
            <a:off x="3683495" y="730301"/>
            <a:ext cx="4792325" cy="640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nSpc>
                <a:spcPct val="114000"/>
              </a:lnSpc>
              <a:defRPr sz="1700">
                <a:solidFill>
                  <a:srgbClr val="FFFFFF"/>
                </a:solidFill>
                <a:latin typeface="Helvetica Neue"/>
                <a:ea typeface="Helvetica Neue"/>
                <a:cs typeface="Helvetica Neue"/>
                <a:sym typeface="Helvetica Neue"/>
              </a:defRPr>
            </a:lvl1pPr>
          </a:lstStyle>
          <a:p>
            <a:r>
              <a:rPr lang="es-ES" noProof="0" dirty="0"/>
              <a:t>Imagine 2 realidades distintas cuando llega el momento de contratar a un ejecutivo clave …</a:t>
            </a:r>
          </a:p>
        </p:txBody>
      </p:sp>
      <p:sp>
        <p:nvSpPr>
          <p:cNvPr id="1036" name="Google Shape;973;p61"/>
          <p:cNvSpPr txBox="1"/>
          <p:nvPr/>
        </p:nvSpPr>
        <p:spPr>
          <a:xfrm>
            <a:off x="1695190" y="4677650"/>
            <a:ext cx="5753620" cy="342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lnSpc>
                <a:spcPct val="114000"/>
              </a:lnSpc>
              <a:defRPr sz="1700">
                <a:solidFill>
                  <a:srgbClr val="FFFFFF"/>
                </a:solidFill>
              </a:defRPr>
            </a:lvl1pPr>
          </a:lstStyle>
          <a:p>
            <a:r>
              <a:rPr lang="es-ES" noProof="0" dirty="0"/>
              <a:t>La decisión es suya…</a:t>
            </a:r>
          </a:p>
        </p:txBody>
      </p:sp>
      <p:sp>
        <p:nvSpPr>
          <p:cNvPr id="1037" name="Google Shape;974;p61"/>
          <p:cNvSpPr/>
          <p:nvPr/>
        </p:nvSpPr>
        <p:spPr>
          <a:xfrm rot="5400000">
            <a:off x="5643000" y="1672800"/>
            <a:ext cx="2048689" cy="3424642"/>
          </a:xfrm>
          <a:prstGeom prst="rect">
            <a:avLst/>
          </a:prstGeom>
          <a:solidFill>
            <a:srgbClr val="D9D9D9">
              <a:alpha val="40000"/>
            </a:srgbClr>
          </a:solidFill>
          <a:ln w="12700">
            <a:miter lim="400000"/>
          </a:ln>
        </p:spPr>
        <p:txBody>
          <a:bodyPr lIns="45719" rIns="45719" anchor="ctr"/>
          <a:lstStyle/>
          <a:p>
            <a:pPr>
              <a:defRPr sz="1200" b="1">
                <a:solidFill>
                  <a:srgbClr val="003B5B"/>
                </a:solidFill>
              </a:defRPr>
            </a:pPr>
            <a:endParaRPr/>
          </a:p>
        </p:txBody>
      </p:sp>
      <p:sp>
        <p:nvSpPr>
          <p:cNvPr id="1038" name="Google Shape;975;p61"/>
          <p:cNvSpPr txBox="1"/>
          <p:nvPr/>
        </p:nvSpPr>
        <p:spPr>
          <a:xfrm>
            <a:off x="5077547" y="2473268"/>
            <a:ext cx="3179597" cy="1558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marL="139700" indent="-133350">
              <a:lnSpc>
                <a:spcPct val="114000"/>
              </a:lnSpc>
              <a:buClr>
                <a:srgbClr val="FFFFFF"/>
              </a:buClr>
              <a:buSzPts val="1100"/>
              <a:buFont typeface="Arial"/>
              <a:buChar char="•"/>
              <a:defRPr sz="1100">
                <a:solidFill>
                  <a:srgbClr val="FFFFFF"/>
                </a:solidFill>
                <a:latin typeface="Helvetica Neue"/>
                <a:ea typeface="Helvetica Neue"/>
                <a:cs typeface="Helvetica Neue"/>
                <a:sym typeface="Helvetica Neue"/>
              </a:defRPr>
            </a:pPr>
            <a:r>
              <a:rPr lang="es-ES" noProof="0" dirty="0"/>
              <a:t>Empiezan el proceso de contratación con una lista de candidatos calificados e interesados</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rPr lang="es-ES" noProof="0" dirty="0"/>
              <a:t>Han llegado a conocer muy bien a este grupo de candidatos</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rPr lang="es-ES" noProof="0" dirty="0"/>
              <a:t>Estos son candidatos demandados por el mercado, pero los prefieren a ustedes porque han pasado los últimos 3 meses conociéndose</a:t>
            </a:r>
          </a:p>
        </p:txBody>
      </p:sp>
      <p:sp>
        <p:nvSpPr>
          <p:cNvPr id="1039" name="Google Shape;976;p61"/>
          <p:cNvSpPr/>
          <p:nvPr/>
        </p:nvSpPr>
        <p:spPr>
          <a:xfrm>
            <a:off x="730642" y="1848437"/>
            <a:ext cx="3424642" cy="400077"/>
          </a:xfrm>
          <a:prstGeom prst="roundRect">
            <a:avLst>
              <a:gd name="adj" fmla="val 21283"/>
            </a:avLst>
          </a:prstGeom>
          <a:solidFill>
            <a:srgbClr val="AA096C"/>
          </a:solidFill>
          <a:ln w="12700">
            <a:miter lim="400000"/>
          </a:ln>
        </p:spPr>
        <p:txBody>
          <a:bodyPr lIns="45719" rIns="45719" anchor="ctr"/>
          <a:lstStyle/>
          <a:p>
            <a:pPr algn="ctr">
              <a:defRPr>
                <a:solidFill>
                  <a:srgbClr val="3A3737"/>
                </a:solidFill>
              </a:defRPr>
            </a:pPr>
            <a:endParaRPr/>
          </a:p>
        </p:txBody>
      </p:sp>
      <p:sp>
        <p:nvSpPr>
          <p:cNvPr id="1040" name="Google Shape;977;p61"/>
          <p:cNvSpPr txBox="1"/>
          <p:nvPr/>
        </p:nvSpPr>
        <p:spPr>
          <a:xfrm>
            <a:off x="801227" y="1895125"/>
            <a:ext cx="1958702"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600" b="1">
                <a:solidFill>
                  <a:srgbClr val="FFFFFF"/>
                </a:solidFill>
                <a:latin typeface="Helvetica Neue"/>
                <a:ea typeface="Helvetica Neue"/>
                <a:cs typeface="Helvetica Neue"/>
                <a:sym typeface="Helvetica Neue"/>
              </a:defRPr>
            </a:lvl1pPr>
          </a:lstStyle>
          <a:p>
            <a:r>
              <a:rPr lang="es-ES" noProof="0" dirty="0"/>
              <a:t>OPCIÓN A</a:t>
            </a:r>
          </a:p>
        </p:txBody>
      </p:sp>
      <p:sp>
        <p:nvSpPr>
          <p:cNvPr id="1041" name="Google Shape;978;p61"/>
          <p:cNvSpPr/>
          <p:nvPr/>
        </p:nvSpPr>
        <p:spPr>
          <a:xfrm>
            <a:off x="4929902" y="1848437"/>
            <a:ext cx="3474884" cy="400077"/>
          </a:xfrm>
          <a:prstGeom prst="roundRect">
            <a:avLst>
              <a:gd name="adj" fmla="val 21283"/>
            </a:avLst>
          </a:prstGeom>
          <a:solidFill>
            <a:srgbClr val="AA096C"/>
          </a:solidFill>
          <a:ln w="12700">
            <a:miter lim="400000"/>
          </a:ln>
        </p:spPr>
        <p:txBody>
          <a:bodyPr lIns="45719" rIns="45719" anchor="ctr"/>
          <a:lstStyle/>
          <a:p>
            <a:pPr algn="ctr">
              <a:defRPr>
                <a:solidFill>
                  <a:srgbClr val="3A3737"/>
                </a:solidFill>
              </a:defRPr>
            </a:pPr>
            <a:endParaRPr/>
          </a:p>
        </p:txBody>
      </p:sp>
      <p:sp>
        <p:nvSpPr>
          <p:cNvPr id="1042" name="Google Shape;979;p61"/>
          <p:cNvSpPr txBox="1"/>
          <p:nvPr/>
        </p:nvSpPr>
        <p:spPr>
          <a:xfrm>
            <a:off x="5017766" y="1895125"/>
            <a:ext cx="1909500" cy="315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600" b="1">
                <a:solidFill>
                  <a:srgbClr val="FFFFFF"/>
                </a:solidFill>
                <a:latin typeface="Helvetica Neue"/>
                <a:ea typeface="Helvetica Neue"/>
                <a:cs typeface="Helvetica Neue"/>
                <a:sym typeface="Helvetica Neue"/>
              </a:defRPr>
            </a:lvl1pPr>
          </a:lstStyle>
          <a:p>
            <a:r>
              <a:rPr lang="es-ES" noProof="0" dirty="0"/>
              <a:t>OPCIÓN B</a:t>
            </a:r>
          </a:p>
        </p:txBody>
      </p:sp>
      <p:sp>
        <p:nvSpPr>
          <p:cNvPr id="1043" name="Google Shape;980;p61"/>
          <p:cNvSpPr/>
          <p:nvPr/>
        </p:nvSpPr>
        <p:spPr>
          <a:xfrm rot="5400000">
            <a:off x="1418619" y="1672800"/>
            <a:ext cx="2048689" cy="3424642"/>
          </a:xfrm>
          <a:prstGeom prst="rect">
            <a:avLst/>
          </a:prstGeom>
          <a:solidFill>
            <a:srgbClr val="D9D9D9">
              <a:alpha val="40000"/>
            </a:srgbClr>
          </a:solidFill>
          <a:ln w="12700">
            <a:miter lim="400000"/>
          </a:ln>
        </p:spPr>
        <p:txBody>
          <a:bodyPr lIns="45719" rIns="45719" anchor="ctr"/>
          <a:lstStyle/>
          <a:p>
            <a:pPr>
              <a:defRPr sz="1200" b="1">
                <a:solidFill>
                  <a:srgbClr val="003B5B"/>
                </a:solidFill>
              </a:defRPr>
            </a:pPr>
            <a:endParaRPr/>
          </a:p>
        </p:txBody>
      </p:sp>
      <p:sp>
        <p:nvSpPr>
          <p:cNvPr id="1044" name="Google Shape;981;p61"/>
          <p:cNvSpPr txBox="1"/>
          <p:nvPr/>
        </p:nvSpPr>
        <p:spPr>
          <a:xfrm>
            <a:off x="906482" y="2519448"/>
            <a:ext cx="3382480" cy="1172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marL="139700" indent="-133350">
              <a:lnSpc>
                <a:spcPct val="114000"/>
              </a:lnSpc>
              <a:buClr>
                <a:srgbClr val="FFFFFF"/>
              </a:buClr>
              <a:buSzPts val="1100"/>
              <a:buFont typeface="Arial"/>
              <a:buChar char="•"/>
              <a:defRPr sz="1100">
                <a:solidFill>
                  <a:srgbClr val="FFFFFF"/>
                </a:solidFill>
                <a:latin typeface="Helvetica Neue"/>
                <a:ea typeface="Helvetica Neue"/>
                <a:cs typeface="Helvetica Neue"/>
                <a:sym typeface="Helvetica Neue"/>
              </a:defRPr>
            </a:pPr>
            <a:r>
              <a:rPr lang="es-ES" noProof="0" dirty="0"/>
              <a:t>Están luchando para encontrar candidatos calificados</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rPr lang="es-ES" noProof="0" dirty="0"/>
              <a:t>Candidatos identificados no están interesados</a:t>
            </a:r>
          </a:p>
          <a:p>
            <a:pPr marL="139700" indent="-133350">
              <a:lnSpc>
                <a:spcPct val="114000"/>
              </a:lnSpc>
              <a:spcBef>
                <a:spcPts val="600"/>
              </a:spcBef>
              <a:buClr>
                <a:srgbClr val="FFFFFF"/>
              </a:buClr>
              <a:buSzPts val="1100"/>
              <a:buFont typeface="Arial"/>
              <a:buChar char="•"/>
              <a:defRPr sz="1100">
                <a:solidFill>
                  <a:srgbClr val="FFFFFF"/>
                </a:solidFill>
                <a:latin typeface="Helvetica Neue"/>
                <a:ea typeface="Helvetica Neue"/>
                <a:cs typeface="Helvetica Neue"/>
                <a:sym typeface="Helvetica Neue"/>
              </a:defRPr>
            </a:pPr>
            <a:r>
              <a:rPr lang="es-ES" noProof="0" dirty="0"/>
              <a:t>Cada día que la posición crítica permanece vacante, la compañía pierde dinero</a:t>
            </a:r>
          </a:p>
        </p:txBody>
      </p:sp>
      <p:sp>
        <p:nvSpPr>
          <p:cNvPr id="1045" name="Google Shape;982;p61"/>
          <p:cNvSpPr/>
          <p:nvPr/>
        </p:nvSpPr>
        <p:spPr>
          <a:xfrm>
            <a:off x="-2" y="1281"/>
            <a:ext cx="9168018"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46" name="Google Shape;983;p61"/>
          <p:cNvSpPr txBox="1"/>
          <p:nvPr/>
        </p:nvSpPr>
        <p:spPr>
          <a:xfrm>
            <a:off x="194569" y="83474"/>
            <a:ext cx="27819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1047" name="Google Shape;984;p61" descr="Google Shape;984;p61"/>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1048" name="Google Shape;985;p61"/>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Google Shape;990;p62" descr="Google Shape;990;p62"/>
          <p:cNvPicPr>
            <a:picLocks noGrp="1" noChangeAspect="1"/>
          </p:cNvPicPr>
          <p:nvPr>
            <p:ph type="pic" idx="21"/>
          </p:nvPr>
        </p:nvPicPr>
        <p:blipFill>
          <a:blip r:embed="rId3"/>
          <a:srcRect t="13274" b="13274"/>
          <a:stretch>
            <a:fillRect/>
          </a:stretch>
        </p:blipFill>
        <p:spPr>
          <a:xfrm>
            <a:off x="-462063" y="4534"/>
            <a:ext cx="5257322" cy="5143527"/>
          </a:xfrm>
          <a:prstGeom prst="rect">
            <a:avLst/>
          </a:prstGeom>
        </p:spPr>
      </p:pic>
      <p:sp>
        <p:nvSpPr>
          <p:cNvPr id="1051" name="Google Shape;991;p62"/>
          <p:cNvSpPr/>
          <p:nvPr/>
        </p:nvSpPr>
        <p:spPr>
          <a:xfrm>
            <a:off x="-33541" y="-27625"/>
            <a:ext cx="4828800" cy="5115902"/>
          </a:xfrm>
          <a:prstGeom prst="rect">
            <a:avLst/>
          </a:prstGeom>
          <a:solidFill>
            <a:srgbClr val="1F3D48">
              <a:alpha val="87843"/>
            </a:srgbClr>
          </a:solidFill>
          <a:ln w="12700">
            <a:miter lim="400000"/>
          </a:ln>
        </p:spPr>
        <p:txBody>
          <a:bodyPr lIns="45719" rIns="45719" anchor="ctr"/>
          <a:lstStyle/>
          <a:p>
            <a:pPr algn="ctr">
              <a:defRPr sz="1600">
                <a:solidFill>
                  <a:srgbClr val="FFFFFF"/>
                </a:solidFill>
              </a:defRPr>
            </a:pPr>
            <a:endParaRPr/>
          </a:p>
        </p:txBody>
      </p:sp>
      <p:sp>
        <p:nvSpPr>
          <p:cNvPr id="1052" name="Google Shape;992;p62"/>
          <p:cNvSpPr txBox="1">
            <a:spLocks noGrp="1"/>
          </p:cNvSpPr>
          <p:nvPr>
            <p:ph type="title"/>
          </p:nvPr>
        </p:nvSpPr>
        <p:spPr>
          <a:xfrm>
            <a:off x="617224" y="1133201"/>
            <a:ext cx="4103484" cy="726917"/>
          </a:xfrm>
          <a:prstGeom prst="rect">
            <a:avLst/>
          </a:prstGeom>
        </p:spPr>
        <p:txBody>
          <a:bodyPr>
            <a:normAutofit fontScale="90000"/>
          </a:bodyPr>
          <a:lstStyle>
            <a:lvl1pPr>
              <a:defRPr sz="2500" b="1">
                <a:latin typeface="Helvetica Neue"/>
                <a:ea typeface="Helvetica Neue"/>
                <a:cs typeface="Helvetica Neue"/>
                <a:sym typeface="Helvetica Neue"/>
              </a:defRPr>
            </a:lvl1pPr>
          </a:lstStyle>
          <a:p>
            <a:r>
              <a:rPr lang="es-ES" noProof="0" dirty="0"/>
              <a:t>¿Qué es </a:t>
            </a:r>
            <a:r>
              <a:rPr lang="es-ES" noProof="0" dirty="0" err="1"/>
              <a:t>Inside</a:t>
            </a:r>
            <a:r>
              <a:rPr lang="es-ES" noProof="0" dirty="0"/>
              <a:t> </a:t>
            </a:r>
            <a:r>
              <a:rPr lang="es-ES" noProof="0" dirty="0" err="1"/>
              <a:t>Track</a:t>
            </a:r>
            <a:r>
              <a:rPr lang="es-ES" noProof="0" dirty="0"/>
              <a:t> / Ventaja KG?</a:t>
            </a:r>
          </a:p>
        </p:txBody>
      </p:sp>
      <p:sp>
        <p:nvSpPr>
          <p:cNvPr id="1053" name="Google Shape;993;p62"/>
          <p:cNvSpPr txBox="1">
            <a:spLocks noGrp="1"/>
          </p:cNvSpPr>
          <p:nvPr>
            <p:ph type="body" sz="half" idx="1"/>
          </p:nvPr>
        </p:nvSpPr>
        <p:spPr>
          <a:xfrm>
            <a:off x="617225" y="1899011"/>
            <a:ext cx="3597905" cy="2205553"/>
          </a:xfrm>
          <a:prstGeom prst="rect">
            <a:avLst/>
          </a:prstGeom>
        </p:spPr>
        <p:txBody>
          <a:bodyPr/>
          <a:lstStyle/>
          <a:p>
            <a:pPr marL="0">
              <a:lnSpc>
                <a:spcPct val="114000"/>
              </a:lnSpc>
              <a:defRPr>
                <a:solidFill>
                  <a:srgbClr val="FFFFFF"/>
                </a:solidFill>
                <a:latin typeface="Helvetica Neue"/>
                <a:ea typeface="Helvetica Neue"/>
                <a:cs typeface="Helvetica Neue"/>
                <a:sym typeface="Helvetica Neue"/>
              </a:defRPr>
            </a:pPr>
            <a:r>
              <a:rPr lang="es-ES" noProof="0" dirty="0" err="1"/>
              <a:t>Inside</a:t>
            </a:r>
            <a:r>
              <a:rPr lang="es-ES" noProof="0" dirty="0"/>
              <a:t> </a:t>
            </a:r>
            <a:r>
              <a:rPr lang="es-ES" noProof="0" dirty="0" err="1"/>
              <a:t>Track</a:t>
            </a:r>
            <a:r>
              <a:rPr lang="es-ES" noProof="0" dirty="0"/>
              <a:t> es una inversión en su futuro.  </a:t>
            </a:r>
          </a:p>
          <a:p>
            <a:pPr marL="0">
              <a:lnSpc>
                <a:spcPct val="114000"/>
              </a:lnSpc>
              <a:spcBef>
                <a:spcPts val="600"/>
              </a:spcBef>
              <a:defRPr>
                <a:solidFill>
                  <a:srgbClr val="FFFFFF"/>
                </a:solidFill>
                <a:latin typeface="Helvetica Neue"/>
                <a:ea typeface="Helvetica Neue"/>
                <a:cs typeface="Helvetica Neue"/>
                <a:sym typeface="Helvetica Neue"/>
              </a:defRPr>
            </a:pPr>
            <a:r>
              <a:rPr lang="es-ES" noProof="0" dirty="0"/>
              <a:t>Es un modelo de suscripción que implica el desarrollo, la optimización y la actualización continua de una cartera de candidatos precalificados, anticipándose a las necesidades de contratación de ejecutivos. Permite definir una posición y sus requisitos, identificar candidatos cualificados y activarlos en el momento adecuado.</a:t>
            </a:r>
          </a:p>
        </p:txBody>
      </p:sp>
      <p:sp>
        <p:nvSpPr>
          <p:cNvPr id="1054" name="Google Shape;994;p62"/>
          <p:cNvSpPr txBox="1"/>
          <p:nvPr/>
        </p:nvSpPr>
        <p:spPr>
          <a:xfrm>
            <a:off x="5028574" y="1131899"/>
            <a:ext cx="3494700" cy="2426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ormAutofit/>
          </a:bodyPr>
          <a:lstStyle/>
          <a:p>
            <a:pPr>
              <a:lnSpc>
                <a:spcPct val="137500"/>
              </a:lnSpc>
              <a:defRPr sz="1000">
                <a:solidFill>
                  <a:srgbClr val="AA0A6C"/>
                </a:solidFill>
              </a:defRPr>
            </a:pPr>
            <a:endParaRPr lang="es-ES" noProof="0" dirty="0"/>
          </a:p>
          <a:p>
            <a:pPr marL="139700" indent="-139700">
              <a:lnSpc>
                <a:spcPct val="150000"/>
              </a:lnSpc>
              <a:buClr>
                <a:srgbClr val="3A3737"/>
              </a:buClr>
              <a:buSzPts val="1000"/>
              <a:buFont typeface="Arial"/>
              <a:buChar char="•"/>
              <a:defRPr sz="1000">
                <a:solidFill>
                  <a:srgbClr val="3A3737"/>
                </a:solidFill>
                <a:latin typeface="Helvetica Neue"/>
                <a:ea typeface="Helvetica Neue"/>
                <a:cs typeface="Helvetica Neue"/>
                <a:sym typeface="Helvetica Neue"/>
              </a:defRPr>
            </a:pPr>
            <a:r>
              <a:rPr lang="es-ES" noProof="0" dirty="0"/>
              <a:t>El poder, las redes, la experiencia y los recursos de una firma global de búsqueda de ejecutivos.</a:t>
            </a:r>
            <a:endParaRPr lang="es-ES" noProof="0" dirty="0">
              <a:solidFill>
                <a:srgbClr val="1F3E49"/>
              </a:solidFill>
            </a:endParaRPr>
          </a:p>
          <a:p>
            <a:pPr marL="139700" indent="-139700">
              <a:lnSpc>
                <a:spcPct val="150000"/>
              </a:lnSpc>
              <a:buClr>
                <a:srgbClr val="3A3737"/>
              </a:buClr>
              <a:buSzPts val="1000"/>
              <a:buFont typeface="Arial"/>
              <a:buChar char="•"/>
              <a:defRPr sz="1000">
                <a:solidFill>
                  <a:srgbClr val="3A3737"/>
                </a:solidFill>
                <a:latin typeface="Helvetica Neue"/>
                <a:ea typeface="Helvetica Neue"/>
                <a:cs typeface="Helvetica Neue"/>
                <a:sym typeface="Helvetica Neue"/>
              </a:defRPr>
            </a:pPr>
            <a:r>
              <a:rPr lang="es-ES" noProof="0" dirty="0"/>
              <a:t>Equipos de investigación y reclutamiento dedicados a construir activamente esta fuente de talento en nombre del cliente.</a:t>
            </a:r>
            <a:endParaRPr lang="es-ES" noProof="0" dirty="0">
              <a:solidFill>
                <a:srgbClr val="1F3E49"/>
              </a:solidFill>
            </a:endParaRPr>
          </a:p>
          <a:p>
            <a:pPr marL="139700" indent="-139700">
              <a:lnSpc>
                <a:spcPct val="150000"/>
              </a:lnSpc>
              <a:buClr>
                <a:srgbClr val="3A3737"/>
              </a:buClr>
              <a:buSzPts val="1000"/>
              <a:buFont typeface="Arial"/>
              <a:buChar char="•"/>
              <a:defRPr sz="1000">
                <a:solidFill>
                  <a:srgbClr val="3A3737"/>
                </a:solidFill>
                <a:latin typeface="Helvetica Neue"/>
                <a:ea typeface="Helvetica Neue"/>
                <a:cs typeface="Helvetica Neue"/>
                <a:sym typeface="Helvetica Neue"/>
              </a:defRPr>
            </a:pPr>
            <a:r>
              <a:rPr lang="es-ES" noProof="0" dirty="0"/>
              <a:t>Una plataforma digital que le permite no solo observar, sino también participar activamente y compartir comentarios sobre el proceso a medida que éste se desarrolla.</a:t>
            </a:r>
          </a:p>
        </p:txBody>
      </p:sp>
      <p:sp>
        <p:nvSpPr>
          <p:cNvPr id="1055" name="Google Shape;995;p62"/>
          <p:cNvSpPr txBox="1"/>
          <p:nvPr/>
        </p:nvSpPr>
        <p:spPr>
          <a:xfrm>
            <a:off x="5023456" y="3820625"/>
            <a:ext cx="3963526" cy="6408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nchor="ctr">
            <a:spAutoFit/>
          </a:bodyPr>
          <a:lstStyle/>
          <a:p>
            <a:pPr algn="ctr">
              <a:lnSpc>
                <a:spcPct val="114000"/>
              </a:lnSpc>
              <a:defRPr sz="1700" b="1">
                <a:solidFill>
                  <a:srgbClr val="3A3737"/>
                </a:solidFill>
                <a:latin typeface="Helvetica Neue"/>
                <a:ea typeface="Helvetica Neue"/>
                <a:cs typeface="Helvetica Neue"/>
                <a:sym typeface="Helvetica Neue"/>
              </a:defRPr>
            </a:pPr>
            <a:r>
              <a:rPr lang="es-ES" noProof="0" dirty="0"/>
              <a:t>¿Preparado para </a:t>
            </a:r>
            <a:r>
              <a:rPr lang="es-ES" noProof="0" dirty="0">
                <a:solidFill>
                  <a:srgbClr val="AA0A6C"/>
                </a:solidFill>
              </a:rPr>
              <a:t>elevar el nivel </a:t>
            </a:r>
            <a:r>
              <a:rPr lang="es-ES" noProof="0" dirty="0"/>
              <a:t>de planificación de su sucesión?</a:t>
            </a:r>
          </a:p>
        </p:txBody>
      </p:sp>
      <p:sp>
        <p:nvSpPr>
          <p:cNvPr id="1056" name="Google Shape;996;p62"/>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57" name="Google Shape;997;p62"/>
          <p:cNvSpPr txBox="1"/>
          <p:nvPr/>
        </p:nvSpPr>
        <p:spPr>
          <a:xfrm>
            <a:off x="194568" y="83474"/>
            <a:ext cx="28578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 </a:t>
            </a:r>
          </a:p>
        </p:txBody>
      </p:sp>
      <p:pic>
        <p:nvPicPr>
          <p:cNvPr id="1058" name="Google Shape;998;p62" descr="Google Shape;998;p62"/>
          <p:cNvPicPr>
            <a:picLocks noChangeAspect="1"/>
          </p:cNvPicPr>
          <p:nvPr/>
        </p:nvPicPr>
        <p:blipFill>
          <a:blip r:embed="rId4"/>
          <a:stretch>
            <a:fillRect/>
          </a:stretch>
        </p:blipFill>
        <p:spPr>
          <a:xfrm>
            <a:off x="8744715" y="83467"/>
            <a:ext cx="148461" cy="182882"/>
          </a:xfrm>
          <a:prstGeom prst="rect">
            <a:avLst/>
          </a:prstGeom>
          <a:ln w="12700">
            <a:miter lim="400000"/>
          </a:ln>
        </p:spPr>
      </p:pic>
      <p:sp>
        <p:nvSpPr>
          <p:cNvPr id="1059" name="Google Shape;999;p62"/>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1060" name="Google Shape;1000;p62"/>
          <p:cNvSpPr txBox="1"/>
          <p:nvPr/>
        </p:nvSpPr>
        <p:spPr>
          <a:xfrm>
            <a:off x="5023449" y="694599"/>
            <a:ext cx="3000001" cy="4819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nSpc>
                <a:spcPct val="91666"/>
              </a:lnSpc>
              <a:defRPr sz="2100" b="1">
                <a:solidFill>
                  <a:srgbClr val="AA096C"/>
                </a:solidFill>
                <a:latin typeface="Helvetica Neue"/>
                <a:ea typeface="Helvetica Neue"/>
                <a:cs typeface="Helvetica Neue"/>
                <a:sym typeface="Helvetica Neue"/>
              </a:defRPr>
            </a:lvl1pPr>
          </a:lstStyle>
          <a:p>
            <a:r>
              <a:rPr lang="es-ES" noProof="0" dirty="0" err="1"/>
              <a:t>Inside</a:t>
            </a:r>
            <a:r>
              <a:rPr lang="es-ES" noProof="0" dirty="0"/>
              <a:t> </a:t>
            </a:r>
            <a:r>
              <a:rPr lang="es-ES" noProof="0" dirty="0" err="1"/>
              <a:t>Track</a:t>
            </a:r>
            <a:r>
              <a:rPr lang="es-ES" noProof="0" dirty="0"/>
              <a:t> ofrece: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Google Shape;1005;p63"/>
          <p:cNvSpPr/>
          <p:nvPr/>
        </p:nvSpPr>
        <p:spPr>
          <a:xfrm>
            <a:off x="267871" y="633058"/>
            <a:ext cx="8608258" cy="464103"/>
          </a:xfrm>
          <a:prstGeom prst="roundRect">
            <a:avLst>
              <a:gd name="adj" fmla="val 18247"/>
            </a:avLst>
          </a:prstGeom>
          <a:solidFill>
            <a:srgbClr val="AA096C"/>
          </a:solidFill>
          <a:ln w="12700">
            <a:miter lim="400000"/>
          </a:ln>
        </p:spPr>
        <p:txBody>
          <a:bodyPr lIns="45719" rIns="45719" anchor="ctr"/>
          <a:lstStyle/>
          <a:p>
            <a:pPr algn="ctr">
              <a:defRPr sz="1600">
                <a:solidFill>
                  <a:srgbClr val="FFFFFF"/>
                </a:solidFill>
              </a:defRPr>
            </a:pPr>
            <a:endParaRPr/>
          </a:p>
        </p:txBody>
      </p:sp>
      <p:sp>
        <p:nvSpPr>
          <p:cNvPr id="1063" name="Google Shape;1006;p63"/>
          <p:cNvSpPr txBox="1"/>
          <p:nvPr/>
        </p:nvSpPr>
        <p:spPr>
          <a:xfrm>
            <a:off x="451495" y="728216"/>
            <a:ext cx="1607275"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rPr lang="es-ES" noProof="0" dirty="0"/>
              <a:t>FASE</a:t>
            </a:r>
          </a:p>
        </p:txBody>
      </p:sp>
      <p:sp>
        <p:nvSpPr>
          <p:cNvPr id="1064" name="Google Shape;1007;p63"/>
          <p:cNvSpPr txBox="1"/>
          <p:nvPr/>
        </p:nvSpPr>
        <p:spPr>
          <a:xfrm>
            <a:off x="2233409" y="728216"/>
            <a:ext cx="2316123"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rPr lang="es-ES" noProof="0" dirty="0"/>
              <a:t>ACTIVIDAD</a:t>
            </a:r>
          </a:p>
        </p:txBody>
      </p:sp>
      <p:sp>
        <p:nvSpPr>
          <p:cNvPr id="1065" name="Google Shape;1008;p63"/>
          <p:cNvSpPr txBox="1"/>
          <p:nvPr/>
        </p:nvSpPr>
        <p:spPr>
          <a:xfrm>
            <a:off x="4817378" y="728216"/>
            <a:ext cx="1244521"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rPr lang="es-ES" noProof="0" dirty="0"/>
              <a:t>PRODUCTO</a:t>
            </a:r>
          </a:p>
        </p:txBody>
      </p:sp>
      <p:sp>
        <p:nvSpPr>
          <p:cNvPr id="1066" name="Google Shape;1009;p63"/>
          <p:cNvSpPr txBox="1"/>
          <p:nvPr/>
        </p:nvSpPr>
        <p:spPr>
          <a:xfrm>
            <a:off x="6329748" y="728216"/>
            <a:ext cx="2339781" cy="2546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1200" b="1">
                <a:solidFill>
                  <a:srgbClr val="FFFFFF"/>
                </a:solidFill>
                <a:latin typeface="Helvetica Neue"/>
                <a:ea typeface="Helvetica Neue"/>
                <a:cs typeface="Helvetica Neue"/>
                <a:sym typeface="Helvetica Neue"/>
              </a:defRPr>
            </a:lvl1pPr>
          </a:lstStyle>
          <a:p>
            <a:r>
              <a:rPr lang="es-ES" noProof="0" dirty="0"/>
              <a:t>VALOR</a:t>
            </a:r>
          </a:p>
        </p:txBody>
      </p:sp>
      <p:sp>
        <p:nvSpPr>
          <p:cNvPr id="1067" name="Google Shape;1010;p63"/>
          <p:cNvSpPr/>
          <p:nvPr/>
        </p:nvSpPr>
        <p:spPr>
          <a:xfrm>
            <a:off x="267871" y="1185509"/>
            <a:ext cx="8608258" cy="3079288"/>
          </a:xfrm>
          <a:prstGeom prst="roundRect">
            <a:avLst>
              <a:gd name="adj" fmla="val 2750"/>
            </a:avLst>
          </a:prstGeom>
          <a:solidFill>
            <a:srgbClr val="003B5B"/>
          </a:solidFill>
          <a:ln w="12700">
            <a:miter lim="400000"/>
          </a:ln>
        </p:spPr>
        <p:txBody>
          <a:bodyPr lIns="45719" rIns="45719" anchor="ctr"/>
          <a:lstStyle/>
          <a:p>
            <a:pPr algn="ctr">
              <a:defRPr sz="1600">
                <a:solidFill>
                  <a:srgbClr val="FFFFFF"/>
                </a:solidFill>
              </a:defRPr>
            </a:pPr>
            <a:endParaRPr/>
          </a:p>
        </p:txBody>
      </p:sp>
      <p:sp>
        <p:nvSpPr>
          <p:cNvPr id="1068" name="Google Shape;1011;p63"/>
          <p:cNvSpPr txBox="1"/>
          <p:nvPr/>
        </p:nvSpPr>
        <p:spPr>
          <a:xfrm>
            <a:off x="463475" y="1415681"/>
            <a:ext cx="1468896" cy="2331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200" b="1">
                <a:solidFill>
                  <a:srgbClr val="FFFFFF"/>
                </a:solidFill>
                <a:latin typeface="Helvetica Neue"/>
                <a:ea typeface="Helvetica Neue"/>
                <a:cs typeface="Helvetica Neue"/>
                <a:sym typeface="Helvetica Neue"/>
              </a:defRPr>
            </a:pPr>
            <a:r>
              <a:rPr lang="es-ES" noProof="0" dirty="0"/>
              <a:t>INSIDE TRACK HOJA DE RUTA</a:t>
            </a:r>
            <a:endParaRPr lang="es-ES" sz="1100" noProof="0" dirty="0"/>
          </a:p>
          <a:p>
            <a:pPr>
              <a:defRPr sz="1200" b="1">
                <a:solidFill>
                  <a:srgbClr val="FFFFFF"/>
                </a:solidFill>
                <a:latin typeface="Helvetica Neue"/>
                <a:ea typeface="Helvetica Neue"/>
                <a:cs typeface="Helvetica Neue"/>
                <a:sym typeface="Helvetica Neue"/>
              </a:defRPr>
            </a:pPr>
            <a:endParaRPr lang="es-ES" sz="1100" noProof="0" dirty="0"/>
          </a:p>
          <a:p>
            <a:pPr>
              <a:defRPr sz="1200" b="1">
                <a:solidFill>
                  <a:srgbClr val="FFFFFF"/>
                </a:solidFill>
                <a:latin typeface="Helvetica Neue"/>
                <a:ea typeface="Helvetica Neue"/>
                <a:cs typeface="Helvetica Neue"/>
                <a:sym typeface="Helvetica Neue"/>
              </a:defRPr>
            </a:pPr>
            <a:endParaRPr lang="es-ES" sz="1100" noProof="0" dirty="0"/>
          </a:p>
          <a:p>
            <a:pPr>
              <a:spcBef>
                <a:spcPts val="800"/>
              </a:spcBef>
              <a:defRPr sz="1200" b="1">
                <a:solidFill>
                  <a:srgbClr val="FFFFFF"/>
                </a:solidFill>
                <a:latin typeface="Helvetica Neue"/>
                <a:ea typeface="Helvetica Neue"/>
                <a:cs typeface="Helvetica Neue"/>
                <a:sym typeface="Helvetica Neue"/>
              </a:defRPr>
            </a:pPr>
            <a:endParaRPr lang="es-ES" sz="1100" noProof="0" dirty="0"/>
          </a:p>
          <a:p>
            <a:pPr>
              <a:spcBef>
                <a:spcPts val="800"/>
              </a:spcBef>
              <a:defRPr sz="1200" b="1">
                <a:solidFill>
                  <a:srgbClr val="FFFFFF"/>
                </a:solidFill>
                <a:latin typeface="Helvetica Neue"/>
                <a:ea typeface="Helvetica Neue"/>
                <a:cs typeface="Helvetica Neue"/>
                <a:sym typeface="Helvetica Neue"/>
              </a:defRPr>
            </a:pPr>
            <a:r>
              <a:rPr lang="es-ES" noProof="0" dirty="0"/>
              <a:t>EXPLORACIÓN / LISTA LARGA</a:t>
            </a:r>
            <a:endParaRPr lang="es-ES" sz="1100" noProof="0" dirty="0"/>
          </a:p>
          <a:p>
            <a:pPr>
              <a:spcBef>
                <a:spcPts val="800"/>
              </a:spcBef>
              <a:defRPr sz="1200" b="1">
                <a:solidFill>
                  <a:srgbClr val="FFFFFF"/>
                </a:solidFill>
                <a:latin typeface="Helvetica Neue"/>
                <a:ea typeface="Helvetica Neue"/>
                <a:cs typeface="Helvetica Neue"/>
                <a:sym typeface="Helvetica Neue"/>
              </a:defRPr>
            </a:pPr>
            <a:endParaRPr lang="es-ES" sz="1100" noProof="0" dirty="0"/>
          </a:p>
          <a:p>
            <a:pPr>
              <a:defRPr sz="1200" b="1">
                <a:solidFill>
                  <a:srgbClr val="FFFFFF"/>
                </a:solidFill>
                <a:latin typeface="Helvetica Neue"/>
                <a:ea typeface="Helvetica Neue"/>
                <a:cs typeface="Helvetica Neue"/>
                <a:sym typeface="Helvetica Neue"/>
              </a:defRPr>
            </a:pPr>
            <a:endParaRPr lang="es-ES" sz="1100" noProof="0" dirty="0"/>
          </a:p>
          <a:p>
            <a:pPr>
              <a:defRPr sz="1200" b="1">
                <a:solidFill>
                  <a:srgbClr val="FFFFFF"/>
                </a:solidFill>
                <a:latin typeface="Helvetica Neue"/>
                <a:ea typeface="Helvetica Neue"/>
                <a:cs typeface="Helvetica Neue"/>
                <a:sym typeface="Helvetica Neue"/>
              </a:defRPr>
            </a:pPr>
            <a:r>
              <a:rPr lang="es-ES" noProof="0" dirty="0"/>
              <a:t>AFINAMIENTO / LISTA CORTA</a:t>
            </a:r>
          </a:p>
        </p:txBody>
      </p:sp>
      <p:sp>
        <p:nvSpPr>
          <p:cNvPr id="1069" name="Google Shape;1012;p63"/>
          <p:cNvSpPr txBox="1"/>
          <p:nvPr/>
        </p:nvSpPr>
        <p:spPr>
          <a:xfrm>
            <a:off x="1931154" y="1423499"/>
            <a:ext cx="2177745" cy="2562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marL="171450" indent="-171450">
              <a:spcBef>
                <a:spcPts val="600"/>
              </a:spcBef>
              <a:buClr>
                <a:srgbClr val="FFFFFF"/>
              </a:buClr>
              <a:buSzPts val="1200"/>
              <a:buFont typeface="Arial" panose="020B0604020202020204" pitchFamily="34" charset="0"/>
              <a:buChar char="•"/>
              <a:defRPr sz="1200">
                <a:solidFill>
                  <a:srgbClr val="FFFFFF"/>
                </a:solidFill>
                <a:latin typeface="Helvetica Neue"/>
                <a:ea typeface="Helvetica Neue"/>
                <a:cs typeface="Helvetica Neue"/>
                <a:sym typeface="Helvetica Neue"/>
              </a:defRPr>
            </a:pPr>
            <a:r>
              <a:rPr lang="es-ES" dirty="0"/>
              <a:t>Lanzamiento del proyecto</a:t>
            </a:r>
          </a:p>
          <a:p>
            <a:pPr marL="171450" indent="-171450">
              <a:spcBef>
                <a:spcPts val="600"/>
              </a:spcBef>
              <a:buClr>
                <a:srgbClr val="FFFFFF"/>
              </a:buClr>
              <a:buSzPts val="1200"/>
              <a:buFont typeface="Arial" panose="020B0604020202020204" pitchFamily="34" charset="0"/>
              <a:buChar char="•"/>
              <a:defRPr sz="1200">
                <a:solidFill>
                  <a:srgbClr val="FFFFFF"/>
                </a:solidFill>
                <a:latin typeface="Helvetica Neue"/>
                <a:ea typeface="Helvetica Neue"/>
                <a:cs typeface="Helvetica Neue"/>
                <a:sym typeface="Helvetica Neue"/>
              </a:defRPr>
            </a:pPr>
            <a:r>
              <a:rPr lang="es-ES" dirty="0"/>
              <a:t>Definición de experiencia y atributos de liderazgo requeridos</a:t>
            </a:r>
          </a:p>
          <a:p>
            <a:pPr marL="171450" indent="-171450">
              <a:spcBef>
                <a:spcPts val="600"/>
              </a:spcBef>
              <a:buClr>
                <a:srgbClr val="FFFFFF"/>
              </a:buClr>
              <a:buSzPts val="1200"/>
              <a:buFont typeface="Arial" panose="020B0604020202020204" pitchFamily="34" charset="0"/>
              <a:buChar char="•"/>
              <a:defRPr sz="1200">
                <a:solidFill>
                  <a:srgbClr val="FFFFFF"/>
                </a:solidFill>
                <a:latin typeface="Helvetica Neue"/>
                <a:ea typeface="Helvetica Neue"/>
                <a:cs typeface="Helvetica Neue"/>
                <a:sym typeface="Helvetica Neue"/>
              </a:defRPr>
            </a:pPr>
            <a:r>
              <a:rPr lang="es-ES" dirty="0"/>
              <a:t>Calificación de experiencia y atributos de liderazgo de candidatos</a:t>
            </a:r>
          </a:p>
          <a:p>
            <a:pPr marL="171450" indent="-171450">
              <a:spcBef>
                <a:spcPts val="600"/>
              </a:spcBef>
              <a:buClr>
                <a:srgbClr val="FFFFFF"/>
              </a:buClr>
              <a:buSzPts val="1200"/>
              <a:buFont typeface="Arial" panose="020B0604020202020204" pitchFamily="34" charset="0"/>
              <a:buChar char="•"/>
              <a:defRPr sz="1200">
                <a:solidFill>
                  <a:srgbClr val="FFFFFF"/>
                </a:solidFill>
                <a:latin typeface="Helvetica Neue"/>
                <a:ea typeface="Helvetica Neue"/>
                <a:cs typeface="Helvetica Neue"/>
                <a:sym typeface="Helvetica Neue"/>
              </a:defRPr>
            </a:pPr>
            <a:r>
              <a:rPr lang="es-ES" dirty="0"/>
              <a:t>Medición del nivel de interés</a:t>
            </a:r>
          </a:p>
          <a:p>
            <a:pPr marL="171450" indent="-171450">
              <a:spcBef>
                <a:spcPts val="600"/>
              </a:spcBef>
              <a:buClr>
                <a:srgbClr val="FFFFFF"/>
              </a:buClr>
              <a:buSzPts val="1200"/>
              <a:buFont typeface="Arial" panose="020B0604020202020204" pitchFamily="34" charset="0"/>
              <a:buChar char="•"/>
              <a:defRPr sz="1200">
                <a:solidFill>
                  <a:srgbClr val="FFFFFF"/>
                </a:solidFill>
                <a:latin typeface="Helvetica Neue"/>
                <a:ea typeface="Helvetica Neue"/>
                <a:cs typeface="Helvetica Neue"/>
                <a:sym typeface="Helvetica Neue"/>
              </a:defRPr>
            </a:pPr>
            <a:r>
              <a:rPr lang="es-ES" dirty="0"/>
              <a:t>Evaluación de candidatos</a:t>
            </a:r>
          </a:p>
          <a:p>
            <a:pPr marL="171450" indent="-171450">
              <a:spcBef>
                <a:spcPts val="600"/>
              </a:spcBef>
              <a:buClr>
                <a:srgbClr val="FFFFFF"/>
              </a:buClr>
              <a:buSzPts val="1200"/>
              <a:buFont typeface="Arial" panose="020B0604020202020204" pitchFamily="34" charset="0"/>
              <a:buChar char="•"/>
              <a:defRPr sz="1200">
                <a:solidFill>
                  <a:srgbClr val="FFFFFF"/>
                </a:solidFill>
                <a:latin typeface="Helvetica Neue"/>
                <a:ea typeface="Helvetica Neue"/>
                <a:cs typeface="Helvetica Neue"/>
                <a:sym typeface="Helvetica Neue"/>
              </a:defRPr>
            </a:pPr>
            <a:r>
              <a:rPr lang="es-ES" dirty="0"/>
              <a:t>Confirmación de interés</a:t>
            </a:r>
          </a:p>
          <a:p>
            <a:pPr marL="171450" indent="-171450">
              <a:spcBef>
                <a:spcPts val="600"/>
              </a:spcBef>
              <a:buClr>
                <a:srgbClr val="FFFFFF"/>
              </a:buClr>
              <a:buSzPts val="1200"/>
              <a:buFont typeface="Arial" panose="020B0604020202020204" pitchFamily="34" charset="0"/>
              <a:buChar char="•"/>
              <a:defRPr sz="1200">
                <a:solidFill>
                  <a:srgbClr val="FFFFFF"/>
                </a:solidFill>
                <a:latin typeface="Helvetica Neue"/>
                <a:ea typeface="Helvetica Neue"/>
                <a:cs typeface="Helvetica Neue"/>
                <a:sym typeface="Helvetica Neue"/>
              </a:defRPr>
            </a:pPr>
            <a:r>
              <a:rPr lang="es-ES" dirty="0"/>
              <a:t>Referencias</a:t>
            </a:r>
          </a:p>
        </p:txBody>
      </p:sp>
      <p:sp>
        <p:nvSpPr>
          <p:cNvPr id="1070" name="Google Shape;1013;p63"/>
          <p:cNvSpPr txBox="1"/>
          <p:nvPr/>
        </p:nvSpPr>
        <p:spPr>
          <a:xfrm>
            <a:off x="4755797" y="1415681"/>
            <a:ext cx="1157811" cy="2377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spcBef>
                <a:spcPts val="600"/>
              </a:spcBef>
              <a:defRPr sz="1200">
                <a:solidFill>
                  <a:srgbClr val="FFFFFF"/>
                </a:solidFill>
                <a:latin typeface="Helvetica Neue"/>
                <a:ea typeface="Helvetica Neue"/>
                <a:cs typeface="Helvetica Neue"/>
                <a:sym typeface="Helvetica Neue"/>
              </a:defRPr>
            </a:pPr>
            <a:r>
              <a:rPr lang="es-ES" sz="1200" dirty="0">
                <a:solidFill>
                  <a:srgbClr val="FFFFFF"/>
                </a:solidFill>
                <a:latin typeface="Helvetica Neue"/>
              </a:rPr>
              <a:t>Perfil acordado</a:t>
            </a:r>
          </a:p>
          <a:p>
            <a:pPr>
              <a:spcBef>
                <a:spcPts val="600"/>
              </a:spcBef>
              <a:defRPr sz="1200">
                <a:solidFill>
                  <a:srgbClr val="FFFFFF"/>
                </a:solidFill>
                <a:latin typeface="Helvetica Neue"/>
                <a:ea typeface="Helvetica Neue"/>
                <a:cs typeface="Helvetica Neue"/>
                <a:sym typeface="Helvetica Neue"/>
              </a:defRPr>
            </a:pPr>
            <a:endParaRPr lang="es-ES" sz="1200" dirty="0">
              <a:solidFill>
                <a:srgbClr val="FFFFFF"/>
              </a:solidFill>
              <a:latin typeface="Helvetica Neue"/>
            </a:endParaRPr>
          </a:p>
          <a:p>
            <a:pPr>
              <a:spcBef>
                <a:spcPts val="600"/>
              </a:spcBef>
              <a:defRPr sz="1200">
                <a:solidFill>
                  <a:srgbClr val="FFFFFF"/>
                </a:solidFill>
                <a:latin typeface="Helvetica Neue"/>
                <a:ea typeface="Helvetica Neue"/>
                <a:cs typeface="Helvetica Neue"/>
                <a:sym typeface="Helvetica Neue"/>
              </a:defRPr>
            </a:pPr>
            <a:endParaRPr lang="es-ES" sz="1200" dirty="0">
              <a:solidFill>
                <a:srgbClr val="FFFFFF"/>
              </a:solidFill>
              <a:latin typeface="Helvetica Neue"/>
            </a:endParaRPr>
          </a:p>
          <a:p>
            <a:pPr>
              <a:spcBef>
                <a:spcPts val="600"/>
              </a:spcBef>
              <a:defRPr sz="1200">
                <a:solidFill>
                  <a:srgbClr val="FFFFFF"/>
                </a:solidFill>
                <a:latin typeface="Helvetica Neue"/>
                <a:ea typeface="Helvetica Neue"/>
                <a:cs typeface="Helvetica Neue"/>
                <a:sym typeface="Helvetica Neue"/>
              </a:defRPr>
            </a:pPr>
            <a:r>
              <a:rPr lang="es-ES" sz="1200" dirty="0">
                <a:solidFill>
                  <a:srgbClr val="FFFFFF"/>
                </a:solidFill>
                <a:latin typeface="Helvetica Neue"/>
              </a:rPr>
              <a:t>5-10 candidatos calificados</a:t>
            </a:r>
          </a:p>
          <a:p>
            <a:pPr>
              <a:spcBef>
                <a:spcPts val="600"/>
              </a:spcBef>
              <a:defRPr sz="1200">
                <a:solidFill>
                  <a:srgbClr val="FFFFFF"/>
                </a:solidFill>
                <a:latin typeface="Helvetica Neue"/>
                <a:ea typeface="Helvetica Neue"/>
                <a:cs typeface="Helvetica Neue"/>
                <a:sym typeface="Helvetica Neue"/>
              </a:defRPr>
            </a:pPr>
            <a:endParaRPr lang="es-ES" sz="1200" dirty="0">
              <a:solidFill>
                <a:srgbClr val="FFFFFF"/>
              </a:solidFill>
              <a:latin typeface="Helvetica Neue"/>
            </a:endParaRPr>
          </a:p>
          <a:p>
            <a:pPr>
              <a:spcBef>
                <a:spcPts val="600"/>
              </a:spcBef>
              <a:defRPr sz="1200">
                <a:solidFill>
                  <a:srgbClr val="FFFFFF"/>
                </a:solidFill>
                <a:latin typeface="Helvetica Neue"/>
                <a:ea typeface="Helvetica Neue"/>
                <a:cs typeface="Helvetica Neue"/>
                <a:sym typeface="Helvetica Neue"/>
              </a:defRPr>
            </a:pPr>
            <a:endParaRPr lang="es-ES" sz="1200" dirty="0">
              <a:solidFill>
                <a:srgbClr val="FFFFFF"/>
              </a:solidFill>
              <a:latin typeface="Helvetica Neue"/>
            </a:endParaRPr>
          </a:p>
          <a:p>
            <a:pPr>
              <a:spcBef>
                <a:spcPts val="600"/>
              </a:spcBef>
              <a:defRPr sz="1200">
                <a:solidFill>
                  <a:srgbClr val="FFFFFF"/>
                </a:solidFill>
                <a:latin typeface="Helvetica Neue"/>
                <a:ea typeface="Helvetica Neue"/>
                <a:cs typeface="Helvetica Neue"/>
                <a:sym typeface="Helvetica Neue"/>
              </a:defRPr>
            </a:pPr>
            <a:r>
              <a:rPr lang="es-ES" sz="1200" dirty="0">
                <a:solidFill>
                  <a:srgbClr val="FFFFFF"/>
                </a:solidFill>
                <a:latin typeface="Helvetica Neue"/>
              </a:rPr>
              <a:t>Lista corta de</a:t>
            </a:r>
            <a:br>
              <a:rPr lang="es-ES" sz="1200" dirty="0">
                <a:solidFill>
                  <a:srgbClr val="FFFFFF"/>
                </a:solidFill>
                <a:latin typeface="Helvetica Neue"/>
              </a:rPr>
            </a:br>
            <a:r>
              <a:rPr lang="es-ES" sz="1200" dirty="0">
                <a:solidFill>
                  <a:srgbClr val="FFFFFF"/>
                </a:solidFill>
                <a:latin typeface="Helvetica Neue"/>
              </a:rPr>
              <a:t>5-6 candidatos evaluados</a:t>
            </a:r>
          </a:p>
        </p:txBody>
      </p:sp>
      <p:sp>
        <p:nvSpPr>
          <p:cNvPr id="1071" name="Google Shape;1014;p63"/>
          <p:cNvSpPr txBox="1"/>
          <p:nvPr/>
        </p:nvSpPr>
        <p:spPr>
          <a:xfrm>
            <a:off x="6152374" y="1415681"/>
            <a:ext cx="2120944" cy="23416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defRPr sz="1200">
                <a:solidFill>
                  <a:srgbClr val="FFFFFF"/>
                </a:solidFill>
                <a:latin typeface="Helvetica Neue"/>
                <a:ea typeface="Helvetica Neue"/>
                <a:cs typeface="Helvetica Neue"/>
                <a:sym typeface="Helvetica Neue"/>
              </a:defRPr>
            </a:pPr>
            <a:r>
              <a:rPr lang="es-ES" noProof="0" dirty="0"/>
              <a:t>$10k honorario de instalación administrativa y tecnológica </a:t>
            </a:r>
          </a:p>
          <a:p>
            <a:pPr>
              <a:defRPr sz="1200">
                <a:solidFill>
                  <a:srgbClr val="FFFFFF"/>
                </a:solidFill>
                <a:latin typeface="Helvetica Neue"/>
                <a:ea typeface="Helvetica Neue"/>
                <a:cs typeface="Helvetica Neue"/>
                <a:sym typeface="Helvetica Neue"/>
              </a:defRPr>
            </a:pPr>
            <a:endParaRPr lang="es-ES" sz="1100" noProof="0" dirty="0"/>
          </a:p>
          <a:p>
            <a:pPr>
              <a:defRPr sz="1200">
                <a:solidFill>
                  <a:srgbClr val="FFFFFF"/>
                </a:solidFill>
                <a:latin typeface="Helvetica Neue"/>
                <a:ea typeface="Helvetica Neue"/>
                <a:cs typeface="Helvetica Neue"/>
                <a:sym typeface="Helvetica Neue"/>
              </a:defRPr>
            </a:pPr>
            <a:endParaRPr lang="es-ES" sz="1100" noProof="0" dirty="0"/>
          </a:p>
          <a:p>
            <a:pPr>
              <a:spcBef>
                <a:spcPts val="800"/>
              </a:spcBef>
              <a:defRPr sz="1200">
                <a:solidFill>
                  <a:srgbClr val="FFFFFF"/>
                </a:solidFill>
                <a:latin typeface="Helvetica Neue"/>
                <a:ea typeface="Helvetica Neue"/>
                <a:cs typeface="Helvetica Neue"/>
                <a:sym typeface="Helvetica Neue"/>
              </a:defRPr>
            </a:pPr>
            <a:r>
              <a:rPr lang="es-ES" noProof="0" dirty="0"/>
              <a:t>$15k suscripción mensual para mantener el pipeline (contrato anual)</a:t>
            </a:r>
            <a:endParaRPr lang="es-ES" sz="1100" noProof="0" dirty="0"/>
          </a:p>
          <a:p>
            <a:pPr>
              <a:defRPr sz="1200">
                <a:solidFill>
                  <a:srgbClr val="FFFFFF"/>
                </a:solidFill>
                <a:latin typeface="Helvetica Neue"/>
                <a:ea typeface="Helvetica Neue"/>
                <a:cs typeface="Helvetica Neue"/>
                <a:sym typeface="Helvetica Neue"/>
              </a:defRPr>
            </a:pPr>
            <a:endParaRPr lang="es-ES" sz="1100" noProof="0" dirty="0"/>
          </a:p>
          <a:p>
            <a:pPr>
              <a:defRPr sz="1200">
                <a:solidFill>
                  <a:srgbClr val="FFFFFF"/>
                </a:solidFill>
                <a:latin typeface="Helvetica Neue"/>
                <a:ea typeface="Helvetica Neue"/>
                <a:cs typeface="Helvetica Neue"/>
                <a:sym typeface="Helvetica Neue"/>
              </a:defRPr>
            </a:pPr>
            <a:endParaRPr lang="es-ES" noProof="0" dirty="0"/>
          </a:p>
          <a:p>
            <a:pPr>
              <a:defRPr sz="1200">
                <a:solidFill>
                  <a:srgbClr val="FFFFFF"/>
                </a:solidFill>
                <a:latin typeface="Helvetica Neue"/>
                <a:ea typeface="Helvetica Neue"/>
                <a:cs typeface="Helvetica Neue"/>
                <a:sym typeface="Helvetica Neue"/>
              </a:defRPr>
            </a:pPr>
            <a:r>
              <a:rPr lang="es-ES" noProof="0" dirty="0"/>
              <a:t>$1k por cada candidato que se solicite ser entrevistado por un socio de Kingsley Gate</a:t>
            </a:r>
          </a:p>
        </p:txBody>
      </p:sp>
      <p:sp>
        <p:nvSpPr>
          <p:cNvPr id="1072" name="Google Shape;1015;p63"/>
          <p:cNvSpPr/>
          <p:nvPr/>
        </p:nvSpPr>
        <p:spPr>
          <a:xfrm>
            <a:off x="267871" y="4363561"/>
            <a:ext cx="8608258" cy="404694"/>
          </a:xfrm>
          <a:prstGeom prst="roundRect">
            <a:avLst>
              <a:gd name="adj" fmla="val 20925"/>
            </a:avLst>
          </a:prstGeom>
          <a:solidFill>
            <a:srgbClr val="7E9CAD"/>
          </a:solidFill>
          <a:ln w="12700">
            <a:miter lim="400000"/>
          </a:ln>
        </p:spPr>
        <p:txBody>
          <a:bodyPr lIns="45719" rIns="45719" anchor="ctr"/>
          <a:lstStyle/>
          <a:p>
            <a:pPr algn="ctr">
              <a:defRPr sz="1600">
                <a:solidFill>
                  <a:srgbClr val="FFFFFF"/>
                </a:solidFill>
              </a:defRPr>
            </a:pPr>
            <a:endParaRPr/>
          </a:p>
        </p:txBody>
      </p:sp>
      <p:sp>
        <p:nvSpPr>
          <p:cNvPr id="1073" name="Google Shape;1016;p63"/>
          <p:cNvSpPr txBox="1"/>
          <p:nvPr/>
        </p:nvSpPr>
        <p:spPr>
          <a:xfrm>
            <a:off x="267849" y="4410414"/>
            <a:ext cx="8608202" cy="37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1000">
                <a:solidFill>
                  <a:srgbClr val="FFFFFF"/>
                </a:solidFill>
                <a:latin typeface="Helvetica Neue"/>
                <a:ea typeface="Helvetica Neue"/>
                <a:cs typeface="Helvetica Neue"/>
                <a:sym typeface="Helvetica Neue"/>
              </a:defRPr>
            </a:lvl1pPr>
          </a:lstStyle>
          <a:p>
            <a:r>
              <a:rPr lang="es-ES" noProof="0" dirty="0"/>
              <a:t>Una vez estén listos para contratar nuestros honorarios serán el 30% del salario total del primer año, descontando los honorarios de la suscripción pagada hasta la fecha</a:t>
            </a:r>
          </a:p>
        </p:txBody>
      </p:sp>
      <p:sp>
        <p:nvSpPr>
          <p:cNvPr id="1074" name="Google Shape;1017;p6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1075" name="Google Shape;1018;p63"/>
          <p:cNvSpPr txBox="1"/>
          <p:nvPr/>
        </p:nvSpPr>
        <p:spPr>
          <a:xfrm>
            <a:off x="194567" y="83474"/>
            <a:ext cx="30741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1076" name="Google Shape;1019;p63" descr="Google Shape;1019;p63"/>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1077" name="Google Shape;1020;p63"/>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Google Shape;222;p33"/>
          <p:cNvSpPr/>
          <p:nvPr/>
        </p:nvSpPr>
        <p:spPr>
          <a:xfrm>
            <a:off x="3793004" y="691989"/>
            <a:ext cx="366518" cy="4008268"/>
          </a:xfrm>
          <a:prstGeom prst="roundRect">
            <a:avLst>
              <a:gd name="adj" fmla="val 18907"/>
            </a:avLst>
          </a:prstGeom>
          <a:solidFill>
            <a:srgbClr val="FFFFFF"/>
          </a:solidFill>
          <a:ln w="25400">
            <a:solidFill>
              <a:srgbClr val="AA096C"/>
            </a:solidFill>
          </a:ln>
        </p:spPr>
        <p:txBody>
          <a:bodyPr lIns="45719" rIns="45719" anchor="ctr"/>
          <a:lstStyle/>
          <a:p>
            <a:pPr>
              <a:defRPr sz="1600">
                <a:solidFill>
                  <a:srgbClr val="AA0A6C"/>
                </a:solidFill>
              </a:defRPr>
            </a:pPr>
            <a:endParaRPr/>
          </a:p>
        </p:txBody>
      </p:sp>
      <p:sp>
        <p:nvSpPr>
          <p:cNvPr id="352" name="Google Shape;223;p33"/>
          <p:cNvSpPr txBox="1">
            <a:spLocks noGrp="1"/>
          </p:cNvSpPr>
          <p:nvPr>
            <p:ph type="body" sz="quarter" idx="1"/>
          </p:nvPr>
        </p:nvSpPr>
        <p:spPr>
          <a:xfrm>
            <a:off x="457617" y="2058887"/>
            <a:ext cx="2592290" cy="2430300"/>
          </a:xfrm>
          <a:prstGeom prst="rect">
            <a:avLst/>
          </a:prstGeom>
        </p:spPr>
        <p:txBody>
          <a:bodyPr>
            <a:normAutofit/>
          </a:bodyPr>
          <a:lstStyle/>
          <a:p>
            <a:pPr marL="0" indent="0">
              <a:lnSpc>
                <a:spcPct val="99000"/>
              </a:lnSpc>
              <a:spcBef>
                <a:spcPts val="0"/>
              </a:spcBef>
              <a:buSzTx/>
              <a:buNone/>
              <a:defRPr sz="1000">
                <a:solidFill>
                  <a:srgbClr val="333333"/>
                </a:solidFill>
                <a:latin typeface="Helvetica Neue"/>
                <a:ea typeface="Helvetica Neue"/>
                <a:cs typeface="Helvetica Neue"/>
                <a:sym typeface="Helvetica Neue"/>
              </a:defRPr>
            </a:pPr>
            <a:endParaRPr lang="es-ES" noProof="0" dirty="0"/>
          </a:p>
          <a:p>
            <a:pPr marL="0" indent="0">
              <a:lnSpc>
                <a:spcPct val="99000"/>
              </a:lnSpc>
              <a:spcBef>
                <a:spcPts val="0"/>
              </a:spcBef>
              <a:buSzTx/>
              <a:buNone/>
              <a:defRPr sz="1000">
                <a:solidFill>
                  <a:srgbClr val="333333"/>
                </a:solidFill>
                <a:latin typeface="Helvetica Neue"/>
                <a:ea typeface="Helvetica Neue"/>
                <a:cs typeface="Helvetica Neue"/>
                <a:sym typeface="Helvetica Neue"/>
              </a:defRPr>
            </a:pPr>
            <a:r>
              <a:rPr lang="es-ES" noProof="0" dirty="0"/>
              <a:t>Kingsley Gate es una firma líder mundial en búsqueda de ejecutivos, respaldada por un </a:t>
            </a:r>
            <a:r>
              <a:rPr lang="es-ES" i="1" noProof="0" dirty="0" err="1"/>
              <a:t>private</a:t>
            </a:r>
            <a:r>
              <a:rPr lang="es-ES" i="1" noProof="0" dirty="0"/>
              <a:t> </a:t>
            </a:r>
            <a:r>
              <a:rPr lang="es-ES" i="1" noProof="0" dirty="0" err="1"/>
              <a:t>equity</a:t>
            </a:r>
            <a:r>
              <a:rPr lang="es-ES" noProof="0" dirty="0"/>
              <a:t>, con casa matriz en Nueva York. </a:t>
            </a:r>
          </a:p>
          <a:p>
            <a:pPr marL="0" indent="0">
              <a:lnSpc>
                <a:spcPct val="99000"/>
              </a:lnSpc>
              <a:spcBef>
                <a:spcPts val="500"/>
              </a:spcBef>
              <a:buSzTx/>
              <a:buNone/>
              <a:defRPr sz="1000">
                <a:solidFill>
                  <a:srgbClr val="333333"/>
                </a:solidFill>
                <a:latin typeface="Helvetica Neue"/>
                <a:ea typeface="Helvetica Neue"/>
                <a:cs typeface="Helvetica Neue"/>
                <a:sym typeface="Helvetica Neue"/>
              </a:defRPr>
            </a:pPr>
            <a:r>
              <a:rPr lang="es-ES" noProof="0" dirty="0"/>
              <a:t>En Kingsley Gate, la toma de decisiones se centra en nuestro enfoque para identificar, evaluar y seleccionar líderes ejecutivos. </a:t>
            </a:r>
          </a:p>
          <a:p>
            <a:pPr marL="0" indent="0">
              <a:lnSpc>
                <a:spcPct val="99000"/>
              </a:lnSpc>
              <a:spcBef>
                <a:spcPts val="500"/>
              </a:spcBef>
              <a:buSzTx/>
              <a:buNone/>
              <a:defRPr sz="1000">
                <a:solidFill>
                  <a:srgbClr val="333333"/>
                </a:solidFill>
                <a:latin typeface="Helvetica Neue"/>
                <a:ea typeface="Helvetica Neue"/>
                <a:cs typeface="Helvetica Neue"/>
                <a:sym typeface="Helvetica Neue"/>
              </a:defRPr>
            </a:pPr>
            <a:r>
              <a:rPr lang="es-ES" noProof="0" dirty="0"/>
              <a:t>Con una fuerte presencia en las principales industrias, funciones y mercados, los consultores de la firma han ayudado a más de 1,700 clientes a contratar e incorporar con éxito a miles de ejecutivos que toman decisiones de alto impacto.</a:t>
            </a:r>
          </a:p>
        </p:txBody>
      </p:sp>
      <p:sp>
        <p:nvSpPr>
          <p:cNvPr id="353" name="Google Shape;224;p33"/>
          <p:cNvSpPr txBox="1">
            <a:spLocks noGrp="1"/>
          </p:cNvSpPr>
          <p:nvPr>
            <p:ph type="title"/>
          </p:nvPr>
        </p:nvSpPr>
        <p:spPr>
          <a:xfrm>
            <a:off x="524399" y="662815"/>
            <a:ext cx="2945572" cy="624282"/>
          </a:xfrm>
          <a:prstGeom prst="rect">
            <a:avLst/>
          </a:prstGeom>
        </p:spPr>
        <p:txBody>
          <a:bodyPr/>
          <a:lstStyle>
            <a:lvl1pPr>
              <a:defRPr sz="2300" b="1">
                <a:latin typeface="Helvetica Neue"/>
                <a:ea typeface="Helvetica Neue"/>
                <a:cs typeface="Helvetica Neue"/>
                <a:sym typeface="Helvetica Neue"/>
              </a:defRPr>
            </a:lvl1pPr>
          </a:lstStyle>
          <a:p>
            <a:r>
              <a:rPr lang="es-ES" noProof="0" dirty="0"/>
              <a:t>Presentando a</a:t>
            </a:r>
          </a:p>
        </p:txBody>
      </p:sp>
      <p:pic>
        <p:nvPicPr>
          <p:cNvPr id="354" name="Google Shape;225;p33" descr="Google Shape;225;p33"/>
          <p:cNvPicPr>
            <a:picLocks noChangeAspect="1"/>
          </p:cNvPicPr>
          <p:nvPr/>
        </p:nvPicPr>
        <p:blipFill>
          <a:blip r:embed="rId2"/>
          <a:stretch>
            <a:fillRect/>
          </a:stretch>
        </p:blipFill>
        <p:spPr>
          <a:xfrm>
            <a:off x="575560" y="1273927"/>
            <a:ext cx="2592289" cy="404854"/>
          </a:xfrm>
          <a:prstGeom prst="rect">
            <a:avLst/>
          </a:prstGeom>
          <a:ln w="12700">
            <a:miter lim="400000"/>
          </a:ln>
        </p:spPr>
      </p:pic>
      <p:sp>
        <p:nvSpPr>
          <p:cNvPr id="355" name="Google Shape;226;p33"/>
          <p:cNvSpPr/>
          <p:nvPr/>
        </p:nvSpPr>
        <p:spPr>
          <a:xfrm flipH="1">
            <a:off x="4482553" y="4211432"/>
            <a:ext cx="4286964" cy="467148"/>
          </a:xfrm>
          <a:prstGeom prst="roundRect">
            <a:avLst>
              <a:gd name="adj" fmla="val 30615"/>
            </a:avLst>
          </a:prstGeom>
          <a:solidFill>
            <a:srgbClr val="003B5B"/>
          </a:solidFill>
          <a:ln w="12700">
            <a:miter lim="400000"/>
          </a:ln>
        </p:spPr>
        <p:txBody>
          <a:bodyPr lIns="45719" rIns="45719" anchor="ctr"/>
          <a:lstStyle/>
          <a:p>
            <a:pPr algn="ctr">
              <a:defRPr sz="1600">
                <a:solidFill>
                  <a:srgbClr val="FFFFFF"/>
                </a:solidFill>
              </a:defRPr>
            </a:pPr>
            <a:endParaRPr dirty="0"/>
          </a:p>
        </p:txBody>
      </p:sp>
      <p:sp>
        <p:nvSpPr>
          <p:cNvPr id="356" name="Google Shape;227;p33"/>
          <p:cNvSpPr txBox="1"/>
          <p:nvPr/>
        </p:nvSpPr>
        <p:spPr>
          <a:xfrm>
            <a:off x="4472740" y="2641735"/>
            <a:ext cx="4309704" cy="238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gn="ctr">
              <a:defRPr sz="1100">
                <a:solidFill>
                  <a:srgbClr val="1F3E49"/>
                </a:solidFill>
              </a:defRPr>
            </a:lvl1pPr>
          </a:lstStyle>
          <a:p>
            <a:r>
              <a:rPr lang="es-ES" noProof="0" dirty="0"/>
              <a:t>Respaldada por </a:t>
            </a:r>
            <a:r>
              <a:rPr lang="es-ES" noProof="0" dirty="0" err="1"/>
              <a:t>Crescent</a:t>
            </a:r>
            <a:r>
              <a:rPr lang="es-ES" noProof="0" dirty="0"/>
              <a:t> Cove </a:t>
            </a:r>
            <a:r>
              <a:rPr lang="es-ES" noProof="0" dirty="0" err="1"/>
              <a:t>Advisors</a:t>
            </a:r>
            <a:r>
              <a:rPr lang="es-ES" noProof="0" dirty="0"/>
              <a:t> LP</a:t>
            </a:r>
          </a:p>
        </p:txBody>
      </p:sp>
      <p:sp>
        <p:nvSpPr>
          <p:cNvPr id="357" name="Google Shape;228;p33"/>
          <p:cNvSpPr txBox="1"/>
          <p:nvPr/>
        </p:nvSpPr>
        <p:spPr>
          <a:xfrm>
            <a:off x="4516880" y="4283204"/>
            <a:ext cx="4218313" cy="377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ctr">
              <a:defRPr sz="1000" b="1">
                <a:solidFill>
                  <a:srgbClr val="FFFFFF"/>
                </a:solidFill>
              </a:defRPr>
            </a:pPr>
            <a:r>
              <a:rPr lang="es-ES" noProof="0" dirty="0"/>
              <a:t>Sin la restricción de off-</a:t>
            </a:r>
            <a:r>
              <a:rPr lang="es-ES" noProof="0" dirty="0" err="1"/>
              <a:t>limits</a:t>
            </a:r>
            <a:endParaRPr lang="es-ES" sz="1100" noProof="0" dirty="0"/>
          </a:p>
          <a:p>
            <a:pPr algn="ctr">
              <a:defRPr sz="1000">
                <a:solidFill>
                  <a:srgbClr val="FFFFFF"/>
                </a:solidFill>
              </a:defRPr>
            </a:pPr>
            <a:r>
              <a:rPr lang="es-ES" dirty="0"/>
              <a:t>t</a:t>
            </a:r>
            <a:r>
              <a:rPr lang="es-ES" noProof="0" dirty="0" err="1"/>
              <a:t>enemos</a:t>
            </a:r>
            <a:r>
              <a:rPr lang="es-ES" noProof="0" dirty="0"/>
              <a:t> capacidad de hacer búsquedas en más empresas </a:t>
            </a:r>
            <a:r>
              <a:rPr lang="es-ES" noProof="0" dirty="0">
                <a:solidFill>
                  <a:srgbClr val="FF0000"/>
                </a:solidFill>
              </a:rPr>
              <a:t>objetivo?</a:t>
            </a:r>
          </a:p>
        </p:txBody>
      </p:sp>
      <p:grpSp>
        <p:nvGrpSpPr>
          <p:cNvPr id="360" name="Google Shape;229;p33"/>
          <p:cNvGrpSpPr/>
          <p:nvPr/>
        </p:nvGrpSpPr>
        <p:grpSpPr>
          <a:xfrm>
            <a:off x="4438415" y="683120"/>
            <a:ext cx="1405623" cy="1836208"/>
            <a:chOff x="0" y="0"/>
            <a:chExt cx="1405621" cy="1836206"/>
          </a:xfrm>
        </p:grpSpPr>
        <p:sp>
          <p:nvSpPr>
            <p:cNvPr id="358" name="Google Shape;230;p33"/>
            <p:cNvSpPr/>
            <p:nvPr/>
          </p:nvSpPr>
          <p:spPr>
            <a:xfrm flipH="1">
              <a:off x="0" y="0"/>
              <a:ext cx="1405621" cy="1836206"/>
            </a:xfrm>
            <a:prstGeom prst="roundRect">
              <a:avLst>
                <a:gd name="adj" fmla="val 14726"/>
              </a:avLst>
            </a:prstGeom>
            <a:gradFill flip="none" rotWithShape="1">
              <a:gsLst>
                <a:gs pos="0">
                  <a:srgbClr val="10252C"/>
                </a:gs>
                <a:gs pos="100000">
                  <a:srgbClr val="1F3D48"/>
                </a:gs>
              </a:gsLst>
              <a:path path="circle">
                <a:fillToRect l="119636" t="37721" r="-19636" b="62278"/>
              </a:path>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359" name="Google Shape;231;p33"/>
            <p:cNvSpPr txBox="1"/>
            <p:nvPr/>
          </p:nvSpPr>
          <p:spPr>
            <a:xfrm>
              <a:off x="34325" y="805495"/>
              <a:ext cx="1336971" cy="777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p>
              <a:pPr algn="ctr">
                <a:defRPr sz="3500">
                  <a:solidFill>
                    <a:srgbClr val="FFFFFF"/>
                  </a:solidFill>
                </a:defRPr>
              </a:pPr>
              <a:r>
                <a:rPr lang="es-ES" noProof="0" dirty="0"/>
                <a:t>250+</a:t>
              </a:r>
              <a:endParaRPr lang="es-ES" sz="1100" noProof="0" dirty="0"/>
            </a:p>
            <a:p>
              <a:pPr algn="ctr">
                <a:defRPr sz="1100">
                  <a:solidFill>
                    <a:srgbClr val="FFFFFF"/>
                  </a:solidFill>
                </a:defRPr>
              </a:pPr>
              <a:r>
                <a:rPr lang="es-ES" noProof="0" dirty="0"/>
                <a:t>Colaboradores</a:t>
              </a:r>
            </a:p>
          </p:txBody>
        </p:sp>
      </p:grpSp>
      <p:grpSp>
        <p:nvGrpSpPr>
          <p:cNvPr id="363" name="Google Shape;232;p33"/>
          <p:cNvGrpSpPr/>
          <p:nvPr/>
        </p:nvGrpSpPr>
        <p:grpSpPr>
          <a:xfrm>
            <a:off x="5888173" y="683120"/>
            <a:ext cx="1405623" cy="1836208"/>
            <a:chOff x="0" y="0"/>
            <a:chExt cx="1405621" cy="1836206"/>
          </a:xfrm>
        </p:grpSpPr>
        <p:sp>
          <p:nvSpPr>
            <p:cNvPr id="361" name="Google Shape;233;p33"/>
            <p:cNvSpPr/>
            <p:nvPr/>
          </p:nvSpPr>
          <p:spPr>
            <a:xfrm flipH="1">
              <a:off x="0" y="0"/>
              <a:ext cx="1405621" cy="1836206"/>
            </a:xfrm>
            <a:prstGeom prst="roundRect">
              <a:avLst>
                <a:gd name="adj" fmla="val 14726"/>
              </a:avLst>
            </a:prstGeom>
            <a:gradFill flip="none" rotWithShape="1">
              <a:gsLst>
                <a:gs pos="0">
                  <a:srgbClr val="680040"/>
                </a:gs>
                <a:gs pos="50000">
                  <a:srgbClr val="96005C"/>
                </a:gs>
                <a:gs pos="100000">
                  <a:srgbClr val="B3006E"/>
                </a:gs>
              </a:gsLst>
              <a:lin ang="8100000" scaled="0"/>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362" name="Google Shape;234;p33"/>
            <p:cNvSpPr txBox="1"/>
            <p:nvPr/>
          </p:nvSpPr>
          <p:spPr>
            <a:xfrm>
              <a:off x="32101" y="805495"/>
              <a:ext cx="1336971" cy="777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p>
              <a:pPr algn="ctr">
                <a:defRPr sz="3500">
                  <a:solidFill>
                    <a:srgbClr val="FFFFFF"/>
                  </a:solidFill>
                </a:defRPr>
              </a:pPr>
              <a:r>
                <a:rPr lang="es-ES" noProof="0" dirty="0"/>
                <a:t>80+</a:t>
              </a:r>
              <a:endParaRPr lang="es-ES" sz="1100" noProof="0" dirty="0"/>
            </a:p>
            <a:p>
              <a:pPr algn="ctr">
                <a:defRPr sz="1100">
                  <a:solidFill>
                    <a:srgbClr val="FFFFFF"/>
                  </a:solidFill>
                </a:defRPr>
              </a:pPr>
              <a:r>
                <a:rPr lang="es-ES" noProof="0" dirty="0"/>
                <a:t>Consultores</a:t>
              </a:r>
            </a:p>
          </p:txBody>
        </p:sp>
      </p:grpSp>
      <p:grpSp>
        <p:nvGrpSpPr>
          <p:cNvPr id="366" name="Google Shape;235;p33"/>
          <p:cNvGrpSpPr/>
          <p:nvPr/>
        </p:nvGrpSpPr>
        <p:grpSpPr>
          <a:xfrm>
            <a:off x="7342495" y="683120"/>
            <a:ext cx="1405623" cy="1836208"/>
            <a:chOff x="0" y="0"/>
            <a:chExt cx="1405621" cy="1836206"/>
          </a:xfrm>
        </p:grpSpPr>
        <p:sp>
          <p:nvSpPr>
            <p:cNvPr id="364" name="Google Shape;236;p33"/>
            <p:cNvSpPr/>
            <p:nvPr/>
          </p:nvSpPr>
          <p:spPr>
            <a:xfrm flipH="1">
              <a:off x="0" y="0"/>
              <a:ext cx="1405621" cy="1836206"/>
            </a:xfrm>
            <a:prstGeom prst="roundRect">
              <a:avLst>
                <a:gd name="adj" fmla="val 14726"/>
              </a:avLst>
            </a:prstGeom>
            <a:gradFill flip="none" rotWithShape="1">
              <a:gsLst>
                <a:gs pos="0">
                  <a:srgbClr val="003B5B"/>
                </a:gs>
                <a:gs pos="100000">
                  <a:srgbClr val="005685"/>
                </a:gs>
              </a:gsLst>
              <a:lin ang="5400000" scaled="0"/>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365" name="Google Shape;237;p33"/>
            <p:cNvSpPr txBox="1"/>
            <p:nvPr/>
          </p:nvSpPr>
          <p:spPr>
            <a:xfrm>
              <a:off x="14234" y="805495"/>
              <a:ext cx="1336971" cy="7771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p>
              <a:pPr algn="ctr">
                <a:defRPr sz="3500">
                  <a:solidFill>
                    <a:srgbClr val="FFFFFF"/>
                  </a:solidFill>
                </a:defRPr>
              </a:pPr>
              <a:r>
                <a:rPr lang="es-ES" noProof="0" dirty="0"/>
                <a:t>33</a:t>
              </a:r>
              <a:endParaRPr lang="es-ES" sz="1100" noProof="0" dirty="0"/>
            </a:p>
            <a:p>
              <a:pPr algn="ctr">
                <a:defRPr sz="1100">
                  <a:solidFill>
                    <a:srgbClr val="FFFFFF"/>
                  </a:solidFill>
                </a:defRPr>
              </a:pPr>
              <a:r>
                <a:rPr lang="es-ES" noProof="0" dirty="0"/>
                <a:t>Países</a:t>
              </a:r>
            </a:p>
          </p:txBody>
        </p:sp>
      </p:grpSp>
      <p:grpSp>
        <p:nvGrpSpPr>
          <p:cNvPr id="369" name="Google Shape;238;p33"/>
          <p:cNvGrpSpPr/>
          <p:nvPr/>
        </p:nvGrpSpPr>
        <p:grpSpPr>
          <a:xfrm>
            <a:off x="4438415" y="2966499"/>
            <a:ext cx="4309704" cy="1139702"/>
            <a:chOff x="0" y="0"/>
            <a:chExt cx="4309703" cy="1139701"/>
          </a:xfrm>
        </p:grpSpPr>
        <p:sp>
          <p:nvSpPr>
            <p:cNvPr id="367" name="Google Shape;239;p33"/>
            <p:cNvSpPr/>
            <p:nvPr/>
          </p:nvSpPr>
          <p:spPr>
            <a:xfrm flipH="1">
              <a:off x="0" y="0"/>
              <a:ext cx="4309703" cy="1139701"/>
            </a:xfrm>
            <a:prstGeom prst="roundRect">
              <a:avLst>
                <a:gd name="adj" fmla="val 15899"/>
              </a:avLst>
            </a:prstGeom>
            <a:solidFill>
              <a:srgbClr val="C6DEE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368" name="Google Shape;240;p33"/>
            <p:cNvSpPr txBox="1"/>
            <p:nvPr/>
          </p:nvSpPr>
          <p:spPr>
            <a:xfrm>
              <a:off x="191577" y="104964"/>
              <a:ext cx="1393302" cy="2385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t">
              <a:spAutoFit/>
            </a:bodyPr>
            <a:lstStyle>
              <a:lvl1pPr>
                <a:defRPr sz="1100">
                  <a:solidFill>
                    <a:srgbClr val="1F3E49"/>
                  </a:solidFill>
                </a:defRPr>
              </a:lvl1pPr>
            </a:lstStyle>
            <a:p>
              <a:r>
                <a:rPr lang="es-ES" noProof="0" dirty="0"/>
                <a:t>Como aparece en…</a:t>
              </a:r>
            </a:p>
          </p:txBody>
        </p:sp>
      </p:grpSp>
      <p:pic>
        <p:nvPicPr>
          <p:cNvPr id="370" name="Google Shape;241;p33" descr="Google Shape;241;p33"/>
          <p:cNvPicPr>
            <a:picLocks noChangeAspect="1"/>
          </p:cNvPicPr>
          <p:nvPr/>
        </p:nvPicPr>
        <p:blipFill>
          <a:blip r:embed="rId3"/>
          <a:stretch>
            <a:fillRect/>
          </a:stretch>
        </p:blipFill>
        <p:spPr>
          <a:xfrm>
            <a:off x="7105978" y="3431111"/>
            <a:ext cx="456709" cy="467148"/>
          </a:xfrm>
          <a:prstGeom prst="rect">
            <a:avLst/>
          </a:prstGeom>
          <a:ln w="12700">
            <a:miter lim="400000"/>
          </a:ln>
        </p:spPr>
      </p:pic>
      <p:pic>
        <p:nvPicPr>
          <p:cNvPr id="371" name="Google Shape;242;p33" descr="Google Shape;242;p33"/>
          <p:cNvPicPr>
            <a:picLocks noChangeAspect="1"/>
          </p:cNvPicPr>
          <p:nvPr/>
        </p:nvPicPr>
        <p:blipFill>
          <a:blip r:embed="rId4"/>
          <a:stretch>
            <a:fillRect/>
          </a:stretch>
        </p:blipFill>
        <p:spPr>
          <a:xfrm>
            <a:off x="5197758" y="3432767"/>
            <a:ext cx="546502" cy="314436"/>
          </a:xfrm>
          <a:prstGeom prst="rect">
            <a:avLst/>
          </a:prstGeom>
          <a:ln w="12700">
            <a:miter lim="400000"/>
          </a:ln>
        </p:spPr>
      </p:pic>
      <p:pic>
        <p:nvPicPr>
          <p:cNvPr id="372" name="Google Shape;243;p33" descr="Google Shape;243;p33"/>
          <p:cNvPicPr>
            <a:picLocks noChangeAspect="1"/>
          </p:cNvPicPr>
          <p:nvPr/>
        </p:nvPicPr>
        <p:blipFill>
          <a:blip r:embed="rId5"/>
          <a:stretch>
            <a:fillRect/>
          </a:stretch>
        </p:blipFill>
        <p:spPr>
          <a:xfrm>
            <a:off x="4629992" y="3787140"/>
            <a:ext cx="720264" cy="192815"/>
          </a:xfrm>
          <a:prstGeom prst="rect">
            <a:avLst/>
          </a:prstGeom>
          <a:ln w="12700">
            <a:miter lim="400000"/>
          </a:ln>
        </p:spPr>
      </p:pic>
      <p:pic>
        <p:nvPicPr>
          <p:cNvPr id="373" name="Google Shape;244;p33" descr="Google Shape;244;p33"/>
          <p:cNvPicPr>
            <a:picLocks noChangeAspect="1"/>
          </p:cNvPicPr>
          <p:nvPr/>
        </p:nvPicPr>
        <p:blipFill>
          <a:blip r:embed="rId6"/>
          <a:stretch>
            <a:fillRect/>
          </a:stretch>
        </p:blipFill>
        <p:spPr>
          <a:xfrm>
            <a:off x="7620291" y="3366447"/>
            <a:ext cx="555380" cy="568075"/>
          </a:xfrm>
          <a:prstGeom prst="rect">
            <a:avLst/>
          </a:prstGeom>
          <a:ln w="12700">
            <a:miter lim="400000"/>
          </a:ln>
        </p:spPr>
      </p:pic>
      <p:pic>
        <p:nvPicPr>
          <p:cNvPr id="374" name="Google Shape;245;p33" descr="Google Shape;245;p33"/>
          <p:cNvPicPr>
            <a:picLocks noChangeAspect="1"/>
          </p:cNvPicPr>
          <p:nvPr/>
        </p:nvPicPr>
        <p:blipFill>
          <a:blip r:embed="rId7"/>
          <a:stretch>
            <a:fillRect/>
          </a:stretch>
        </p:blipFill>
        <p:spPr>
          <a:xfrm>
            <a:off x="6282438" y="3745999"/>
            <a:ext cx="747713" cy="119327"/>
          </a:xfrm>
          <a:prstGeom prst="rect">
            <a:avLst/>
          </a:prstGeom>
          <a:ln w="12700">
            <a:miter lim="400000"/>
          </a:ln>
        </p:spPr>
      </p:pic>
      <p:pic>
        <p:nvPicPr>
          <p:cNvPr id="375" name="Google Shape;246;p33" descr="Google Shape;246;p33"/>
          <p:cNvPicPr>
            <a:picLocks noChangeAspect="1"/>
          </p:cNvPicPr>
          <p:nvPr/>
        </p:nvPicPr>
        <p:blipFill>
          <a:blip r:embed="rId8"/>
          <a:stretch>
            <a:fillRect/>
          </a:stretch>
        </p:blipFill>
        <p:spPr>
          <a:xfrm>
            <a:off x="8159039" y="3366446"/>
            <a:ext cx="554802" cy="568076"/>
          </a:xfrm>
          <a:prstGeom prst="rect">
            <a:avLst/>
          </a:prstGeom>
          <a:ln w="12700">
            <a:miter lim="400000"/>
          </a:ln>
        </p:spPr>
      </p:pic>
      <p:pic>
        <p:nvPicPr>
          <p:cNvPr id="376" name="Google Shape;247;p33" descr="Google Shape;247;p33"/>
          <p:cNvPicPr>
            <a:picLocks noChangeAspect="1"/>
          </p:cNvPicPr>
          <p:nvPr/>
        </p:nvPicPr>
        <p:blipFill>
          <a:blip r:embed="rId9"/>
          <a:stretch>
            <a:fillRect/>
          </a:stretch>
        </p:blipFill>
        <p:spPr>
          <a:xfrm>
            <a:off x="6254945" y="3431111"/>
            <a:ext cx="748492" cy="206554"/>
          </a:xfrm>
          <a:prstGeom prst="rect">
            <a:avLst/>
          </a:prstGeom>
          <a:ln w="12700">
            <a:miter lim="400000"/>
          </a:ln>
        </p:spPr>
      </p:pic>
      <p:pic>
        <p:nvPicPr>
          <p:cNvPr id="377" name="Google Shape;248;p33" descr="Google Shape;248;p33"/>
          <p:cNvPicPr>
            <a:picLocks noChangeAspect="1"/>
          </p:cNvPicPr>
          <p:nvPr/>
        </p:nvPicPr>
        <p:blipFill>
          <a:blip r:embed="rId10"/>
          <a:stretch>
            <a:fillRect/>
          </a:stretch>
        </p:blipFill>
        <p:spPr>
          <a:xfrm>
            <a:off x="5749425" y="3355674"/>
            <a:ext cx="482800" cy="624281"/>
          </a:xfrm>
          <a:prstGeom prst="rect">
            <a:avLst/>
          </a:prstGeom>
          <a:ln w="12700">
            <a:miter lim="400000"/>
          </a:ln>
        </p:spPr>
      </p:pic>
      <p:sp>
        <p:nvSpPr>
          <p:cNvPr id="378" name="Google Shape;249;p33"/>
          <p:cNvSpPr txBox="1"/>
          <p:nvPr/>
        </p:nvSpPr>
        <p:spPr>
          <a:xfrm rot="16200000">
            <a:off x="2011584" y="2547154"/>
            <a:ext cx="3964915" cy="297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spAutoFit/>
          </a:bodyPr>
          <a:lstStyle>
            <a:lvl1pPr algn="ctr">
              <a:defRPr>
                <a:solidFill>
                  <a:srgbClr val="1F3E49"/>
                </a:solidFill>
              </a:defRPr>
            </a:lvl1pPr>
          </a:lstStyle>
          <a:p>
            <a:r>
              <a:rPr lang="es-ES" noProof="0" dirty="0"/>
              <a:t>Datos</a:t>
            </a:r>
          </a:p>
        </p:txBody>
      </p:sp>
      <p:pic>
        <p:nvPicPr>
          <p:cNvPr id="379" name="Google Shape;250;p33" descr="Google Shape;250;p33"/>
          <p:cNvPicPr>
            <a:picLocks noChangeAspect="1"/>
          </p:cNvPicPr>
          <p:nvPr/>
        </p:nvPicPr>
        <p:blipFill>
          <a:blip r:embed="rId11"/>
          <a:stretch>
            <a:fillRect/>
          </a:stretch>
        </p:blipFill>
        <p:spPr>
          <a:xfrm>
            <a:off x="4720949" y="1013059"/>
            <a:ext cx="839677" cy="422883"/>
          </a:xfrm>
          <a:prstGeom prst="rect">
            <a:avLst/>
          </a:prstGeom>
          <a:ln w="12700">
            <a:miter lim="400000"/>
          </a:ln>
        </p:spPr>
      </p:pic>
      <p:pic>
        <p:nvPicPr>
          <p:cNvPr id="380" name="Google Shape;251;p33" descr="Google Shape;251;p33"/>
          <p:cNvPicPr>
            <a:picLocks noChangeAspect="1"/>
          </p:cNvPicPr>
          <p:nvPr/>
        </p:nvPicPr>
        <p:blipFill>
          <a:blip r:embed="rId12"/>
          <a:stretch>
            <a:fillRect/>
          </a:stretch>
        </p:blipFill>
        <p:spPr>
          <a:xfrm>
            <a:off x="6275058" y="1013059"/>
            <a:ext cx="635750" cy="422883"/>
          </a:xfrm>
          <a:prstGeom prst="rect">
            <a:avLst/>
          </a:prstGeom>
          <a:ln w="12700">
            <a:miter lim="400000"/>
          </a:ln>
        </p:spPr>
      </p:pic>
      <p:pic>
        <p:nvPicPr>
          <p:cNvPr id="381" name="Google Shape;252;p33" descr="Google Shape;252;p33"/>
          <p:cNvPicPr>
            <a:picLocks noChangeAspect="1"/>
          </p:cNvPicPr>
          <p:nvPr/>
        </p:nvPicPr>
        <p:blipFill>
          <a:blip r:embed="rId13"/>
          <a:stretch>
            <a:fillRect/>
          </a:stretch>
        </p:blipFill>
        <p:spPr>
          <a:xfrm>
            <a:off x="7761392" y="879661"/>
            <a:ext cx="567235" cy="590180"/>
          </a:xfrm>
          <a:prstGeom prst="rect">
            <a:avLst/>
          </a:prstGeom>
          <a:ln w="12700">
            <a:miter lim="400000"/>
          </a:ln>
        </p:spPr>
      </p:pic>
      <p:sp>
        <p:nvSpPr>
          <p:cNvPr id="382" name="Google Shape;253;p33"/>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383" name="Google Shape;254;p33"/>
          <p:cNvSpPr txBox="1"/>
          <p:nvPr/>
        </p:nvSpPr>
        <p:spPr>
          <a:xfrm>
            <a:off x="194572" y="83474"/>
            <a:ext cx="20220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384" name="Google Shape;255;p33" descr="Google Shape;255;p33"/>
          <p:cNvPicPr>
            <a:picLocks noChangeAspect="1"/>
          </p:cNvPicPr>
          <p:nvPr/>
        </p:nvPicPr>
        <p:blipFill>
          <a:blip r:embed="rId14"/>
          <a:stretch>
            <a:fillRect/>
          </a:stretch>
        </p:blipFill>
        <p:spPr>
          <a:xfrm>
            <a:off x="8744714" y="83467"/>
            <a:ext cx="148462" cy="182882"/>
          </a:xfrm>
          <a:prstGeom prst="rect">
            <a:avLst/>
          </a:prstGeom>
          <a:ln w="12700">
            <a:miter lim="400000"/>
          </a:ln>
        </p:spPr>
      </p:pic>
      <p:sp>
        <p:nvSpPr>
          <p:cNvPr id="385" name="Google Shape;256;p33"/>
          <p:cNvSpPr/>
          <p:nvPr/>
        </p:nvSpPr>
        <p:spPr>
          <a:xfrm>
            <a:off x="-24016" y="5004889"/>
            <a:ext cx="9192032" cy="149829"/>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386" name="Google Shape;257;p33"/>
          <p:cNvSpPr txBox="1"/>
          <p:nvPr/>
        </p:nvSpPr>
        <p:spPr>
          <a:xfrm>
            <a:off x="6561725" y="83467"/>
            <a:ext cx="20221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Quienes somos</a:t>
            </a:r>
          </a:p>
        </p:txBody>
      </p:sp>
      <p:pic>
        <p:nvPicPr>
          <p:cNvPr id="1026" name="Picture 2" descr="Harvard Business Review Logo PNG Vector (AI) Free Download">
            <a:extLst>
              <a:ext uri="{FF2B5EF4-FFF2-40B4-BE49-F238E27FC236}">
                <a16:creationId xmlns:a16="http://schemas.microsoft.com/office/drawing/2014/main" id="{1057C83F-C3D9-5DB8-900C-83E8A562D95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59352" y="3437511"/>
            <a:ext cx="458278" cy="271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Google Shape;262;p34"/>
          <p:cNvSpPr txBox="1">
            <a:spLocks noGrp="1"/>
          </p:cNvSpPr>
          <p:nvPr>
            <p:ph type="title"/>
          </p:nvPr>
        </p:nvSpPr>
        <p:spPr>
          <a:xfrm>
            <a:off x="591825" y="2345333"/>
            <a:ext cx="2232901" cy="984001"/>
          </a:xfrm>
          <a:prstGeom prst="rect">
            <a:avLst/>
          </a:prstGeom>
        </p:spPr>
        <p:txBody>
          <a:bodyPr lIns="38125" tIns="38125" rIns="38125" bIns="38125"/>
          <a:lstStyle/>
          <a:p>
            <a:pPr lvl="8">
              <a:lnSpc>
                <a:spcPct val="40000"/>
              </a:lnSpc>
              <a:defRPr sz="2300" b="1" baseline="30000">
                <a:solidFill>
                  <a:srgbClr val="AA0A6C"/>
                </a:solidFill>
                <a:latin typeface="Helvetica Neue"/>
                <a:ea typeface="Helvetica Neue"/>
                <a:cs typeface="Helvetica Neue"/>
                <a:sym typeface="Helvetica Neue"/>
              </a:defRPr>
            </a:pPr>
            <a:r>
              <a:rPr lang="es-ES" noProof="0" dirty="0"/>
              <a:t>Alcance Global </a:t>
            </a:r>
          </a:p>
        </p:txBody>
      </p:sp>
      <p:sp>
        <p:nvSpPr>
          <p:cNvPr id="389" name="Google Shape;263;p34"/>
          <p:cNvSpPr txBox="1">
            <a:spLocks noGrp="1"/>
          </p:cNvSpPr>
          <p:nvPr>
            <p:ph type="body" sz="quarter" idx="1"/>
          </p:nvPr>
        </p:nvSpPr>
        <p:spPr>
          <a:xfrm>
            <a:off x="454596" y="2958852"/>
            <a:ext cx="2447995" cy="1728193"/>
          </a:xfrm>
          <a:prstGeom prst="rect">
            <a:avLst/>
          </a:prstGeom>
        </p:spPr>
        <p:txBody>
          <a:bodyPr>
            <a:normAutofit/>
          </a:bodyPr>
          <a:lstStyle/>
          <a:p>
            <a:pPr marL="0" indent="0">
              <a:buNone/>
            </a:pPr>
            <a:r>
              <a:rPr lang="es-ES" sz="1000" noProof="0" dirty="0">
                <a:solidFill>
                  <a:srgbClr val="333333"/>
                </a:solidFill>
                <a:latin typeface="Helvetica Neue"/>
              </a:rPr>
              <a:t>Nuestros consultores globales colaboran atravesando fronteras para poner a disposición de nuestros clientes, soluciones creativas a sus requerimientos de talento ejecutivo, en cuanto a especialización, industria, función, y geografía</a:t>
            </a:r>
            <a:r>
              <a:rPr lang="es-ES" noProof="0" dirty="0"/>
              <a:t>.​</a:t>
            </a:r>
          </a:p>
        </p:txBody>
      </p:sp>
      <p:pic>
        <p:nvPicPr>
          <p:cNvPr id="390" name="Google Shape;264;p34" descr="Google Shape;264;p34"/>
          <p:cNvPicPr>
            <a:picLocks noChangeAspect="1"/>
          </p:cNvPicPr>
          <p:nvPr/>
        </p:nvPicPr>
        <p:blipFill>
          <a:blip r:embed="rId2"/>
          <a:srcRect l="463" r="462"/>
          <a:stretch>
            <a:fillRect/>
          </a:stretch>
        </p:blipFill>
        <p:spPr>
          <a:xfrm>
            <a:off x="1884396" y="656754"/>
            <a:ext cx="6805007" cy="3968504"/>
          </a:xfrm>
          <a:prstGeom prst="rect">
            <a:avLst/>
          </a:prstGeom>
          <a:ln w="12700">
            <a:miter lim="400000"/>
          </a:ln>
        </p:spPr>
      </p:pic>
      <p:sp>
        <p:nvSpPr>
          <p:cNvPr id="391" name="Google Shape;265;p34"/>
          <p:cNvSpPr/>
          <p:nvPr/>
        </p:nvSpPr>
        <p:spPr>
          <a:xfrm>
            <a:off x="483128" y="2567423"/>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392" name="Google Shape;266;p34"/>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393" name="Google Shape;267;p34"/>
          <p:cNvSpPr txBox="1"/>
          <p:nvPr/>
        </p:nvSpPr>
        <p:spPr>
          <a:xfrm>
            <a:off x="194572" y="83474"/>
            <a:ext cx="2232900" cy="1923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394" name="Google Shape;268;p34" descr="Google Shape;268;p34"/>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395" name="Google Shape;269;p34"/>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396" name="Google Shape;270;p34"/>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Quienes somos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Google Shape;275;p35"/>
          <p:cNvSpPr/>
          <p:nvPr/>
        </p:nvSpPr>
        <p:spPr>
          <a:xfrm flipH="1">
            <a:off x="581899" y="1922374"/>
            <a:ext cx="2462101"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399" name="Google Shape;276;p35"/>
          <p:cNvSpPr/>
          <p:nvPr/>
        </p:nvSpPr>
        <p:spPr>
          <a:xfrm flipH="1">
            <a:off x="581899" y="3373799"/>
            <a:ext cx="2462101"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0" name="Google Shape;277;p35"/>
          <p:cNvSpPr/>
          <p:nvPr/>
        </p:nvSpPr>
        <p:spPr>
          <a:xfrm flipH="1">
            <a:off x="3256988" y="3373799"/>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1" name="Google Shape;278;p35"/>
          <p:cNvSpPr/>
          <p:nvPr/>
        </p:nvSpPr>
        <p:spPr>
          <a:xfrm flipH="1">
            <a:off x="5924000" y="3373799"/>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2" name="Google Shape;279;p35"/>
          <p:cNvSpPr/>
          <p:nvPr/>
        </p:nvSpPr>
        <p:spPr>
          <a:xfrm flipH="1">
            <a:off x="5924000" y="1922374"/>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3" name="Google Shape;280;p35"/>
          <p:cNvSpPr/>
          <p:nvPr/>
        </p:nvSpPr>
        <p:spPr>
          <a:xfrm flipH="1">
            <a:off x="3256988" y="1922374"/>
            <a:ext cx="2462100" cy="1116901"/>
          </a:xfrm>
          <a:prstGeom prst="roundRect">
            <a:avLst>
              <a:gd name="adj" fmla="val 14726"/>
            </a:avLst>
          </a:prstGeom>
          <a:solidFill>
            <a:srgbClr val="F2F2F2"/>
          </a:solidFill>
          <a:ln w="12700">
            <a:miter lim="400000"/>
          </a:ln>
        </p:spPr>
        <p:txBody>
          <a:bodyPr lIns="45719" rIns="45719" anchor="ctr"/>
          <a:lstStyle/>
          <a:p>
            <a:pPr algn="ctr">
              <a:defRPr sz="1600">
                <a:solidFill>
                  <a:srgbClr val="FFFFFF"/>
                </a:solidFill>
              </a:defRPr>
            </a:pPr>
            <a:endParaRPr/>
          </a:p>
        </p:txBody>
      </p:sp>
      <p:sp>
        <p:nvSpPr>
          <p:cNvPr id="404" name="Google Shape;282;p35"/>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lang="es-ES" noProof="0" dirty="0"/>
          </a:p>
        </p:txBody>
      </p:sp>
      <p:sp>
        <p:nvSpPr>
          <p:cNvPr id="405" name="Google Shape;283;p35"/>
          <p:cNvSpPr txBox="1"/>
          <p:nvPr/>
        </p:nvSpPr>
        <p:spPr>
          <a:xfrm>
            <a:off x="194571" y="83474"/>
            <a:ext cx="22344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	</a:t>
            </a:r>
          </a:p>
        </p:txBody>
      </p:sp>
      <p:pic>
        <p:nvPicPr>
          <p:cNvPr id="406" name="Google Shape;284;p35" descr="Google Shape;284;p35"/>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407" name="Google Shape;285;p35"/>
          <p:cNvSpPr/>
          <p:nvPr/>
        </p:nvSpPr>
        <p:spPr>
          <a:xfrm>
            <a:off x="-24017" y="5004891"/>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408" name="Google Shape;286;p35"/>
          <p:cNvSpPr txBox="1"/>
          <p:nvPr/>
        </p:nvSpPr>
        <p:spPr>
          <a:xfrm>
            <a:off x="687138" y="2356480"/>
            <a:ext cx="2284200" cy="561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Conocedores de los matices de cada sector, ofrecemos un profundo conocimiento de roles específicos, sets de competencias y tendencias de la industria. </a:t>
            </a:r>
          </a:p>
        </p:txBody>
      </p:sp>
      <p:sp>
        <p:nvSpPr>
          <p:cNvPr id="409" name="Google Shape;287;p35"/>
          <p:cNvSpPr txBox="1"/>
          <p:nvPr/>
        </p:nvSpPr>
        <p:spPr>
          <a:xfrm>
            <a:off x="573725" y="952180"/>
            <a:ext cx="3375705" cy="21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lnSpc>
                <a:spcPct val="80000"/>
              </a:lnSpc>
              <a:defRPr sz="1200" b="1">
                <a:solidFill>
                  <a:srgbClr val="003B5B"/>
                </a:solidFill>
                <a:latin typeface="Helvetica Neue"/>
                <a:ea typeface="Helvetica Neue"/>
                <a:cs typeface="Helvetica Neue"/>
                <a:sym typeface="Helvetica Neue"/>
              </a:defRPr>
            </a:lvl1pPr>
          </a:lstStyle>
          <a:p>
            <a:r>
              <a:rPr lang="es-ES" noProof="0" dirty="0"/>
              <a:t>Liderazgo a través de la Toma de Decisiones</a:t>
            </a:r>
          </a:p>
        </p:txBody>
      </p:sp>
      <p:sp>
        <p:nvSpPr>
          <p:cNvPr id="410" name="Google Shape;288;p35"/>
          <p:cNvSpPr txBox="1"/>
          <p:nvPr/>
        </p:nvSpPr>
        <p:spPr>
          <a:xfrm>
            <a:off x="994796" y="1198653"/>
            <a:ext cx="6772500" cy="346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900">
                <a:latin typeface="Helvetica Neue"/>
                <a:ea typeface="Helvetica Neue"/>
                <a:cs typeface="Helvetica Neue"/>
                <a:sym typeface="Helvetica Neue"/>
              </a:defRPr>
            </a:lvl1pPr>
          </a:lstStyle>
          <a:p>
            <a:r>
              <a:rPr lang="es-ES" noProof="0" dirty="0"/>
              <a:t>Cada búsqueda es personalizada según las necesidades de toma de decisiones de la organización, asegurando una comprensión profunda de su cultura operativa, los objetivos de negocio y los requisitos de liderazgo. </a:t>
            </a:r>
          </a:p>
        </p:txBody>
      </p:sp>
      <p:sp>
        <p:nvSpPr>
          <p:cNvPr id="411" name="Google Shape;290;p35"/>
          <p:cNvSpPr/>
          <p:nvPr/>
        </p:nvSpPr>
        <p:spPr>
          <a:xfrm flipH="1">
            <a:off x="590024" y="1824279"/>
            <a:ext cx="2462076" cy="438493"/>
          </a:xfrm>
          <a:prstGeom prst="roundRect">
            <a:avLst>
              <a:gd name="adj" fmla="val 14726"/>
            </a:avLst>
          </a:prstGeom>
          <a:gradFill>
            <a:gsLst>
              <a:gs pos="0">
                <a:srgbClr val="680040"/>
              </a:gs>
              <a:gs pos="50000">
                <a:srgbClr val="96005C"/>
              </a:gs>
              <a:gs pos="100000">
                <a:srgbClr val="B3006E"/>
              </a:gs>
            </a:gsLst>
            <a:lin ang="8100019"/>
          </a:gradFill>
          <a:ln w="12700">
            <a:miter lim="400000"/>
          </a:ln>
        </p:spPr>
        <p:txBody>
          <a:bodyPr lIns="45719" rIns="45719" anchor="ctr"/>
          <a:lstStyle/>
          <a:p>
            <a:pPr algn="ctr">
              <a:defRPr sz="1600">
                <a:solidFill>
                  <a:srgbClr val="FFFFFF"/>
                </a:solidFill>
              </a:defRPr>
            </a:pPr>
            <a:endParaRPr lang="es-ES" noProof="0" dirty="0"/>
          </a:p>
        </p:txBody>
      </p:sp>
      <p:sp>
        <p:nvSpPr>
          <p:cNvPr id="412" name="Google Shape;292;p35"/>
          <p:cNvSpPr txBox="1"/>
          <p:nvPr/>
        </p:nvSpPr>
        <p:spPr>
          <a:xfrm>
            <a:off x="590025" y="1895529"/>
            <a:ext cx="1877400" cy="306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rPr lang="es-ES" noProof="0" dirty="0"/>
              <a:t>Experiencia</a:t>
            </a:r>
          </a:p>
        </p:txBody>
      </p:sp>
      <p:sp>
        <p:nvSpPr>
          <p:cNvPr id="413" name="Google Shape;293;p35"/>
          <p:cNvSpPr txBox="1"/>
          <p:nvPr/>
        </p:nvSpPr>
        <p:spPr>
          <a:xfrm>
            <a:off x="670786" y="3707174"/>
            <a:ext cx="2234402"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Entendemos las oportunidades y desafíos que las nuevas tecnologías traen a la empresa y los ayudamos a mantenerse en la cima del juego de la innovación, buscando a los mejores atletas digitales más allá de su sector.</a:t>
            </a:r>
            <a:endParaRPr lang="es-ES" sz="1100" noProof="0" dirty="0"/>
          </a:p>
        </p:txBody>
      </p:sp>
      <p:sp>
        <p:nvSpPr>
          <p:cNvPr id="414" name="Google Shape;294;p35"/>
          <p:cNvSpPr/>
          <p:nvPr/>
        </p:nvSpPr>
        <p:spPr>
          <a:xfrm flipH="1">
            <a:off x="573803" y="3201587"/>
            <a:ext cx="2478302" cy="438601"/>
          </a:xfrm>
          <a:prstGeom prst="roundRect">
            <a:avLst>
              <a:gd name="adj" fmla="val 14726"/>
            </a:avLst>
          </a:prstGeom>
          <a:gradFill>
            <a:gsLst>
              <a:gs pos="0">
                <a:srgbClr val="10252C"/>
              </a:gs>
              <a:gs pos="100000">
                <a:srgbClr val="1F3D48"/>
              </a:gs>
            </a:gsLst>
            <a:path path="circle">
              <a:fillToRect l="119636" t="37721" r="-19636" b="62278"/>
            </a:path>
          </a:gradFill>
          <a:ln w="12700">
            <a:miter lim="400000"/>
          </a:ln>
        </p:spPr>
        <p:txBody>
          <a:bodyPr lIns="45719" rIns="45719" anchor="ctr"/>
          <a:lstStyle/>
          <a:p>
            <a:pPr algn="ctr">
              <a:defRPr sz="1600">
                <a:solidFill>
                  <a:srgbClr val="FFFFFF"/>
                </a:solidFill>
              </a:defRPr>
            </a:pPr>
            <a:endParaRPr lang="es-ES" noProof="0" dirty="0"/>
          </a:p>
        </p:txBody>
      </p:sp>
      <p:sp>
        <p:nvSpPr>
          <p:cNvPr id="415" name="Google Shape;295;p35"/>
          <p:cNvSpPr txBox="1"/>
          <p:nvPr/>
        </p:nvSpPr>
        <p:spPr>
          <a:xfrm>
            <a:off x="596588" y="3266988"/>
            <a:ext cx="1870837" cy="307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rPr lang="es-ES" noProof="0" dirty="0"/>
              <a:t>Contaminación Cruzada Digital </a:t>
            </a:r>
          </a:p>
        </p:txBody>
      </p:sp>
      <p:sp>
        <p:nvSpPr>
          <p:cNvPr id="416" name="Google Shape;296;p35"/>
          <p:cNvSpPr txBox="1"/>
          <p:nvPr/>
        </p:nvSpPr>
        <p:spPr>
          <a:xfrm>
            <a:off x="3366801" y="2365524"/>
            <a:ext cx="2234401" cy="43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Nos alineamos con nuestros expertos funcionales globales para siempre entregar los mejores resultados. </a:t>
            </a:r>
          </a:p>
        </p:txBody>
      </p:sp>
      <p:sp>
        <p:nvSpPr>
          <p:cNvPr id="417" name="Google Shape;297;p35"/>
          <p:cNvSpPr txBox="1"/>
          <p:nvPr/>
        </p:nvSpPr>
        <p:spPr>
          <a:xfrm>
            <a:off x="3333470" y="1898674"/>
            <a:ext cx="1710901" cy="29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Domain Expertise</a:t>
            </a:r>
          </a:p>
        </p:txBody>
      </p:sp>
      <p:sp>
        <p:nvSpPr>
          <p:cNvPr id="418" name="Google Shape;298;p35"/>
          <p:cNvSpPr/>
          <p:nvPr/>
        </p:nvSpPr>
        <p:spPr>
          <a:xfrm flipH="1">
            <a:off x="3256988" y="1865675"/>
            <a:ext cx="2462100" cy="421201"/>
          </a:xfrm>
          <a:prstGeom prst="roundRect">
            <a:avLst>
              <a:gd name="adj" fmla="val 14726"/>
            </a:avLst>
          </a:prstGeom>
          <a:gradFill>
            <a:gsLst>
              <a:gs pos="0">
                <a:srgbClr val="003B5B"/>
              </a:gs>
              <a:gs pos="100000">
                <a:srgbClr val="005685"/>
              </a:gs>
            </a:gsLst>
            <a:lin ang="5400000"/>
          </a:gradFill>
          <a:ln w="12700">
            <a:miter lim="400000"/>
          </a:ln>
        </p:spPr>
        <p:txBody>
          <a:bodyPr lIns="45719" rIns="45719" anchor="ctr"/>
          <a:lstStyle/>
          <a:p>
            <a:pPr algn="ctr">
              <a:defRPr sz="1600">
                <a:solidFill>
                  <a:srgbClr val="FFFFFF"/>
                </a:solidFill>
              </a:defRPr>
            </a:pPr>
            <a:endParaRPr/>
          </a:p>
        </p:txBody>
      </p:sp>
      <p:sp>
        <p:nvSpPr>
          <p:cNvPr id="419" name="Google Shape;299;p35"/>
          <p:cNvSpPr txBox="1"/>
          <p:nvPr/>
        </p:nvSpPr>
        <p:spPr>
          <a:xfrm>
            <a:off x="3458669" y="1914001"/>
            <a:ext cx="1498201" cy="306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b="1">
                <a:solidFill>
                  <a:srgbClr val="FFFFFF"/>
                </a:solidFill>
                <a:latin typeface="Helvetica Neue"/>
                <a:ea typeface="Helvetica Neue"/>
                <a:cs typeface="Helvetica Neue"/>
                <a:sym typeface="Helvetica Neue"/>
              </a:defRPr>
            </a:lvl1pPr>
          </a:lstStyle>
          <a:p>
            <a:r>
              <a:rPr lang="es-ES" noProof="0" dirty="0"/>
              <a:t>Capacidad Funcional</a:t>
            </a:r>
          </a:p>
        </p:txBody>
      </p:sp>
      <p:sp>
        <p:nvSpPr>
          <p:cNvPr id="420" name="Google Shape;300;p35"/>
          <p:cNvSpPr txBox="1"/>
          <p:nvPr/>
        </p:nvSpPr>
        <p:spPr>
          <a:xfrm>
            <a:off x="6042240" y="3700348"/>
            <a:ext cx="2284201" cy="807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Tenemos acceso a una red internacional de profesionales senior en su sector y más allá, incluyendo ejecutivos que podrían no estar buscando nuevas oportunidades activamente, pero sí abiertos a considerar un movimiento estratégico en sus carreras. </a:t>
            </a:r>
            <a:endParaRPr lang="es-ES" sz="1100" noProof="0" dirty="0"/>
          </a:p>
        </p:txBody>
      </p:sp>
      <p:sp>
        <p:nvSpPr>
          <p:cNvPr id="421" name="Google Shape;301;p35"/>
          <p:cNvSpPr txBox="1"/>
          <p:nvPr/>
        </p:nvSpPr>
        <p:spPr>
          <a:xfrm>
            <a:off x="5906370" y="3260013"/>
            <a:ext cx="1766101" cy="293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Domain Expertise</a:t>
            </a:r>
          </a:p>
        </p:txBody>
      </p:sp>
      <p:sp>
        <p:nvSpPr>
          <p:cNvPr id="422" name="Google Shape;302;p35"/>
          <p:cNvSpPr/>
          <p:nvPr/>
        </p:nvSpPr>
        <p:spPr>
          <a:xfrm flipH="1">
            <a:off x="5924000" y="3227012"/>
            <a:ext cx="2462101" cy="421201"/>
          </a:xfrm>
          <a:prstGeom prst="roundRect">
            <a:avLst>
              <a:gd name="adj" fmla="val 14726"/>
            </a:avLst>
          </a:prstGeom>
          <a:gradFill>
            <a:gsLst>
              <a:gs pos="0">
                <a:srgbClr val="5C5757"/>
              </a:gs>
              <a:gs pos="100000">
                <a:srgbClr val="181818"/>
              </a:gs>
            </a:gsLst>
            <a:path path="circle">
              <a:fillToRect l="37721" t="-19636" r="62278" b="119636"/>
            </a:path>
          </a:gradFill>
          <a:ln w="12700">
            <a:miter lim="400000"/>
          </a:ln>
        </p:spPr>
        <p:txBody>
          <a:bodyPr lIns="45719" rIns="45719" anchor="ctr"/>
          <a:lstStyle/>
          <a:p>
            <a:pPr algn="ctr">
              <a:defRPr sz="1600">
                <a:solidFill>
                  <a:srgbClr val="FFFFFF"/>
                </a:solidFill>
              </a:defRPr>
            </a:pPr>
            <a:endParaRPr lang="es-ES" noProof="0" dirty="0"/>
          </a:p>
        </p:txBody>
      </p:sp>
      <p:sp>
        <p:nvSpPr>
          <p:cNvPr id="423" name="Google Shape;303;p35"/>
          <p:cNvSpPr txBox="1"/>
          <p:nvPr/>
        </p:nvSpPr>
        <p:spPr>
          <a:xfrm>
            <a:off x="6031574" y="3283713"/>
            <a:ext cx="1973401" cy="306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b="1">
                <a:solidFill>
                  <a:srgbClr val="FFFFFF"/>
                </a:solidFill>
                <a:latin typeface="Helvetica Neue"/>
                <a:ea typeface="Helvetica Neue"/>
                <a:cs typeface="Helvetica Neue"/>
                <a:sym typeface="Helvetica Neue"/>
              </a:defRPr>
            </a:lvl1pPr>
          </a:lstStyle>
          <a:p>
            <a:r>
              <a:rPr lang="es-ES" noProof="0" dirty="0"/>
              <a:t>Red Robusta</a:t>
            </a:r>
          </a:p>
        </p:txBody>
      </p:sp>
      <p:sp>
        <p:nvSpPr>
          <p:cNvPr id="424" name="Google Shape;304;p35"/>
          <p:cNvSpPr txBox="1"/>
          <p:nvPr/>
        </p:nvSpPr>
        <p:spPr>
          <a:xfrm>
            <a:off x="3370836" y="3716287"/>
            <a:ext cx="2234401" cy="68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Somos una firma diversa en esencia; 35% de nuestros consultores son mujeres y 1 de cada 5 está basado en un mercado emergente, lo que nos permite proveer a su organización con una fuente de talento diverso y excepcional. </a:t>
            </a:r>
            <a:endParaRPr lang="es-ES" sz="1100" noProof="0" dirty="0"/>
          </a:p>
        </p:txBody>
      </p:sp>
      <p:grpSp>
        <p:nvGrpSpPr>
          <p:cNvPr id="427" name="Google Shape;305;p35"/>
          <p:cNvGrpSpPr/>
          <p:nvPr/>
        </p:nvGrpSpPr>
        <p:grpSpPr>
          <a:xfrm>
            <a:off x="3256988" y="3201587"/>
            <a:ext cx="2462075" cy="438492"/>
            <a:chOff x="0" y="0"/>
            <a:chExt cx="2462074" cy="438491"/>
          </a:xfrm>
        </p:grpSpPr>
        <p:sp>
          <p:nvSpPr>
            <p:cNvPr id="425" name="Google Shape;306;p35"/>
            <p:cNvSpPr/>
            <p:nvPr/>
          </p:nvSpPr>
          <p:spPr>
            <a:xfrm flipH="1">
              <a:off x="0" y="0"/>
              <a:ext cx="2462075" cy="438492"/>
            </a:xfrm>
            <a:prstGeom prst="roundRect">
              <a:avLst>
                <a:gd name="adj" fmla="val 14726"/>
              </a:avLst>
            </a:prstGeom>
            <a:gradFill flip="none" rotWithShape="1">
              <a:gsLst>
                <a:gs pos="0">
                  <a:srgbClr val="8C8C8C"/>
                </a:gs>
                <a:gs pos="100000">
                  <a:srgbClr val="404040"/>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426" name="Google Shape;307;p35"/>
            <p:cNvSpPr/>
            <p:nvPr/>
          </p:nvSpPr>
          <p:spPr>
            <a:xfrm>
              <a:off x="56346" y="192352"/>
              <a:ext cx="2341753" cy="238616"/>
            </a:xfrm>
            <a:prstGeom prst="rect">
              <a:avLst/>
            </a:prstGeom>
            <a:gradFill flip="none" rotWithShape="1">
              <a:gsLst>
                <a:gs pos="0">
                  <a:srgbClr val="8C8C8C"/>
                </a:gs>
                <a:gs pos="100000">
                  <a:srgbClr val="404040"/>
                </a:gs>
              </a:gsLst>
              <a:path path="circle">
                <a:fillToRect l="37721" t="-19636" r="62278" b="119636"/>
              </a:path>
            </a:gradFill>
            <a:ln w="12700" cap="flat">
              <a:noFill/>
              <a:miter lim="400000"/>
            </a:ln>
            <a:effectLst/>
          </p:spPr>
          <p:txBody>
            <a:bodyPr wrap="square" lIns="45719" tIns="45719" rIns="45719" bIns="45719" numCol="1" anchor="t">
              <a:noAutofit/>
            </a:bodyPr>
            <a:lstStyle/>
            <a:p>
              <a:pPr algn="ctr">
                <a:defRPr sz="1100"/>
              </a:pPr>
              <a:endParaRPr lang="es-ES" noProof="0" dirty="0"/>
            </a:p>
          </p:txBody>
        </p:sp>
      </p:grpSp>
      <p:sp>
        <p:nvSpPr>
          <p:cNvPr id="428" name="Google Shape;308;p35"/>
          <p:cNvSpPr txBox="1"/>
          <p:nvPr/>
        </p:nvSpPr>
        <p:spPr>
          <a:xfrm>
            <a:off x="3370812" y="3266938"/>
            <a:ext cx="2234401" cy="306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rPr lang="es-ES" noProof="0" dirty="0"/>
              <a:t>Foco en Diversidad</a:t>
            </a:r>
          </a:p>
        </p:txBody>
      </p:sp>
      <p:sp>
        <p:nvSpPr>
          <p:cNvPr id="429" name="Google Shape;309;p35"/>
          <p:cNvSpPr txBox="1"/>
          <p:nvPr/>
        </p:nvSpPr>
        <p:spPr>
          <a:xfrm>
            <a:off x="6039403" y="2350974"/>
            <a:ext cx="2234401" cy="561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Evaluamos a los candidatos mediante un proceso riguroso y objetivo que nos permite presentar solo a los candidatos más adecuados. </a:t>
            </a:r>
          </a:p>
        </p:txBody>
      </p:sp>
      <p:sp>
        <p:nvSpPr>
          <p:cNvPr id="430" name="Google Shape;310;p35"/>
          <p:cNvSpPr txBox="1"/>
          <p:nvPr/>
        </p:nvSpPr>
        <p:spPr>
          <a:xfrm>
            <a:off x="5915181" y="1884124"/>
            <a:ext cx="1710901" cy="2938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t>Domain Expertise</a:t>
            </a:r>
          </a:p>
        </p:txBody>
      </p:sp>
      <p:sp>
        <p:nvSpPr>
          <p:cNvPr id="431" name="Google Shape;311;p35"/>
          <p:cNvSpPr/>
          <p:nvPr/>
        </p:nvSpPr>
        <p:spPr>
          <a:xfrm flipH="1">
            <a:off x="5932797" y="1824279"/>
            <a:ext cx="2462101" cy="421202"/>
          </a:xfrm>
          <a:prstGeom prst="roundRect">
            <a:avLst>
              <a:gd name="adj" fmla="val 14726"/>
            </a:avLst>
          </a:prstGeom>
          <a:gradFill>
            <a:gsLst>
              <a:gs pos="0">
                <a:srgbClr val="F0CB80"/>
              </a:gs>
              <a:gs pos="100000">
                <a:srgbClr val="CC9322"/>
              </a:gs>
            </a:gsLst>
            <a:lin ang="5400011"/>
          </a:gradFill>
          <a:ln w="12700">
            <a:miter lim="400000"/>
          </a:ln>
        </p:spPr>
        <p:txBody>
          <a:bodyPr lIns="45719" rIns="45719" anchor="ctr"/>
          <a:lstStyle/>
          <a:p>
            <a:pPr algn="ctr">
              <a:defRPr sz="1600">
                <a:solidFill>
                  <a:srgbClr val="FFFFFF"/>
                </a:solidFill>
              </a:defRPr>
            </a:pPr>
            <a:endParaRPr lang="es-ES" noProof="0" dirty="0"/>
          </a:p>
        </p:txBody>
      </p:sp>
      <p:sp>
        <p:nvSpPr>
          <p:cNvPr id="432" name="Google Shape;312;p35"/>
          <p:cNvSpPr txBox="1"/>
          <p:nvPr/>
        </p:nvSpPr>
        <p:spPr>
          <a:xfrm>
            <a:off x="6040385" y="1895529"/>
            <a:ext cx="1434301" cy="306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b="1">
                <a:solidFill>
                  <a:srgbClr val="FFFFFF"/>
                </a:solidFill>
                <a:latin typeface="Helvetica Neue"/>
                <a:ea typeface="Helvetica Neue"/>
                <a:cs typeface="Helvetica Neue"/>
                <a:sym typeface="Helvetica Neue"/>
              </a:defRPr>
            </a:lvl1pPr>
          </a:lstStyle>
          <a:p>
            <a:r>
              <a:rPr lang="es-ES" noProof="0" dirty="0"/>
              <a:t>Evaluación Rigurosa</a:t>
            </a:r>
          </a:p>
        </p:txBody>
      </p:sp>
      <p:sp>
        <p:nvSpPr>
          <p:cNvPr id="433" name="Google Shape;313;p35"/>
          <p:cNvSpPr txBox="1">
            <a:spLocks noGrp="1"/>
          </p:cNvSpPr>
          <p:nvPr>
            <p:ph type="title"/>
          </p:nvPr>
        </p:nvSpPr>
        <p:spPr>
          <a:xfrm>
            <a:off x="573720" y="509329"/>
            <a:ext cx="2841301" cy="442201"/>
          </a:xfrm>
          <a:prstGeom prst="rect">
            <a:avLst/>
          </a:prstGeom>
        </p:spPr>
        <p:txBody>
          <a:bodyPr>
            <a:normAutofit/>
          </a:bodyPr>
          <a:lstStyle>
            <a:lvl1pPr>
              <a:defRPr sz="1800" b="1">
                <a:latin typeface="Helvetica Neue"/>
                <a:ea typeface="Helvetica Neue"/>
                <a:cs typeface="Helvetica Neue"/>
                <a:sym typeface="Helvetica Neue"/>
              </a:defRPr>
            </a:lvl1pPr>
          </a:lstStyle>
          <a:p>
            <a:r>
              <a:rPr lang="es-ES" noProof="0" dirty="0"/>
              <a:t>¿Por qué Kingsley Gate?</a:t>
            </a:r>
          </a:p>
        </p:txBody>
      </p:sp>
      <p:sp>
        <p:nvSpPr>
          <p:cNvPr id="434" name="Google Shape;314;p35"/>
          <p:cNvSpPr/>
          <p:nvPr/>
        </p:nvSpPr>
        <p:spPr>
          <a:xfrm>
            <a:off x="428378" y="647001"/>
            <a:ext cx="71401" cy="2667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435" name="Google Shape;315;p35"/>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Quienes somos</a:t>
            </a:r>
          </a:p>
        </p:txBody>
      </p:sp>
      <p:sp>
        <p:nvSpPr>
          <p:cNvPr id="2" name="Rectangle 1">
            <a:extLst>
              <a:ext uri="{FF2B5EF4-FFF2-40B4-BE49-F238E27FC236}">
                <a16:creationId xmlns:a16="http://schemas.microsoft.com/office/drawing/2014/main" id="{4D1EF342-0426-5F68-A7C3-685D241AB8A0}"/>
              </a:ext>
            </a:extLst>
          </p:cNvPr>
          <p:cNvSpPr/>
          <p:nvPr/>
        </p:nvSpPr>
        <p:spPr>
          <a:xfrm>
            <a:off x="7239699" y="525260"/>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Opción 1</a:t>
            </a:r>
          </a:p>
        </p:txBody>
      </p:sp>
      <p:sp>
        <p:nvSpPr>
          <p:cNvPr id="5" name="TextBox 4">
            <a:extLst>
              <a:ext uri="{FF2B5EF4-FFF2-40B4-BE49-F238E27FC236}">
                <a16:creationId xmlns:a16="http://schemas.microsoft.com/office/drawing/2014/main" id="{4FCC0173-0652-6E87-12BE-047A407F8E94}"/>
              </a:ext>
            </a:extLst>
          </p:cNvPr>
          <p:cNvSpPr txBox="1"/>
          <p:nvPr/>
        </p:nvSpPr>
        <p:spPr>
          <a:xfrm>
            <a:off x="7523537" y="2252316"/>
            <a:ext cx="1832900" cy="1600436"/>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la búsqueda. Editar libremente </a:t>
            </a:r>
            <a:r>
              <a:rPr lang="es-ES" noProof="0" dirty="0"/>
              <a:t>para que sea más relevante y a medida con las necesidades del cliente.</a:t>
            </a:r>
            <a:endParaRPr kumimoji="0" lang="es-ES" sz="1400" b="0" i="0" u="none" strike="noStrike" cap="none" spc="0" normalizeH="0" baseline="0" noProof="0" dirty="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Google Shape;359;p36">
            <a:extLst>
              <a:ext uri="{FF2B5EF4-FFF2-40B4-BE49-F238E27FC236}">
                <a16:creationId xmlns:a16="http://schemas.microsoft.com/office/drawing/2014/main" id="{6097589B-CA12-15D9-5692-E54E65DFA997}"/>
              </a:ext>
            </a:extLst>
          </p:cNvPr>
          <p:cNvCxnSpPr>
            <a:cxnSpLocks/>
          </p:cNvCxnSpPr>
          <p:nvPr/>
        </p:nvCxnSpPr>
        <p:spPr>
          <a:xfrm>
            <a:off x="4546344" y="3737926"/>
            <a:ext cx="1939931" cy="212579"/>
          </a:xfrm>
          <a:prstGeom prst="bentConnector3">
            <a:avLst>
              <a:gd name="adj1" fmla="val 56487"/>
            </a:avLst>
          </a:prstGeom>
          <a:ln>
            <a:solidFill>
              <a:srgbClr val="E9B245"/>
            </a:solidFill>
          </a:ln>
        </p:spPr>
      </p:cxnSp>
      <p:sp>
        <p:nvSpPr>
          <p:cNvPr id="471" name="Google Shape;355;p36"/>
          <p:cNvSpPr/>
          <p:nvPr/>
        </p:nvSpPr>
        <p:spPr>
          <a:xfrm>
            <a:off x="1779557" y="1269633"/>
            <a:ext cx="1684942" cy="8611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a:solidFill>
              <a:srgbClr val="E9B245"/>
            </a:solidFill>
          </a:ln>
        </p:spPr>
        <p:txBody>
          <a:bodyPr lIns="45719" rIns="45719" anchor="ctr"/>
          <a:lstStyle/>
          <a:p>
            <a:endParaRPr/>
          </a:p>
        </p:txBody>
      </p:sp>
      <p:cxnSp>
        <p:nvCxnSpPr>
          <p:cNvPr id="5" name="Google Shape;359;p36">
            <a:extLst>
              <a:ext uri="{FF2B5EF4-FFF2-40B4-BE49-F238E27FC236}">
                <a16:creationId xmlns:a16="http://schemas.microsoft.com/office/drawing/2014/main" id="{6EC87507-8B9A-30E5-74A1-D59A603FB9A9}"/>
              </a:ext>
            </a:extLst>
          </p:cNvPr>
          <p:cNvCxnSpPr>
            <a:cxnSpLocks/>
          </p:cNvCxnSpPr>
          <p:nvPr/>
        </p:nvCxnSpPr>
        <p:spPr>
          <a:xfrm flipV="1">
            <a:off x="1705617" y="3747851"/>
            <a:ext cx="2476500" cy="279400"/>
          </a:xfrm>
          <a:prstGeom prst="bentConnector5">
            <a:avLst>
              <a:gd name="adj1" fmla="val 44444"/>
              <a:gd name="adj2" fmla="val 95038"/>
              <a:gd name="adj3" fmla="val 44262"/>
            </a:avLst>
          </a:prstGeom>
          <a:ln>
            <a:solidFill>
              <a:srgbClr val="E9B245"/>
            </a:solidFill>
          </a:ln>
        </p:spPr>
      </p:cxnSp>
      <p:cxnSp>
        <p:nvCxnSpPr>
          <p:cNvPr id="475" name="Google Shape;359;p36"/>
          <p:cNvCxnSpPr>
            <a:cxnSpLocks/>
          </p:cNvCxnSpPr>
          <p:nvPr/>
        </p:nvCxnSpPr>
        <p:spPr>
          <a:xfrm flipV="1">
            <a:off x="4334751" y="2461427"/>
            <a:ext cx="2476500" cy="279400"/>
          </a:xfrm>
          <a:prstGeom prst="bentConnector5">
            <a:avLst>
              <a:gd name="adj1" fmla="val 61382"/>
              <a:gd name="adj2" fmla="val 101043"/>
              <a:gd name="adj3" fmla="val 61538"/>
            </a:avLst>
          </a:prstGeom>
          <a:ln>
            <a:solidFill>
              <a:srgbClr val="E9B245"/>
            </a:solidFill>
          </a:ln>
        </p:spPr>
      </p:cxnSp>
      <p:cxnSp>
        <p:nvCxnSpPr>
          <p:cNvPr id="472" name="Google Shape;356;p36"/>
          <p:cNvCxnSpPr>
            <a:stCxn id="470" idx="0"/>
            <a:endCxn id="469" idx="0"/>
          </p:cNvCxnSpPr>
          <p:nvPr/>
        </p:nvCxnSpPr>
        <p:spPr>
          <a:xfrm rot="5400000" flipH="1" flipV="1">
            <a:off x="2212649" y="286374"/>
            <a:ext cx="987850" cy="3262051"/>
          </a:xfrm>
          <a:prstGeom prst="bentConnector3">
            <a:avLst>
              <a:gd name="adj1" fmla="val 123141"/>
            </a:avLst>
          </a:prstGeom>
          <a:ln>
            <a:solidFill>
              <a:srgbClr val="E9B245"/>
            </a:solidFill>
          </a:ln>
        </p:spPr>
      </p:cxnSp>
      <p:cxnSp>
        <p:nvCxnSpPr>
          <p:cNvPr id="474" name="Google Shape;358;p36"/>
          <p:cNvCxnSpPr>
            <a:cxnSpLocks/>
          </p:cNvCxnSpPr>
          <p:nvPr/>
        </p:nvCxnSpPr>
        <p:spPr>
          <a:xfrm flipH="1">
            <a:off x="4943223" y="1239652"/>
            <a:ext cx="2324100" cy="1651000"/>
          </a:xfrm>
          <a:prstGeom prst="bentConnector2">
            <a:avLst/>
          </a:prstGeom>
          <a:ln>
            <a:solidFill>
              <a:srgbClr val="E9B245"/>
            </a:solidFill>
          </a:ln>
        </p:spPr>
      </p:cxnSp>
      <p:sp>
        <p:nvSpPr>
          <p:cNvPr id="437" name="Google Shape;321;p36"/>
          <p:cNvSpPr/>
          <p:nvPr/>
        </p:nvSpPr>
        <p:spPr>
          <a:xfrm>
            <a:off x="-24017" y="1280"/>
            <a:ext cx="9192002" cy="347402"/>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438" name="Google Shape;322;p36"/>
          <p:cNvSpPr txBox="1"/>
          <p:nvPr/>
        </p:nvSpPr>
        <p:spPr>
          <a:xfrm>
            <a:off x="194571" y="83474"/>
            <a:ext cx="2234402"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439" name="Google Shape;323;p36" descr="Google Shape;323;p36"/>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440" name="Google Shape;324;p36"/>
          <p:cNvSpPr/>
          <p:nvPr/>
        </p:nvSpPr>
        <p:spPr>
          <a:xfrm>
            <a:off x="-24017" y="5004891"/>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441" name="Google Shape;325;p36"/>
          <p:cNvSpPr txBox="1">
            <a:spLocks noGrp="1"/>
          </p:cNvSpPr>
          <p:nvPr>
            <p:ph type="title"/>
          </p:nvPr>
        </p:nvSpPr>
        <p:spPr>
          <a:xfrm>
            <a:off x="3260015" y="437800"/>
            <a:ext cx="2841301" cy="442201"/>
          </a:xfrm>
          <a:prstGeom prst="rect">
            <a:avLst/>
          </a:prstGeom>
        </p:spPr>
        <p:txBody>
          <a:bodyPr/>
          <a:lstStyle>
            <a:lvl1pPr>
              <a:defRPr sz="1800" b="1">
                <a:latin typeface="Helvetica Neue"/>
                <a:ea typeface="Helvetica Neue"/>
                <a:cs typeface="Helvetica Neue"/>
                <a:sym typeface="Helvetica Neue"/>
              </a:defRPr>
            </a:lvl1pPr>
          </a:lstStyle>
          <a:p>
            <a:r>
              <a:rPr lang="es-ES" noProof="0" dirty="0"/>
              <a:t>¿Por qué Kingsley Gate?</a:t>
            </a:r>
          </a:p>
        </p:txBody>
      </p:sp>
      <p:sp>
        <p:nvSpPr>
          <p:cNvPr id="442" name="Google Shape;326;p36"/>
          <p:cNvSpPr/>
          <p:nvPr/>
        </p:nvSpPr>
        <p:spPr>
          <a:xfrm>
            <a:off x="3055291" y="548626"/>
            <a:ext cx="71401" cy="266701"/>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443" name="Google Shape;327;p36"/>
          <p:cNvSpPr/>
          <p:nvPr/>
        </p:nvSpPr>
        <p:spPr>
          <a:xfrm>
            <a:off x="3125899" y="1506603"/>
            <a:ext cx="2427301" cy="2427302"/>
          </a:xfrm>
          <a:prstGeom prst="ellipse">
            <a:avLst/>
          </a:prstGeom>
          <a:solidFill>
            <a:srgbClr val="AA0A6C"/>
          </a:solidFill>
          <a:ln>
            <a:solidFill>
              <a:srgbClr val="A7A7A7"/>
            </a:solidFill>
          </a:ln>
        </p:spPr>
        <p:txBody>
          <a:bodyPr lIns="45719" rIns="45719" anchor="ctr"/>
          <a:lstStyle/>
          <a:p>
            <a:pPr algn="ctr"/>
            <a:endParaRPr/>
          </a:p>
        </p:txBody>
      </p:sp>
      <p:sp>
        <p:nvSpPr>
          <p:cNvPr id="444" name="Google Shape;328;p36"/>
          <p:cNvSpPr txBox="1"/>
          <p:nvPr/>
        </p:nvSpPr>
        <p:spPr>
          <a:xfrm>
            <a:off x="3464499" y="2095575"/>
            <a:ext cx="1832701" cy="480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lnSpc>
                <a:spcPct val="80000"/>
              </a:lnSpc>
              <a:defRPr sz="1200" b="1">
                <a:solidFill>
                  <a:srgbClr val="FFFFFF"/>
                </a:solidFill>
                <a:latin typeface="Helvetica Neue"/>
                <a:ea typeface="Helvetica Neue"/>
                <a:cs typeface="Helvetica Neue"/>
                <a:sym typeface="Helvetica Neue"/>
              </a:defRPr>
            </a:lvl1pPr>
          </a:lstStyle>
          <a:p>
            <a:r>
              <a:rPr lang="es-ES" noProof="0" dirty="0"/>
              <a:t>Liderazgo a través de la Toma de Decisiones</a:t>
            </a:r>
          </a:p>
        </p:txBody>
      </p:sp>
      <p:sp>
        <p:nvSpPr>
          <p:cNvPr id="445" name="Google Shape;329;p36"/>
          <p:cNvSpPr txBox="1"/>
          <p:nvPr/>
        </p:nvSpPr>
        <p:spPr>
          <a:xfrm>
            <a:off x="3397398" y="2575874"/>
            <a:ext cx="1884300" cy="807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ctr">
              <a:defRPr sz="700">
                <a:solidFill>
                  <a:srgbClr val="FFFFFF"/>
                </a:solidFill>
                <a:latin typeface="Helvetica Neue"/>
                <a:ea typeface="Helvetica Neue"/>
                <a:cs typeface="Helvetica Neue"/>
                <a:sym typeface="Helvetica Neue"/>
              </a:defRPr>
            </a:lvl1pPr>
          </a:lstStyle>
          <a:p>
            <a:r>
              <a:rPr lang="es-ES" sz="800" noProof="0" dirty="0"/>
              <a:t>Cada búsqueda es personalizada según las necesidades de toma de decisiones de la organización, asegurando una comprensión profunda de su cultura operativa, los objetivos de negocio y los requisitos de liderazgo.</a:t>
            </a:r>
          </a:p>
        </p:txBody>
      </p:sp>
      <p:sp>
        <p:nvSpPr>
          <p:cNvPr id="446" name="Google Shape;330;p36"/>
          <p:cNvSpPr txBox="1"/>
          <p:nvPr/>
        </p:nvSpPr>
        <p:spPr>
          <a:xfrm>
            <a:off x="453682" y="1537324"/>
            <a:ext cx="2583602" cy="561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Conocedores de los matices de cada sector, ofrecemos un profundo conocimiento de roles específicos, sets de competencias y tendencias de la industria</a:t>
            </a:r>
          </a:p>
        </p:txBody>
      </p:sp>
      <p:sp>
        <p:nvSpPr>
          <p:cNvPr id="447" name="Google Shape;331;p36"/>
          <p:cNvSpPr txBox="1"/>
          <p:nvPr/>
        </p:nvSpPr>
        <p:spPr>
          <a:xfrm>
            <a:off x="337132" y="2801474"/>
            <a:ext cx="2487902" cy="8001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a:solidFill>
                  <a:srgbClr val="003B5B"/>
                </a:solidFill>
                <a:latin typeface="Helvetica Neue"/>
                <a:ea typeface="Helvetica Neue"/>
                <a:cs typeface="Helvetica Neue"/>
                <a:sym typeface="Helvetica Neue"/>
              </a:defRPr>
            </a:lvl1pPr>
          </a:lstStyle>
          <a:p>
            <a:r>
              <a:rPr lang="es-ES" noProof="0" dirty="0"/>
              <a:t>Entendemos las oportunidades y desafíos que las nuevas tecnologías traen a la empresa y los ayudamos a mantenerse en la cima del juego de la innovación, buscando a los mejores atletas digitales y más allá de su sector.</a:t>
            </a:r>
            <a:endParaRPr lang="es-ES" sz="800" noProof="0" dirty="0"/>
          </a:p>
        </p:txBody>
      </p:sp>
      <p:sp>
        <p:nvSpPr>
          <p:cNvPr id="448" name="Google Shape;332;p36"/>
          <p:cNvSpPr/>
          <p:nvPr/>
        </p:nvSpPr>
        <p:spPr>
          <a:xfrm flipH="1">
            <a:off x="426199" y="1115663"/>
            <a:ext cx="1298701" cy="307801"/>
          </a:xfrm>
          <a:prstGeom prst="roundRect">
            <a:avLst>
              <a:gd name="adj" fmla="val 14726"/>
            </a:avLst>
          </a:prstGeom>
          <a:gradFill>
            <a:gsLst>
              <a:gs pos="0">
                <a:srgbClr val="005685"/>
              </a:gs>
              <a:gs pos="100000">
                <a:srgbClr val="003B5B"/>
              </a:gs>
            </a:gsLst>
            <a:lin ang="5400011"/>
          </a:gradFill>
          <a:ln w="12700">
            <a:miter lim="400000"/>
          </a:ln>
        </p:spPr>
        <p:txBody>
          <a:bodyPr lIns="45719" rIns="45719" anchor="ctr"/>
          <a:lstStyle/>
          <a:p>
            <a:pPr algn="ctr">
              <a:defRPr sz="1600">
                <a:solidFill>
                  <a:srgbClr val="FFFFFF"/>
                </a:solidFill>
              </a:defRPr>
            </a:pPr>
            <a:endParaRPr/>
          </a:p>
        </p:txBody>
      </p:sp>
      <p:sp>
        <p:nvSpPr>
          <p:cNvPr id="449" name="Google Shape;333;p36"/>
          <p:cNvSpPr txBox="1"/>
          <p:nvPr/>
        </p:nvSpPr>
        <p:spPr>
          <a:xfrm>
            <a:off x="525182" y="1113424"/>
            <a:ext cx="1298701" cy="307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rPr lang="es-ES" noProof="0" dirty="0"/>
              <a:t>Experiencia</a:t>
            </a:r>
          </a:p>
        </p:txBody>
      </p:sp>
      <p:sp>
        <p:nvSpPr>
          <p:cNvPr id="450" name="Google Shape;334;p36"/>
          <p:cNvSpPr/>
          <p:nvPr/>
        </p:nvSpPr>
        <p:spPr>
          <a:xfrm>
            <a:off x="386598" y="1075324"/>
            <a:ext cx="1377901" cy="388501"/>
          </a:xfrm>
          <a:prstGeom prst="roundRect">
            <a:avLst>
              <a:gd name="adj" fmla="val 16667"/>
            </a:avLst>
          </a:prstGeom>
          <a:ln w="19050">
            <a:solidFill>
              <a:srgbClr val="005685"/>
            </a:solidFill>
          </a:ln>
        </p:spPr>
        <p:txBody>
          <a:bodyPr lIns="45719" rIns="45719" anchor="ctr"/>
          <a:lstStyle/>
          <a:p>
            <a:pPr algn="ctr">
              <a:defRPr sz="2000">
                <a:solidFill>
                  <a:srgbClr val="E9B245"/>
                </a:solidFill>
              </a:defRPr>
            </a:pPr>
            <a:endParaRPr/>
          </a:p>
        </p:txBody>
      </p:sp>
      <p:sp>
        <p:nvSpPr>
          <p:cNvPr id="451" name="Google Shape;335;p36"/>
          <p:cNvSpPr/>
          <p:nvPr/>
        </p:nvSpPr>
        <p:spPr>
          <a:xfrm flipH="1">
            <a:off x="426199" y="2451674"/>
            <a:ext cx="1298701" cy="307802"/>
          </a:xfrm>
          <a:prstGeom prst="roundRect">
            <a:avLst>
              <a:gd name="adj" fmla="val 14726"/>
            </a:avLst>
          </a:prstGeom>
          <a:gradFill>
            <a:gsLst>
              <a:gs pos="0">
                <a:srgbClr val="336476"/>
              </a:gs>
              <a:gs pos="100000">
                <a:srgbClr val="0D1619"/>
              </a:gs>
            </a:gsLst>
            <a:lin ang="5400011"/>
          </a:gradFill>
          <a:ln w="12700">
            <a:miter lim="400000"/>
          </a:ln>
        </p:spPr>
        <p:txBody>
          <a:bodyPr lIns="45719" rIns="45719" anchor="ctr"/>
          <a:lstStyle/>
          <a:p>
            <a:pPr algn="ctr">
              <a:defRPr sz="1600">
                <a:solidFill>
                  <a:srgbClr val="FFFFFF"/>
                </a:solidFill>
              </a:defRPr>
            </a:pPr>
            <a:endParaRPr/>
          </a:p>
        </p:txBody>
      </p:sp>
      <p:sp>
        <p:nvSpPr>
          <p:cNvPr id="452" name="Google Shape;336;p36"/>
          <p:cNvSpPr txBox="1"/>
          <p:nvPr/>
        </p:nvSpPr>
        <p:spPr>
          <a:xfrm>
            <a:off x="470223" y="2390714"/>
            <a:ext cx="1298700" cy="4308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rPr lang="es-ES" noProof="0" dirty="0"/>
              <a:t>Contaminación Cruzada Digital </a:t>
            </a:r>
          </a:p>
        </p:txBody>
      </p:sp>
      <p:sp>
        <p:nvSpPr>
          <p:cNvPr id="453" name="Google Shape;337;p36"/>
          <p:cNvSpPr txBox="1"/>
          <p:nvPr/>
        </p:nvSpPr>
        <p:spPr>
          <a:xfrm>
            <a:off x="6463159" y="2660549"/>
            <a:ext cx="2179951" cy="923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defRPr sz="800">
                <a:solidFill>
                  <a:srgbClr val="003B5B"/>
                </a:solidFill>
                <a:latin typeface="Helvetica Neue"/>
                <a:ea typeface="Helvetica Neue"/>
                <a:cs typeface="Helvetica Neue"/>
                <a:sym typeface="Helvetica Neue"/>
              </a:defRPr>
            </a:lvl1pPr>
          </a:lstStyle>
          <a:p>
            <a:r>
              <a:rPr lang="es-ES" noProof="0" dirty="0"/>
              <a:t>Somos una firma diversa en esencia; 35% de nuestros consultores son mujeres y 1 de cada 5 está basado en un mercado emergente, lo que nos permite proveer a su organización con una fuente de talento diverso y excepcional.</a:t>
            </a:r>
          </a:p>
        </p:txBody>
      </p:sp>
      <p:sp>
        <p:nvSpPr>
          <p:cNvPr id="454" name="Google Shape;338;p36"/>
          <p:cNvSpPr/>
          <p:nvPr/>
        </p:nvSpPr>
        <p:spPr>
          <a:xfrm flipH="1">
            <a:off x="6525874" y="2293024"/>
            <a:ext cx="1298701" cy="307801"/>
          </a:xfrm>
          <a:prstGeom prst="roundRect">
            <a:avLst>
              <a:gd name="adj" fmla="val 14726"/>
            </a:avLst>
          </a:prstGeom>
          <a:gradFill>
            <a:gsLst>
              <a:gs pos="0">
                <a:srgbClr val="336476"/>
              </a:gs>
              <a:gs pos="100000">
                <a:srgbClr val="0D1619"/>
              </a:gs>
            </a:gsLst>
            <a:lin ang="5400011"/>
          </a:gradFill>
          <a:ln w="12700">
            <a:miter lim="400000"/>
          </a:ln>
        </p:spPr>
        <p:txBody>
          <a:bodyPr lIns="45719" rIns="45719" anchor="ctr"/>
          <a:lstStyle/>
          <a:p>
            <a:pPr algn="ctr">
              <a:defRPr sz="1600">
                <a:solidFill>
                  <a:srgbClr val="FFFFFF"/>
                </a:solidFill>
              </a:defRPr>
            </a:pPr>
            <a:endParaRPr/>
          </a:p>
        </p:txBody>
      </p:sp>
      <p:sp>
        <p:nvSpPr>
          <p:cNvPr id="455" name="Google Shape;339;p36"/>
          <p:cNvSpPr txBox="1"/>
          <p:nvPr/>
        </p:nvSpPr>
        <p:spPr>
          <a:xfrm>
            <a:off x="6585258" y="2293036"/>
            <a:ext cx="1298701" cy="307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rPr lang="es-ES" noProof="0" dirty="0"/>
              <a:t>Foco en Diversidad</a:t>
            </a:r>
          </a:p>
        </p:txBody>
      </p:sp>
      <p:sp>
        <p:nvSpPr>
          <p:cNvPr id="456" name="Google Shape;340;p36"/>
          <p:cNvSpPr/>
          <p:nvPr/>
        </p:nvSpPr>
        <p:spPr>
          <a:xfrm>
            <a:off x="6486275" y="2252685"/>
            <a:ext cx="1377901" cy="388501"/>
          </a:xfrm>
          <a:prstGeom prst="roundRect">
            <a:avLst>
              <a:gd name="adj" fmla="val 16667"/>
            </a:avLst>
          </a:prstGeom>
          <a:ln w="19050">
            <a:solidFill>
              <a:srgbClr val="1F3D48"/>
            </a:solidFill>
          </a:ln>
        </p:spPr>
        <p:txBody>
          <a:bodyPr lIns="45719" rIns="45719" anchor="ctr"/>
          <a:lstStyle/>
          <a:p>
            <a:pPr algn="ctr">
              <a:defRPr sz="2000">
                <a:solidFill>
                  <a:srgbClr val="E9B245"/>
                </a:solidFill>
              </a:defRPr>
            </a:pPr>
            <a:endParaRPr/>
          </a:p>
        </p:txBody>
      </p:sp>
      <p:sp>
        <p:nvSpPr>
          <p:cNvPr id="457" name="Google Shape;341;p36"/>
          <p:cNvSpPr txBox="1"/>
          <p:nvPr/>
        </p:nvSpPr>
        <p:spPr>
          <a:xfrm>
            <a:off x="347273" y="4212925"/>
            <a:ext cx="2894702" cy="5539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a:solidFill>
                  <a:srgbClr val="003B5B"/>
                </a:solidFill>
                <a:latin typeface="Helvetica Neue"/>
                <a:ea typeface="Helvetica Neue"/>
                <a:cs typeface="Helvetica Neue"/>
                <a:sym typeface="Helvetica Neue"/>
              </a:defRPr>
            </a:lvl1pPr>
          </a:lstStyle>
          <a:p>
            <a:r>
              <a:rPr lang="es-ES" noProof="0" dirty="0"/>
              <a:t>Nos alineamos con nuestros expertos globales en las diferentes funciones para siempre entregar los mejores resultados.</a:t>
            </a:r>
          </a:p>
        </p:txBody>
      </p:sp>
      <p:sp>
        <p:nvSpPr>
          <p:cNvPr id="458" name="Google Shape;342;p36"/>
          <p:cNvSpPr/>
          <p:nvPr/>
        </p:nvSpPr>
        <p:spPr>
          <a:xfrm flipH="1">
            <a:off x="440849" y="3899763"/>
            <a:ext cx="1298700" cy="307801"/>
          </a:xfrm>
          <a:prstGeom prst="roundRect">
            <a:avLst>
              <a:gd name="adj" fmla="val 14726"/>
            </a:avLst>
          </a:prstGeom>
          <a:gradFill>
            <a:gsLst>
              <a:gs pos="0">
                <a:srgbClr val="680040"/>
              </a:gs>
              <a:gs pos="50000">
                <a:srgbClr val="96005C"/>
              </a:gs>
              <a:gs pos="100000">
                <a:srgbClr val="B3006E"/>
              </a:gs>
            </a:gsLst>
            <a:lin ang="8099330"/>
          </a:gradFill>
          <a:ln w="12700">
            <a:miter lim="400000"/>
          </a:ln>
        </p:spPr>
        <p:txBody>
          <a:bodyPr lIns="45719" rIns="45719" anchor="ctr"/>
          <a:lstStyle/>
          <a:p>
            <a:pPr>
              <a:defRPr sz="1600">
                <a:solidFill>
                  <a:srgbClr val="FFFFFF"/>
                </a:solidFill>
              </a:defRPr>
            </a:pPr>
            <a:endParaRPr/>
          </a:p>
        </p:txBody>
      </p:sp>
      <p:sp>
        <p:nvSpPr>
          <p:cNvPr id="459" name="Google Shape;343;p36"/>
          <p:cNvSpPr txBox="1"/>
          <p:nvPr/>
        </p:nvSpPr>
        <p:spPr>
          <a:xfrm>
            <a:off x="433699" y="3899763"/>
            <a:ext cx="1298700" cy="307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a:solidFill>
                  <a:srgbClr val="FFFFFF"/>
                </a:solidFill>
              </a:defRPr>
            </a:lvl1pPr>
          </a:lstStyle>
          <a:p>
            <a:r>
              <a:rPr lang="es-ES" noProof="0" dirty="0"/>
              <a:t>Capacidad Funcional</a:t>
            </a:r>
          </a:p>
        </p:txBody>
      </p:sp>
      <p:sp>
        <p:nvSpPr>
          <p:cNvPr id="460" name="Google Shape;344;p36"/>
          <p:cNvSpPr/>
          <p:nvPr/>
        </p:nvSpPr>
        <p:spPr>
          <a:xfrm>
            <a:off x="401248" y="3857125"/>
            <a:ext cx="1377901" cy="388501"/>
          </a:xfrm>
          <a:prstGeom prst="roundRect">
            <a:avLst>
              <a:gd name="adj" fmla="val 16667"/>
            </a:avLst>
          </a:prstGeom>
          <a:ln w="19050">
            <a:solidFill>
              <a:srgbClr val="AA096C"/>
            </a:solidFill>
          </a:ln>
        </p:spPr>
        <p:txBody>
          <a:bodyPr lIns="45719" rIns="45719" anchor="ctr"/>
          <a:lstStyle/>
          <a:p>
            <a:pPr>
              <a:defRPr sz="2000">
                <a:solidFill>
                  <a:srgbClr val="E9B245"/>
                </a:solidFill>
              </a:defRPr>
            </a:pPr>
            <a:endParaRPr/>
          </a:p>
        </p:txBody>
      </p:sp>
      <p:sp>
        <p:nvSpPr>
          <p:cNvPr id="461" name="Google Shape;345;p36"/>
          <p:cNvSpPr txBox="1"/>
          <p:nvPr/>
        </p:nvSpPr>
        <p:spPr>
          <a:xfrm>
            <a:off x="6359568" y="4211076"/>
            <a:ext cx="2518761" cy="807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Tenemos acceso a una red internacional de profesionales senior en su sector y más allá, incluyendo ejecutivos que podrían no estar buscando nuevas oportunidades activamente, pero sí abiertos a considerar un movimiento estratégico en sus carreras. </a:t>
            </a:r>
            <a:endParaRPr lang="es-ES" sz="800" noProof="0" dirty="0"/>
          </a:p>
        </p:txBody>
      </p:sp>
      <p:sp>
        <p:nvSpPr>
          <p:cNvPr id="462" name="Google Shape;346;p36"/>
          <p:cNvSpPr txBox="1"/>
          <p:nvPr/>
        </p:nvSpPr>
        <p:spPr>
          <a:xfrm>
            <a:off x="6401828" y="1506966"/>
            <a:ext cx="2476501" cy="446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a:spAutoFit/>
          </a:bodyPr>
          <a:lstStyle>
            <a:lvl1pPr>
              <a:defRPr sz="800">
                <a:solidFill>
                  <a:srgbClr val="003B5B"/>
                </a:solidFill>
                <a:latin typeface="Helvetica Neue"/>
                <a:ea typeface="Helvetica Neue"/>
                <a:cs typeface="Helvetica Neue"/>
                <a:sym typeface="Helvetica Neue"/>
              </a:defRPr>
            </a:lvl1pPr>
          </a:lstStyle>
          <a:p>
            <a:r>
              <a:rPr lang="es-ES" noProof="0" dirty="0"/>
              <a:t>Evaluamos a los candidatos mediante un proceso riguroso y objetivo que nos permite presentar solo a los candidatos más adecuados. </a:t>
            </a:r>
          </a:p>
        </p:txBody>
      </p:sp>
      <p:sp>
        <p:nvSpPr>
          <p:cNvPr id="463" name="Google Shape;347;p36"/>
          <p:cNvSpPr/>
          <p:nvPr/>
        </p:nvSpPr>
        <p:spPr>
          <a:xfrm flipH="1">
            <a:off x="6344333" y="3809776"/>
            <a:ext cx="1298701" cy="307801"/>
          </a:xfrm>
          <a:prstGeom prst="roundRect">
            <a:avLst>
              <a:gd name="adj" fmla="val 14726"/>
            </a:avLst>
          </a:prstGeom>
          <a:gradFill>
            <a:gsLst>
              <a:gs pos="0">
                <a:srgbClr val="680040"/>
              </a:gs>
              <a:gs pos="50000">
                <a:srgbClr val="96005C"/>
              </a:gs>
              <a:gs pos="100000">
                <a:srgbClr val="B3006E"/>
              </a:gs>
            </a:gsLst>
            <a:lin ang="8099330"/>
          </a:gradFill>
          <a:ln w="12700">
            <a:miter lim="400000"/>
          </a:ln>
        </p:spPr>
        <p:txBody>
          <a:bodyPr lIns="45719" rIns="45719" anchor="ctr"/>
          <a:lstStyle/>
          <a:p>
            <a:pPr algn="ctr">
              <a:defRPr sz="1600">
                <a:solidFill>
                  <a:srgbClr val="FFFFFF"/>
                </a:solidFill>
              </a:defRPr>
            </a:pPr>
            <a:endParaRPr/>
          </a:p>
        </p:txBody>
      </p:sp>
      <p:sp>
        <p:nvSpPr>
          <p:cNvPr id="464" name="Google Shape;348;p36"/>
          <p:cNvSpPr txBox="1"/>
          <p:nvPr/>
        </p:nvSpPr>
        <p:spPr>
          <a:xfrm>
            <a:off x="6403717" y="3809776"/>
            <a:ext cx="1298701" cy="307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defRPr sz="800">
                <a:solidFill>
                  <a:srgbClr val="FFFFFF"/>
                </a:solidFill>
              </a:defRPr>
            </a:lvl1pPr>
          </a:lstStyle>
          <a:p>
            <a:r>
              <a:rPr lang="es-ES" noProof="0" dirty="0"/>
              <a:t>Red Robusta</a:t>
            </a:r>
          </a:p>
        </p:txBody>
      </p:sp>
      <p:sp>
        <p:nvSpPr>
          <p:cNvPr id="465" name="Google Shape;349;p36"/>
          <p:cNvSpPr/>
          <p:nvPr/>
        </p:nvSpPr>
        <p:spPr>
          <a:xfrm>
            <a:off x="6304733" y="3769415"/>
            <a:ext cx="1377901" cy="388501"/>
          </a:xfrm>
          <a:prstGeom prst="roundRect">
            <a:avLst>
              <a:gd name="adj" fmla="val 16667"/>
            </a:avLst>
          </a:prstGeom>
          <a:ln w="19050">
            <a:solidFill>
              <a:srgbClr val="AA096C"/>
            </a:solidFill>
          </a:ln>
        </p:spPr>
        <p:txBody>
          <a:bodyPr lIns="45719" rIns="45719" anchor="ctr"/>
          <a:lstStyle/>
          <a:p>
            <a:pPr algn="ctr">
              <a:defRPr sz="2000">
                <a:solidFill>
                  <a:srgbClr val="E9B245"/>
                </a:solidFill>
              </a:defRPr>
            </a:pPr>
            <a:endParaRPr/>
          </a:p>
        </p:txBody>
      </p:sp>
      <p:sp>
        <p:nvSpPr>
          <p:cNvPr id="466" name="Google Shape;350;p36"/>
          <p:cNvSpPr/>
          <p:nvPr/>
        </p:nvSpPr>
        <p:spPr>
          <a:xfrm flipH="1">
            <a:off x="6382045" y="1053971"/>
            <a:ext cx="1298701" cy="307801"/>
          </a:xfrm>
          <a:prstGeom prst="roundRect">
            <a:avLst>
              <a:gd name="adj" fmla="val 14726"/>
            </a:avLst>
          </a:prstGeom>
          <a:gradFill>
            <a:gsLst>
              <a:gs pos="0">
                <a:srgbClr val="005685"/>
              </a:gs>
              <a:gs pos="100000">
                <a:srgbClr val="003B5B"/>
              </a:gs>
            </a:gsLst>
            <a:lin ang="5400011"/>
          </a:gradFill>
          <a:ln w="12700">
            <a:miter lim="400000"/>
          </a:ln>
        </p:spPr>
        <p:txBody>
          <a:bodyPr lIns="45719" rIns="45719" anchor="ctr"/>
          <a:lstStyle/>
          <a:p>
            <a:pPr algn="ctr">
              <a:defRPr sz="1600">
                <a:solidFill>
                  <a:srgbClr val="FFFFFF"/>
                </a:solidFill>
              </a:defRPr>
            </a:pPr>
            <a:endParaRPr/>
          </a:p>
        </p:txBody>
      </p:sp>
      <p:sp>
        <p:nvSpPr>
          <p:cNvPr id="467" name="Google Shape;351;p36"/>
          <p:cNvSpPr txBox="1"/>
          <p:nvPr/>
        </p:nvSpPr>
        <p:spPr>
          <a:xfrm>
            <a:off x="6437142" y="1046271"/>
            <a:ext cx="1298701" cy="307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indent="12700">
              <a:defRPr sz="800">
                <a:solidFill>
                  <a:srgbClr val="FFFFFF"/>
                </a:solidFill>
              </a:defRPr>
            </a:lvl1pPr>
          </a:lstStyle>
          <a:p>
            <a:r>
              <a:rPr lang="es-ES" noProof="0" dirty="0"/>
              <a:t>Evaluación Rigurosa</a:t>
            </a:r>
          </a:p>
        </p:txBody>
      </p:sp>
      <p:sp>
        <p:nvSpPr>
          <p:cNvPr id="468" name="Google Shape;352;p36"/>
          <p:cNvSpPr/>
          <p:nvPr/>
        </p:nvSpPr>
        <p:spPr>
          <a:xfrm>
            <a:off x="6342444" y="1015271"/>
            <a:ext cx="1377901" cy="388501"/>
          </a:xfrm>
          <a:prstGeom prst="roundRect">
            <a:avLst>
              <a:gd name="adj" fmla="val 16667"/>
            </a:avLst>
          </a:prstGeom>
          <a:ln w="19050">
            <a:solidFill>
              <a:srgbClr val="005685"/>
            </a:solidFill>
          </a:ln>
        </p:spPr>
        <p:txBody>
          <a:bodyPr lIns="45719" rIns="45719" anchor="ctr"/>
          <a:lstStyle/>
          <a:p>
            <a:pPr algn="ctr">
              <a:defRPr sz="2000">
                <a:solidFill>
                  <a:srgbClr val="E9B245"/>
                </a:solidFill>
              </a:defRPr>
            </a:pPr>
            <a:endParaRPr/>
          </a:p>
        </p:txBody>
      </p:sp>
      <p:sp>
        <p:nvSpPr>
          <p:cNvPr id="469" name="Google Shape;353;p36"/>
          <p:cNvSpPr/>
          <p:nvPr/>
        </p:nvSpPr>
        <p:spPr>
          <a:xfrm>
            <a:off x="3045799" y="1423474"/>
            <a:ext cx="2583601" cy="2583602"/>
          </a:xfrm>
          <a:prstGeom prst="ellipse">
            <a:avLst/>
          </a:prstGeom>
          <a:ln w="19050">
            <a:solidFill>
              <a:srgbClr val="AA096C"/>
            </a:solidFill>
          </a:ln>
        </p:spPr>
        <p:txBody>
          <a:bodyPr lIns="45719" rIns="45719" anchor="ctr"/>
          <a:lstStyle/>
          <a:p>
            <a:pPr algn="ctr">
              <a:defRPr sz="4800"/>
            </a:pPr>
            <a:endParaRPr/>
          </a:p>
        </p:txBody>
      </p:sp>
      <p:sp>
        <p:nvSpPr>
          <p:cNvPr id="470" name="Google Shape;354;p36"/>
          <p:cNvSpPr/>
          <p:nvPr/>
        </p:nvSpPr>
        <p:spPr>
          <a:xfrm>
            <a:off x="386598" y="2411324"/>
            <a:ext cx="1377901" cy="388501"/>
          </a:xfrm>
          <a:prstGeom prst="roundRect">
            <a:avLst>
              <a:gd name="adj" fmla="val 16667"/>
            </a:avLst>
          </a:prstGeom>
          <a:ln w="19050">
            <a:solidFill>
              <a:srgbClr val="1F3D48"/>
            </a:solidFill>
          </a:ln>
        </p:spPr>
        <p:txBody>
          <a:bodyPr lIns="45719" rIns="45719" anchor="ctr"/>
          <a:lstStyle/>
          <a:p>
            <a:pPr algn="ctr">
              <a:defRPr sz="2000">
                <a:solidFill>
                  <a:srgbClr val="E9B245"/>
                </a:solidFill>
              </a:defRPr>
            </a:pPr>
            <a:endParaRPr/>
          </a:p>
        </p:txBody>
      </p:sp>
      <p:sp>
        <p:nvSpPr>
          <p:cNvPr id="477" name="Google Shape;361;p36"/>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Quienes somos</a:t>
            </a:r>
          </a:p>
        </p:txBody>
      </p:sp>
      <p:sp>
        <p:nvSpPr>
          <p:cNvPr id="2" name="Rectangle 1">
            <a:extLst>
              <a:ext uri="{FF2B5EF4-FFF2-40B4-BE49-F238E27FC236}">
                <a16:creationId xmlns:a16="http://schemas.microsoft.com/office/drawing/2014/main" id="{B651C54F-1070-352E-09A4-951D81F40F9B}"/>
              </a:ext>
            </a:extLst>
          </p:cNvPr>
          <p:cNvSpPr/>
          <p:nvPr/>
        </p:nvSpPr>
        <p:spPr>
          <a:xfrm>
            <a:off x="7299083" y="525260"/>
            <a:ext cx="1034105" cy="307775"/>
          </a:xfrm>
          <a:prstGeom prst="rect">
            <a:avLst/>
          </a:prstGeom>
          <a:solidFill>
            <a:srgbClr val="FFFF0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Opción 2</a:t>
            </a:r>
          </a:p>
        </p:txBody>
      </p:sp>
      <p:sp>
        <p:nvSpPr>
          <p:cNvPr id="3" name="TextBox 2">
            <a:extLst>
              <a:ext uri="{FF2B5EF4-FFF2-40B4-BE49-F238E27FC236}">
                <a16:creationId xmlns:a16="http://schemas.microsoft.com/office/drawing/2014/main" id="{3672A4DA-8445-8997-DD75-517C4165249F}"/>
              </a:ext>
            </a:extLst>
          </p:cNvPr>
          <p:cNvSpPr txBox="1"/>
          <p:nvPr/>
        </p:nvSpPr>
        <p:spPr>
          <a:xfrm>
            <a:off x="7514872" y="1726957"/>
            <a:ext cx="1961997" cy="1600436"/>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ES" sz="1400" b="0" i="0" u="none" strike="noStrike" cap="none" spc="0" normalizeH="0" baseline="0" noProof="0" dirty="0">
                <a:ln>
                  <a:noFill/>
                </a:ln>
                <a:solidFill>
                  <a:srgbClr val="000000"/>
                </a:solidFill>
                <a:effectLst/>
                <a:uFillTx/>
                <a:latin typeface="+mj-lt"/>
                <a:ea typeface="+mj-ea"/>
                <a:cs typeface="+mj-cs"/>
                <a:sym typeface="Arial"/>
              </a:rPr>
              <a:t>Nota al equipo de la búsqueda. Editar libremente </a:t>
            </a:r>
            <a:r>
              <a:rPr lang="es-ES" noProof="0" dirty="0"/>
              <a:t>para que sea más relevante y a medida con las necesidades del cliente.</a:t>
            </a:r>
            <a:endParaRPr kumimoji="0" lang="es-ES" sz="1400" b="0" i="0" u="none" strike="noStrike" cap="none" spc="0" normalizeH="0" baseline="0" noProof="0" dirty="0">
              <a:ln>
                <a:noFill/>
              </a:ln>
              <a:solidFill>
                <a:srgbClr val="000000"/>
              </a:solidFill>
              <a:effectLst/>
              <a:uFillTx/>
              <a:latin typeface="+mj-lt"/>
              <a:ea typeface="+mj-ea"/>
              <a:cs typeface="+mj-cs"/>
              <a:sym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Google Shape;366;p37"/>
          <p:cNvSpPr txBox="1">
            <a:spLocks noGrp="1"/>
          </p:cNvSpPr>
          <p:nvPr>
            <p:ph type="title"/>
          </p:nvPr>
        </p:nvSpPr>
        <p:spPr>
          <a:xfrm>
            <a:off x="634148" y="385512"/>
            <a:ext cx="8010902" cy="520801"/>
          </a:xfrm>
          <a:prstGeom prst="rect">
            <a:avLst/>
          </a:prstGeom>
        </p:spPr>
        <p:txBody>
          <a:bodyPr/>
          <a:lstStyle/>
          <a:p>
            <a:pPr lvl="1">
              <a:defRPr sz="2300" b="1">
                <a:solidFill>
                  <a:srgbClr val="9C226A"/>
                </a:solidFill>
                <a:latin typeface="Helvetica Neue"/>
                <a:ea typeface="Helvetica Neue"/>
                <a:cs typeface="Helvetica Neue"/>
                <a:sym typeface="Helvetica Neue"/>
              </a:defRPr>
            </a:pPr>
            <a:r>
              <a:rPr lang="es-ES" noProof="0" dirty="0"/>
              <a:t>Nuestras Prácticas Globales</a:t>
            </a:r>
          </a:p>
        </p:txBody>
      </p:sp>
      <p:sp>
        <p:nvSpPr>
          <p:cNvPr id="480" name="Google Shape;367;p37"/>
          <p:cNvSpPr/>
          <p:nvPr/>
        </p:nvSpPr>
        <p:spPr>
          <a:xfrm>
            <a:off x="483128" y="559364"/>
            <a:ext cx="71371" cy="266677"/>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481" name="Google Shape;368;p37"/>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a:p>
        </p:txBody>
      </p:sp>
      <p:sp>
        <p:nvSpPr>
          <p:cNvPr id="482" name="Google Shape;369;p37"/>
          <p:cNvSpPr txBox="1"/>
          <p:nvPr/>
        </p:nvSpPr>
        <p:spPr>
          <a:xfrm>
            <a:off x="194572" y="46504"/>
            <a:ext cx="22704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483" name="Google Shape;370;p37" descr="Google Shape;370;p37"/>
          <p:cNvPicPr>
            <a:picLocks noChangeAspect="1"/>
          </p:cNvPicPr>
          <p:nvPr/>
        </p:nvPicPr>
        <p:blipFill>
          <a:blip r:embed="rId2"/>
          <a:stretch>
            <a:fillRect/>
          </a:stretch>
        </p:blipFill>
        <p:spPr>
          <a:xfrm>
            <a:off x="8744715" y="83467"/>
            <a:ext cx="148461" cy="182882"/>
          </a:xfrm>
          <a:prstGeom prst="rect">
            <a:avLst/>
          </a:prstGeom>
          <a:ln w="12700">
            <a:miter lim="400000"/>
          </a:ln>
        </p:spPr>
      </p:pic>
      <p:sp>
        <p:nvSpPr>
          <p:cNvPr id="484" name="Google Shape;371;p37"/>
          <p:cNvSpPr/>
          <p:nvPr/>
        </p:nvSpPr>
        <p:spPr>
          <a:xfrm>
            <a:off x="-23992" y="5022415"/>
            <a:ext cx="9192002" cy="149701"/>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485" name="Google Shape;372;p37"/>
          <p:cNvSpPr txBox="1"/>
          <p:nvPr/>
        </p:nvSpPr>
        <p:spPr>
          <a:xfrm>
            <a:off x="543781" y="931795"/>
            <a:ext cx="1995902" cy="5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normAutofit/>
          </a:bodyPr>
          <a:lstStyle>
            <a:lvl1pPr>
              <a:defRPr sz="1800" b="1">
                <a:solidFill>
                  <a:srgbClr val="263D46"/>
                </a:solidFill>
                <a:latin typeface="Helvetica Neue"/>
                <a:ea typeface="Helvetica Neue"/>
                <a:cs typeface="Helvetica Neue"/>
                <a:sym typeface="Helvetica Neue"/>
              </a:defRPr>
            </a:lvl1pPr>
          </a:lstStyle>
          <a:p>
            <a:r>
              <a:rPr lang="es-ES" noProof="0" dirty="0"/>
              <a:t>por Industria</a:t>
            </a:r>
          </a:p>
        </p:txBody>
      </p:sp>
      <p:sp>
        <p:nvSpPr>
          <p:cNvPr id="486" name="Google Shape;373;p37"/>
          <p:cNvSpPr txBox="1"/>
          <p:nvPr/>
        </p:nvSpPr>
        <p:spPr>
          <a:xfrm>
            <a:off x="537250" y="1358342"/>
            <a:ext cx="3261600" cy="623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90000"/>
              </a:lnSpc>
              <a:defRPr sz="1000">
                <a:solidFill>
                  <a:srgbClr val="1F3D48"/>
                </a:solidFill>
                <a:latin typeface="Helvetica Neue"/>
                <a:ea typeface="Helvetica Neue"/>
                <a:cs typeface="Helvetica Neue"/>
                <a:sym typeface="Helvetica Neue"/>
              </a:defRPr>
            </a:lvl1pPr>
          </a:lstStyle>
          <a:p>
            <a:r>
              <a:rPr lang="es-ES" noProof="0" dirty="0"/>
              <a:t>Nuestras prácticas globales por industria brindan profunda experiencia dentro de cada sector y </a:t>
            </a:r>
            <a:r>
              <a:rPr lang="es-ES" noProof="0" dirty="0" err="1"/>
              <a:t>sub-sector</a:t>
            </a:r>
            <a:r>
              <a:rPr lang="es-ES" noProof="0" dirty="0"/>
              <a:t> para garantizar la contratación del mejor líder ejecutivo para la organización.</a:t>
            </a:r>
          </a:p>
        </p:txBody>
      </p:sp>
      <p:sp>
        <p:nvSpPr>
          <p:cNvPr id="487" name="Google Shape;374;p37"/>
          <p:cNvSpPr txBox="1"/>
          <p:nvPr/>
        </p:nvSpPr>
        <p:spPr>
          <a:xfrm>
            <a:off x="4641294" y="906307"/>
            <a:ext cx="1995902" cy="5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849" tIns="40849" rIns="40849" bIns="40849" anchor="ctr">
            <a:normAutofit/>
          </a:bodyPr>
          <a:lstStyle>
            <a:lvl1pPr>
              <a:defRPr sz="1800" b="1">
                <a:solidFill>
                  <a:srgbClr val="263D47"/>
                </a:solidFill>
                <a:latin typeface="Helvetica Neue"/>
                <a:ea typeface="Helvetica Neue"/>
                <a:cs typeface="Helvetica Neue"/>
                <a:sym typeface="Helvetica Neue"/>
              </a:defRPr>
            </a:lvl1pPr>
          </a:lstStyle>
          <a:p>
            <a:r>
              <a:rPr lang="es-ES" noProof="0" dirty="0"/>
              <a:t>por Función</a:t>
            </a:r>
          </a:p>
        </p:txBody>
      </p:sp>
      <p:sp>
        <p:nvSpPr>
          <p:cNvPr id="488" name="Google Shape;375;p37"/>
          <p:cNvSpPr txBox="1"/>
          <p:nvPr/>
        </p:nvSpPr>
        <p:spPr>
          <a:xfrm>
            <a:off x="4634776" y="1332880"/>
            <a:ext cx="3757801" cy="623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nSpc>
                <a:spcPct val="90000"/>
              </a:lnSpc>
              <a:defRPr sz="1000">
                <a:solidFill>
                  <a:srgbClr val="1F3D48"/>
                </a:solidFill>
                <a:latin typeface="Helvetica Neue"/>
                <a:ea typeface="Helvetica Neue"/>
                <a:cs typeface="Helvetica Neue"/>
                <a:sym typeface="Helvetica Neue"/>
              </a:defRPr>
            </a:lvl1pPr>
          </a:lstStyle>
          <a:p>
            <a:r>
              <a:rPr lang="es-ES" noProof="0" dirty="0"/>
              <a:t>Nuestras prácticas funcionales globales brindan a líderes ejecutivos, en todos los sectores, con la preparación y potencial necesarios para garantizar el mayor impacto en la toma de decisiones de la organización. </a:t>
            </a:r>
          </a:p>
        </p:txBody>
      </p:sp>
      <p:grpSp>
        <p:nvGrpSpPr>
          <p:cNvPr id="491" name="Google Shape;376;p37">
            <a:hlinkClick r:id="rId3"/>
          </p:cNvPr>
          <p:cNvGrpSpPr/>
          <p:nvPr/>
        </p:nvGrpSpPr>
        <p:grpSpPr>
          <a:xfrm>
            <a:off x="537240" y="1955627"/>
            <a:ext cx="3240303" cy="351002"/>
            <a:chOff x="0" y="0"/>
            <a:chExt cx="3240301" cy="351000"/>
          </a:xfrm>
        </p:grpSpPr>
        <p:sp>
          <p:nvSpPr>
            <p:cNvPr id="489"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490" name="Financial Services"/>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Servicios Financieros</a:t>
              </a:r>
            </a:p>
          </p:txBody>
        </p:sp>
      </p:grpSp>
      <p:grpSp>
        <p:nvGrpSpPr>
          <p:cNvPr id="494" name="Google Shape;377;p37">
            <a:hlinkClick r:id="rId4"/>
          </p:cNvPr>
          <p:cNvGrpSpPr/>
          <p:nvPr/>
        </p:nvGrpSpPr>
        <p:grpSpPr>
          <a:xfrm>
            <a:off x="537240" y="2369949"/>
            <a:ext cx="3240302" cy="351001"/>
            <a:chOff x="0" y="0"/>
            <a:chExt cx="3240300" cy="350999"/>
          </a:xfrm>
        </p:grpSpPr>
        <p:sp>
          <p:nvSpPr>
            <p:cNvPr id="492"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493" name="Industrial"/>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Industrial</a:t>
              </a:r>
            </a:p>
          </p:txBody>
        </p:sp>
      </p:grpSp>
      <p:grpSp>
        <p:nvGrpSpPr>
          <p:cNvPr id="497" name="Google Shape;378;p37">
            <a:hlinkClick r:id="rId5"/>
          </p:cNvPr>
          <p:cNvGrpSpPr/>
          <p:nvPr/>
        </p:nvGrpSpPr>
        <p:grpSpPr>
          <a:xfrm>
            <a:off x="537240" y="2784271"/>
            <a:ext cx="3240303" cy="351002"/>
            <a:chOff x="0" y="0"/>
            <a:chExt cx="3240301" cy="351000"/>
          </a:xfrm>
        </p:grpSpPr>
        <p:sp>
          <p:nvSpPr>
            <p:cNvPr id="495"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496" name="Technology"/>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Tecnología</a:t>
              </a:r>
            </a:p>
          </p:txBody>
        </p:sp>
      </p:grpSp>
      <p:grpSp>
        <p:nvGrpSpPr>
          <p:cNvPr id="500" name="Google Shape;379;p37">
            <a:hlinkClick r:id="rId6"/>
          </p:cNvPr>
          <p:cNvGrpSpPr/>
          <p:nvPr/>
        </p:nvGrpSpPr>
        <p:grpSpPr>
          <a:xfrm>
            <a:off x="537240" y="3198593"/>
            <a:ext cx="3240302" cy="351001"/>
            <a:chOff x="0" y="0"/>
            <a:chExt cx="3240300" cy="350999"/>
          </a:xfrm>
        </p:grpSpPr>
        <p:sp>
          <p:nvSpPr>
            <p:cNvPr id="498"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499" name="Healthcare &amp; Life Sciences"/>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err="1"/>
                <a:t>Healthcare</a:t>
              </a:r>
              <a:r>
                <a:rPr lang="es-ES" noProof="0" dirty="0"/>
                <a:t> &amp; </a:t>
              </a:r>
              <a:r>
                <a:rPr lang="es-ES" noProof="0" dirty="0" err="1"/>
                <a:t>Life</a:t>
              </a:r>
              <a:r>
                <a:rPr lang="es-ES" noProof="0" dirty="0"/>
                <a:t> </a:t>
              </a:r>
              <a:r>
                <a:rPr lang="es-ES" noProof="0" dirty="0" err="1"/>
                <a:t>Sciences</a:t>
              </a:r>
              <a:endParaRPr lang="es-ES" noProof="0" dirty="0"/>
            </a:p>
          </p:txBody>
        </p:sp>
      </p:grpSp>
      <p:grpSp>
        <p:nvGrpSpPr>
          <p:cNvPr id="503" name="Google Shape;380;p37">
            <a:hlinkClick r:id="rId7"/>
          </p:cNvPr>
          <p:cNvGrpSpPr/>
          <p:nvPr/>
        </p:nvGrpSpPr>
        <p:grpSpPr>
          <a:xfrm>
            <a:off x="537240" y="3612916"/>
            <a:ext cx="3240303" cy="351002"/>
            <a:chOff x="0" y="0"/>
            <a:chExt cx="3240301" cy="351000"/>
          </a:xfrm>
        </p:grpSpPr>
        <p:sp>
          <p:nvSpPr>
            <p:cNvPr id="501"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02" name="Consumer Markets"/>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Consumo</a:t>
              </a:r>
            </a:p>
          </p:txBody>
        </p:sp>
      </p:grpSp>
      <p:grpSp>
        <p:nvGrpSpPr>
          <p:cNvPr id="506" name="Google Shape;381;p37">
            <a:hlinkClick r:id="rId8"/>
          </p:cNvPr>
          <p:cNvGrpSpPr/>
          <p:nvPr/>
        </p:nvGrpSpPr>
        <p:grpSpPr>
          <a:xfrm>
            <a:off x="537240" y="4027236"/>
            <a:ext cx="3240303" cy="351002"/>
            <a:chOff x="0" y="0"/>
            <a:chExt cx="3240301" cy="351000"/>
          </a:xfrm>
        </p:grpSpPr>
        <p:sp>
          <p:nvSpPr>
            <p:cNvPr id="504"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05" name="Services"/>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Servicios</a:t>
              </a:r>
            </a:p>
          </p:txBody>
        </p:sp>
      </p:grpSp>
      <p:grpSp>
        <p:nvGrpSpPr>
          <p:cNvPr id="509" name="Google Shape;382;p37">
            <a:hlinkClick r:id="rId9"/>
          </p:cNvPr>
          <p:cNvGrpSpPr/>
          <p:nvPr/>
        </p:nvGrpSpPr>
        <p:grpSpPr>
          <a:xfrm>
            <a:off x="2623097" y="4478527"/>
            <a:ext cx="3240301" cy="351001"/>
            <a:chOff x="0" y="0"/>
            <a:chExt cx="3240300" cy="350999"/>
          </a:xfrm>
        </p:grpSpPr>
        <p:sp>
          <p:nvSpPr>
            <p:cNvPr id="507"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a:p>
          </p:txBody>
        </p:sp>
        <p:sp>
          <p:nvSpPr>
            <p:cNvPr id="508" name="Private Equity &amp; Venture Capital"/>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dirty="0"/>
                <a:t>Private Equity &amp; Venture Capital</a:t>
              </a:r>
            </a:p>
          </p:txBody>
        </p:sp>
      </p:grpSp>
      <p:grpSp>
        <p:nvGrpSpPr>
          <p:cNvPr id="512" name="Google Shape;383;p37">
            <a:hlinkClick r:id="rId10"/>
          </p:cNvPr>
          <p:cNvGrpSpPr/>
          <p:nvPr/>
        </p:nvGrpSpPr>
        <p:grpSpPr>
          <a:xfrm>
            <a:off x="4666688" y="1955627"/>
            <a:ext cx="3240302" cy="351002"/>
            <a:chOff x="0" y="0"/>
            <a:chExt cx="3240301" cy="351000"/>
          </a:xfrm>
        </p:grpSpPr>
        <p:sp>
          <p:nvSpPr>
            <p:cNvPr id="510"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11" name="Board &amp; CEO"/>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Junta Directiva &amp; CEO</a:t>
              </a:r>
            </a:p>
          </p:txBody>
        </p:sp>
      </p:grpSp>
      <p:grpSp>
        <p:nvGrpSpPr>
          <p:cNvPr id="515" name="Google Shape;384;p37">
            <a:hlinkClick r:id="rId11"/>
          </p:cNvPr>
          <p:cNvGrpSpPr/>
          <p:nvPr/>
        </p:nvGrpSpPr>
        <p:grpSpPr>
          <a:xfrm>
            <a:off x="4666688" y="2369949"/>
            <a:ext cx="3240302" cy="351002"/>
            <a:chOff x="0" y="0"/>
            <a:chExt cx="3240301" cy="351000"/>
          </a:xfrm>
        </p:grpSpPr>
        <p:sp>
          <p:nvSpPr>
            <p:cNvPr id="513"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14" name="Human Resources"/>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Recursos Humanos</a:t>
              </a:r>
            </a:p>
          </p:txBody>
        </p:sp>
      </p:grpSp>
      <p:grpSp>
        <p:nvGrpSpPr>
          <p:cNvPr id="518" name="Google Shape;385;p37">
            <a:hlinkClick r:id="rId12"/>
          </p:cNvPr>
          <p:cNvGrpSpPr/>
          <p:nvPr/>
        </p:nvGrpSpPr>
        <p:grpSpPr>
          <a:xfrm>
            <a:off x="4666688" y="2784271"/>
            <a:ext cx="3240301" cy="351001"/>
            <a:chOff x="0" y="0"/>
            <a:chExt cx="3240300" cy="350999"/>
          </a:xfrm>
        </p:grpSpPr>
        <p:sp>
          <p:nvSpPr>
            <p:cNvPr id="516"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17" name="Go-To-Market"/>
            <p:cNvSpPr txBox="1"/>
            <p:nvPr/>
          </p:nvSpPr>
          <p:spPr>
            <a:xfrm>
              <a:off x="60001" y="54458"/>
              <a:ext cx="3120298" cy="2420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err="1"/>
                <a:t>Go-To-Market</a:t>
              </a:r>
              <a:endParaRPr lang="es-ES" noProof="0" dirty="0"/>
            </a:p>
          </p:txBody>
        </p:sp>
      </p:grpSp>
      <p:grpSp>
        <p:nvGrpSpPr>
          <p:cNvPr id="521" name="Google Shape;386;p37">
            <a:hlinkClick r:id="rId13"/>
          </p:cNvPr>
          <p:cNvGrpSpPr/>
          <p:nvPr/>
        </p:nvGrpSpPr>
        <p:grpSpPr>
          <a:xfrm>
            <a:off x="4666688" y="3198593"/>
            <a:ext cx="3240302" cy="351002"/>
            <a:chOff x="0" y="0"/>
            <a:chExt cx="3240301" cy="351000"/>
          </a:xfrm>
        </p:grpSpPr>
        <p:sp>
          <p:nvSpPr>
            <p:cNvPr id="519"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20" name="Operations &amp; Supply Chain"/>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Operaciones &amp; </a:t>
              </a:r>
              <a:r>
                <a:rPr lang="es-ES" noProof="0" dirty="0" err="1"/>
                <a:t>Supply</a:t>
              </a:r>
              <a:r>
                <a:rPr lang="es-ES" noProof="0" dirty="0"/>
                <a:t> </a:t>
              </a:r>
              <a:r>
                <a:rPr lang="es-ES" noProof="0" dirty="0" err="1"/>
                <a:t>Chain</a:t>
              </a:r>
              <a:endParaRPr lang="es-ES" noProof="0" dirty="0"/>
            </a:p>
          </p:txBody>
        </p:sp>
      </p:grpSp>
      <p:grpSp>
        <p:nvGrpSpPr>
          <p:cNvPr id="524" name="Google Shape;387;p37">
            <a:hlinkClick r:id="rId14"/>
          </p:cNvPr>
          <p:cNvGrpSpPr/>
          <p:nvPr/>
        </p:nvGrpSpPr>
        <p:grpSpPr>
          <a:xfrm>
            <a:off x="4666688" y="3612916"/>
            <a:ext cx="3240302" cy="351002"/>
            <a:chOff x="0" y="0"/>
            <a:chExt cx="3240301" cy="351000"/>
          </a:xfrm>
        </p:grpSpPr>
        <p:sp>
          <p:nvSpPr>
            <p:cNvPr id="522"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23" name="Corporate Officers"/>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Roles Corporativos</a:t>
              </a:r>
            </a:p>
          </p:txBody>
        </p:sp>
      </p:grpSp>
      <p:grpSp>
        <p:nvGrpSpPr>
          <p:cNvPr id="527" name="Google Shape;388;p37">
            <a:hlinkClick r:id="rId15"/>
          </p:cNvPr>
          <p:cNvGrpSpPr/>
          <p:nvPr/>
        </p:nvGrpSpPr>
        <p:grpSpPr>
          <a:xfrm>
            <a:off x="4666688" y="4027236"/>
            <a:ext cx="3240302" cy="351002"/>
            <a:chOff x="0" y="0"/>
            <a:chExt cx="3240301" cy="351000"/>
          </a:xfrm>
        </p:grpSpPr>
        <p:sp>
          <p:nvSpPr>
            <p:cNvPr id="525" name="Rounded Rectangle"/>
            <p:cNvSpPr/>
            <p:nvPr/>
          </p:nvSpPr>
          <p:spPr>
            <a:xfrm>
              <a:off x="0" y="0"/>
              <a:ext cx="3240301" cy="351000"/>
            </a:xfrm>
            <a:prstGeom prst="roundRect">
              <a:avLst>
                <a:gd name="adj" fmla="val 25000"/>
              </a:avLst>
            </a:prstGeom>
            <a:solidFill>
              <a:srgbClr val="F2F2F2"/>
            </a:solidFill>
            <a:ln w="12700" cap="flat">
              <a:noFill/>
              <a:miter lim="400000"/>
            </a:ln>
            <a:effectLst/>
          </p:spPr>
          <p:txBody>
            <a:bodyPr wrap="square" lIns="45719" tIns="45719" rIns="45719" bIns="45719" numCol="1" anchor="ctr">
              <a:noAutofit/>
            </a:bodyPr>
            <a:lstStyle/>
            <a:p>
              <a:pPr algn="ctr">
                <a:defRPr sz="1100">
                  <a:latin typeface="Helvetica Neue"/>
                  <a:ea typeface="Helvetica Neue"/>
                  <a:cs typeface="Helvetica Neue"/>
                  <a:sym typeface="Helvetica Neue"/>
                </a:defRPr>
              </a:pPr>
              <a:endParaRPr lang="es-ES" noProof="0" dirty="0"/>
            </a:p>
          </p:txBody>
        </p:sp>
        <p:sp>
          <p:nvSpPr>
            <p:cNvPr id="526" name="Technology Officers"/>
            <p:cNvSpPr txBox="1"/>
            <p:nvPr/>
          </p:nvSpPr>
          <p:spPr>
            <a:xfrm>
              <a:off x="60001" y="48558"/>
              <a:ext cx="3120298" cy="2538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5" tIns="34275" rIns="34275" bIns="34275" numCol="1" anchor="ctr">
              <a:spAutoFit/>
            </a:bodyPr>
            <a:lstStyle>
              <a:lvl1pPr algn="ctr">
                <a:defRPr sz="1200">
                  <a:solidFill>
                    <a:srgbClr val="1F3E49"/>
                  </a:solidFill>
                  <a:latin typeface="Helvetica Neue"/>
                  <a:ea typeface="Helvetica Neue"/>
                  <a:cs typeface="Helvetica Neue"/>
                  <a:sym typeface="Helvetica Neue"/>
                </a:defRPr>
              </a:lvl1pPr>
            </a:lstStyle>
            <a:p>
              <a:r>
                <a:rPr lang="es-ES" noProof="0" dirty="0"/>
                <a:t>Roles Tecnológicos</a:t>
              </a:r>
            </a:p>
          </p:txBody>
        </p:sp>
      </p:grpSp>
      <p:sp>
        <p:nvSpPr>
          <p:cNvPr id="528" name="Google Shape;389;p37"/>
          <p:cNvSpPr txBox="1"/>
          <p:nvPr/>
        </p:nvSpPr>
        <p:spPr>
          <a:xfrm>
            <a:off x="6561725" y="4649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Quienes somos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Google Shape;471;p41"/>
          <p:cNvSpPr/>
          <p:nvPr/>
        </p:nvSpPr>
        <p:spPr>
          <a:xfrm>
            <a:off x="4363725" y="921349"/>
            <a:ext cx="4370700" cy="942601"/>
          </a:xfrm>
          <a:prstGeom prst="roundRect">
            <a:avLst>
              <a:gd name="adj" fmla="val 17719"/>
            </a:avLst>
          </a:prstGeom>
          <a:solidFill>
            <a:srgbClr val="E5E5E5"/>
          </a:solidFill>
          <a:ln w="12700">
            <a:miter lim="400000"/>
          </a:ln>
        </p:spPr>
        <p:txBody>
          <a:bodyPr lIns="45719" rIns="45719" anchor="ctr"/>
          <a:lstStyle/>
          <a:p>
            <a:pPr>
              <a:defRPr sz="1200" b="1">
                <a:solidFill>
                  <a:srgbClr val="003B5B"/>
                </a:solidFill>
              </a:defRPr>
            </a:pPr>
            <a:endParaRPr/>
          </a:p>
        </p:txBody>
      </p:sp>
      <p:sp>
        <p:nvSpPr>
          <p:cNvPr id="599" name="Google Shape;472;p41"/>
          <p:cNvSpPr/>
          <p:nvPr/>
        </p:nvSpPr>
        <p:spPr>
          <a:xfrm>
            <a:off x="4363725" y="3280800"/>
            <a:ext cx="4370700" cy="942601"/>
          </a:xfrm>
          <a:prstGeom prst="roundRect">
            <a:avLst>
              <a:gd name="adj" fmla="val 17719"/>
            </a:avLst>
          </a:prstGeom>
          <a:solidFill>
            <a:srgbClr val="E5E5E5"/>
          </a:solidFill>
          <a:ln w="12700">
            <a:miter lim="400000"/>
          </a:ln>
        </p:spPr>
        <p:txBody>
          <a:bodyPr lIns="45719" rIns="45719" anchor="ctr"/>
          <a:lstStyle/>
          <a:p>
            <a:pPr>
              <a:defRPr sz="1200" b="1">
                <a:solidFill>
                  <a:srgbClr val="003B5B"/>
                </a:solidFill>
              </a:defRPr>
            </a:pPr>
            <a:endParaRPr/>
          </a:p>
        </p:txBody>
      </p:sp>
      <p:sp>
        <p:nvSpPr>
          <p:cNvPr id="600" name="Google Shape;473;p41"/>
          <p:cNvSpPr/>
          <p:nvPr/>
        </p:nvSpPr>
        <p:spPr>
          <a:xfrm>
            <a:off x="4363725" y="2101075"/>
            <a:ext cx="4370700" cy="942601"/>
          </a:xfrm>
          <a:prstGeom prst="roundRect">
            <a:avLst>
              <a:gd name="adj" fmla="val 17719"/>
            </a:avLst>
          </a:prstGeom>
          <a:solidFill>
            <a:srgbClr val="E5E5E5"/>
          </a:solidFill>
          <a:ln w="12700">
            <a:miter lim="400000"/>
          </a:ln>
        </p:spPr>
        <p:txBody>
          <a:bodyPr lIns="45719" rIns="45719" anchor="ctr"/>
          <a:lstStyle/>
          <a:p>
            <a:pPr>
              <a:defRPr sz="1200" b="1">
                <a:solidFill>
                  <a:srgbClr val="003B5B"/>
                </a:solidFill>
              </a:defRPr>
            </a:pPr>
            <a:endParaRPr/>
          </a:p>
        </p:txBody>
      </p:sp>
      <p:sp>
        <p:nvSpPr>
          <p:cNvPr id="601" name="Google Shape;474;p41"/>
          <p:cNvSpPr/>
          <p:nvPr/>
        </p:nvSpPr>
        <p:spPr>
          <a:xfrm>
            <a:off x="3941397" y="921349"/>
            <a:ext cx="1666501" cy="942601"/>
          </a:xfrm>
          <a:prstGeom prst="roundRect">
            <a:avLst>
              <a:gd name="adj" fmla="val 17719"/>
            </a:avLst>
          </a:prstGeom>
          <a:solidFill>
            <a:srgbClr val="FFFFFF"/>
          </a:solidFill>
          <a:ln>
            <a:solidFill>
              <a:srgbClr val="F2F2F2"/>
            </a:solidFill>
          </a:ln>
        </p:spPr>
        <p:txBody>
          <a:bodyPr lIns="45719" rIns="45719" anchor="ctr"/>
          <a:lstStyle/>
          <a:p>
            <a:pPr>
              <a:defRPr sz="1200" b="1">
                <a:solidFill>
                  <a:srgbClr val="003B5B"/>
                </a:solidFill>
              </a:defRPr>
            </a:pPr>
            <a:endParaRPr/>
          </a:p>
        </p:txBody>
      </p:sp>
      <p:sp>
        <p:nvSpPr>
          <p:cNvPr id="602" name="Google Shape;475;p41"/>
          <p:cNvSpPr/>
          <p:nvPr/>
        </p:nvSpPr>
        <p:spPr>
          <a:xfrm>
            <a:off x="3941397" y="3280800"/>
            <a:ext cx="1666501" cy="942601"/>
          </a:xfrm>
          <a:prstGeom prst="roundRect">
            <a:avLst>
              <a:gd name="adj" fmla="val 17719"/>
            </a:avLst>
          </a:prstGeom>
          <a:solidFill>
            <a:srgbClr val="FFFFFF"/>
          </a:solidFill>
          <a:ln>
            <a:solidFill>
              <a:srgbClr val="F2F2F2"/>
            </a:solidFill>
          </a:ln>
        </p:spPr>
        <p:txBody>
          <a:bodyPr lIns="45719" rIns="45719" anchor="ctr"/>
          <a:lstStyle/>
          <a:p>
            <a:pPr>
              <a:defRPr sz="1200" b="1">
                <a:solidFill>
                  <a:srgbClr val="003B5B"/>
                </a:solidFill>
              </a:defRPr>
            </a:pPr>
            <a:endParaRPr/>
          </a:p>
        </p:txBody>
      </p:sp>
      <p:sp>
        <p:nvSpPr>
          <p:cNvPr id="603" name="Google Shape;476;p41"/>
          <p:cNvSpPr/>
          <p:nvPr/>
        </p:nvSpPr>
        <p:spPr>
          <a:xfrm>
            <a:off x="3941397" y="2101075"/>
            <a:ext cx="1666501" cy="942601"/>
          </a:xfrm>
          <a:prstGeom prst="roundRect">
            <a:avLst>
              <a:gd name="adj" fmla="val 17719"/>
            </a:avLst>
          </a:prstGeom>
          <a:solidFill>
            <a:srgbClr val="FFFFFF"/>
          </a:solidFill>
          <a:ln>
            <a:solidFill>
              <a:srgbClr val="F2F2F2"/>
            </a:solidFill>
          </a:ln>
        </p:spPr>
        <p:txBody>
          <a:bodyPr lIns="45719" rIns="45719" anchor="ctr"/>
          <a:lstStyle/>
          <a:p>
            <a:pPr>
              <a:defRPr sz="1200" b="1">
                <a:solidFill>
                  <a:srgbClr val="003B5B"/>
                </a:solidFill>
              </a:defRPr>
            </a:pPr>
            <a:endParaRPr/>
          </a:p>
        </p:txBody>
      </p:sp>
      <p:sp>
        <p:nvSpPr>
          <p:cNvPr id="604" name="Google Shape;477;p41"/>
          <p:cNvSpPr txBox="1">
            <a:spLocks noGrp="1"/>
          </p:cNvSpPr>
          <p:nvPr>
            <p:ph type="title"/>
          </p:nvPr>
        </p:nvSpPr>
        <p:spPr>
          <a:xfrm>
            <a:off x="662766" y="815071"/>
            <a:ext cx="3096003" cy="799587"/>
          </a:xfrm>
          <a:prstGeom prst="rect">
            <a:avLst/>
          </a:prstGeom>
        </p:spPr>
        <p:txBody>
          <a:bodyPr lIns="0" tIns="0" rIns="0" bIns="0">
            <a:normAutofit/>
          </a:bodyPr>
          <a:lstStyle>
            <a:lvl1pPr>
              <a:lnSpc>
                <a:spcPct val="80000"/>
              </a:lnSpc>
              <a:defRPr sz="2300" b="1">
                <a:latin typeface="Helvetica Neue"/>
                <a:ea typeface="Helvetica Neue"/>
                <a:cs typeface="Helvetica Neue"/>
                <a:sym typeface="Helvetica Neue"/>
              </a:defRPr>
            </a:lvl1pPr>
          </a:lstStyle>
          <a:p>
            <a:r>
              <a:rPr lang="es-ES" noProof="0" dirty="0"/>
              <a:t>Foco en Diversidad e Inclusión</a:t>
            </a:r>
          </a:p>
        </p:txBody>
      </p:sp>
      <p:sp>
        <p:nvSpPr>
          <p:cNvPr id="606" name="Google Shape;479;p41"/>
          <p:cNvSpPr txBox="1"/>
          <p:nvPr/>
        </p:nvSpPr>
        <p:spPr>
          <a:xfrm>
            <a:off x="4045644" y="1111112"/>
            <a:ext cx="2263201" cy="5825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900" b="1">
                <a:solidFill>
                  <a:srgbClr val="E2B65A"/>
                </a:solidFill>
                <a:latin typeface="Helvetica Neue"/>
                <a:ea typeface="Helvetica Neue"/>
                <a:cs typeface="Helvetica Neue"/>
                <a:sym typeface="Helvetica Neue"/>
              </a:defRPr>
            </a:lvl1pPr>
          </a:lstStyle>
          <a:p>
            <a:r>
              <a:t>23.5%</a:t>
            </a:r>
          </a:p>
        </p:txBody>
      </p:sp>
      <p:sp>
        <p:nvSpPr>
          <p:cNvPr id="607" name="Google Shape;480;p41"/>
          <p:cNvSpPr txBox="1"/>
          <p:nvPr/>
        </p:nvSpPr>
        <p:spPr>
          <a:xfrm>
            <a:off x="4421920" y="2249939"/>
            <a:ext cx="1750200" cy="582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nSpc>
                <a:spcPct val="114000"/>
              </a:lnSpc>
              <a:defRPr sz="3900" b="1">
                <a:solidFill>
                  <a:srgbClr val="E2B65A"/>
                </a:solidFill>
                <a:latin typeface="Helvetica Neue"/>
                <a:ea typeface="Helvetica Neue"/>
                <a:cs typeface="Helvetica Neue"/>
                <a:sym typeface="Helvetica Neue"/>
              </a:defRPr>
            </a:lvl1pPr>
          </a:lstStyle>
          <a:p>
            <a:r>
              <a:t>34%</a:t>
            </a:r>
          </a:p>
        </p:txBody>
      </p:sp>
      <p:sp>
        <p:nvSpPr>
          <p:cNvPr id="608" name="Google Shape;481;p41"/>
          <p:cNvSpPr txBox="1"/>
          <p:nvPr/>
        </p:nvSpPr>
        <p:spPr>
          <a:xfrm>
            <a:off x="4421920" y="3433340"/>
            <a:ext cx="1750200" cy="582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3900" b="1">
                <a:solidFill>
                  <a:srgbClr val="E2B65A"/>
                </a:solidFill>
                <a:latin typeface="Helvetica Neue"/>
                <a:ea typeface="Helvetica Neue"/>
                <a:cs typeface="Helvetica Neue"/>
                <a:sym typeface="Helvetica Neue"/>
              </a:defRPr>
            </a:lvl1pPr>
          </a:lstStyle>
          <a:p>
            <a:r>
              <a:t>40%</a:t>
            </a:r>
          </a:p>
        </p:txBody>
      </p:sp>
      <p:sp>
        <p:nvSpPr>
          <p:cNvPr id="609" name="Google Shape;482;p41"/>
          <p:cNvSpPr txBox="1"/>
          <p:nvPr/>
        </p:nvSpPr>
        <p:spPr>
          <a:xfrm>
            <a:off x="5642207" y="1077575"/>
            <a:ext cx="3032708" cy="2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a:spAutoFit/>
          </a:bodyPr>
          <a:lstStyle>
            <a:lvl1pPr>
              <a:defRPr sz="1200" b="1">
                <a:solidFill>
                  <a:srgbClr val="333333"/>
                </a:solidFill>
                <a:latin typeface="Helvetica Neue"/>
                <a:ea typeface="Helvetica Neue"/>
                <a:cs typeface="Helvetica Neue"/>
                <a:sym typeface="Helvetica Neue"/>
              </a:defRPr>
            </a:lvl1pPr>
          </a:lstStyle>
          <a:p>
            <a:r>
              <a:rPr lang="es-ES" noProof="0" dirty="0"/>
              <a:t>Contrataciones con Diversidad General</a:t>
            </a:r>
          </a:p>
        </p:txBody>
      </p:sp>
      <p:sp>
        <p:nvSpPr>
          <p:cNvPr id="610" name="Google Shape;483;p41"/>
          <p:cNvSpPr txBox="1"/>
          <p:nvPr/>
        </p:nvSpPr>
        <p:spPr>
          <a:xfrm>
            <a:off x="5611451" y="2205205"/>
            <a:ext cx="3181169" cy="269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a:spAutoFit/>
          </a:bodyPr>
          <a:lstStyle>
            <a:lvl1pPr>
              <a:lnSpc>
                <a:spcPct val="114000"/>
              </a:lnSpc>
              <a:defRPr sz="1200" b="1">
                <a:solidFill>
                  <a:srgbClr val="333333"/>
                </a:solidFill>
                <a:latin typeface="Helvetica Neue"/>
                <a:ea typeface="Helvetica Neue"/>
                <a:cs typeface="Helvetica Neue"/>
                <a:sym typeface="Helvetica Neue"/>
              </a:defRPr>
            </a:lvl1pPr>
          </a:lstStyle>
          <a:p>
            <a:r>
              <a:rPr lang="es-ES" noProof="0" dirty="0"/>
              <a:t>Contrataciones con Diversidad de Género </a:t>
            </a:r>
          </a:p>
        </p:txBody>
      </p:sp>
      <p:sp>
        <p:nvSpPr>
          <p:cNvPr id="611" name="Google Shape;484;p41"/>
          <p:cNvSpPr txBox="1"/>
          <p:nvPr/>
        </p:nvSpPr>
        <p:spPr>
          <a:xfrm>
            <a:off x="5588786" y="3234633"/>
            <a:ext cx="3116325" cy="4805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25" tIns="38125" rIns="38125" bIns="38125">
            <a:spAutoFit/>
          </a:bodyPr>
          <a:lstStyle>
            <a:lvl1pPr>
              <a:lnSpc>
                <a:spcPct val="114000"/>
              </a:lnSpc>
              <a:defRPr sz="1200" b="1">
                <a:solidFill>
                  <a:srgbClr val="333333"/>
                </a:solidFill>
                <a:latin typeface="Helvetica Neue"/>
                <a:ea typeface="Helvetica Neue"/>
                <a:cs typeface="Helvetica Neue"/>
                <a:sym typeface="Helvetica Neue"/>
              </a:defRPr>
            </a:lvl1pPr>
          </a:lstStyle>
          <a:p>
            <a:r>
              <a:rPr lang="es-ES" noProof="0" dirty="0"/>
              <a:t>Contrataciones con Diversidad de Género en Juntas Directivas </a:t>
            </a:r>
          </a:p>
        </p:txBody>
      </p:sp>
      <p:grpSp>
        <p:nvGrpSpPr>
          <p:cNvPr id="614" name="Google Shape;485;p41"/>
          <p:cNvGrpSpPr/>
          <p:nvPr/>
        </p:nvGrpSpPr>
        <p:grpSpPr>
          <a:xfrm>
            <a:off x="5939421" y="2500440"/>
            <a:ext cx="1431801" cy="314117"/>
            <a:chOff x="0" y="0"/>
            <a:chExt cx="1431800" cy="314115"/>
          </a:xfrm>
        </p:grpSpPr>
        <p:sp>
          <p:nvSpPr>
            <p:cNvPr id="612" name="Google Shape;486;p41"/>
            <p:cNvSpPr/>
            <p:nvPr/>
          </p:nvSpPr>
          <p:spPr>
            <a:xfrm>
              <a:off x="0" y="0"/>
              <a:ext cx="1431801" cy="314116"/>
            </a:xfrm>
            <a:prstGeom prst="roundRect">
              <a:avLst>
                <a:gd name="adj" fmla="val 11599"/>
              </a:avLst>
            </a:prstGeom>
            <a:solidFill>
              <a:srgbClr val="9B226A"/>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613" name="Google Shape;487;p41"/>
            <p:cNvSpPr txBox="1"/>
            <p:nvPr/>
          </p:nvSpPr>
          <p:spPr>
            <a:xfrm>
              <a:off x="192803" y="45942"/>
              <a:ext cx="1046240" cy="2659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b="1">
                  <a:solidFill>
                    <a:srgbClr val="FFFFFF"/>
                  </a:solidFill>
                </a:defRPr>
              </a:lvl1pPr>
            </a:lstStyle>
            <a:p>
              <a:r>
                <a:rPr lang="es-ES" noProof="0" dirty="0"/>
                <a:t>Global</a:t>
              </a:r>
            </a:p>
          </p:txBody>
        </p:sp>
      </p:grpSp>
      <p:grpSp>
        <p:nvGrpSpPr>
          <p:cNvPr id="617" name="Google Shape;488;p41"/>
          <p:cNvGrpSpPr/>
          <p:nvPr/>
        </p:nvGrpSpPr>
        <p:grpSpPr>
          <a:xfrm>
            <a:off x="7431043" y="2500440"/>
            <a:ext cx="806412" cy="314117"/>
            <a:chOff x="0" y="0"/>
            <a:chExt cx="806411" cy="314116"/>
          </a:xfrm>
        </p:grpSpPr>
        <p:sp>
          <p:nvSpPr>
            <p:cNvPr id="615" name="Google Shape;489;p41"/>
            <p:cNvSpPr/>
            <p:nvPr/>
          </p:nvSpPr>
          <p:spPr>
            <a:xfrm>
              <a:off x="0" y="0"/>
              <a:ext cx="806412" cy="314117"/>
            </a:xfrm>
            <a:prstGeom prst="roundRect">
              <a:avLst>
                <a:gd name="adj" fmla="val 12265"/>
              </a:avLst>
            </a:prstGeom>
            <a:solidFill>
              <a:srgbClr val="263C4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16" name="Google Shape;490;p41"/>
            <p:cNvSpPr txBox="1"/>
            <p:nvPr/>
          </p:nvSpPr>
          <p:spPr>
            <a:xfrm>
              <a:off x="47593" y="23646"/>
              <a:ext cx="711225" cy="2668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a:solidFill>
                    <a:srgbClr val="FFFFFF"/>
                  </a:solidFill>
                  <a:latin typeface="Helvetica Neue"/>
                  <a:ea typeface="Helvetica Neue"/>
                  <a:cs typeface="Helvetica Neue"/>
                  <a:sym typeface="Helvetica Neue"/>
                </a:defRPr>
              </a:lvl1pPr>
            </a:lstStyle>
            <a:p>
              <a:r>
                <a:t>2023</a:t>
              </a:r>
            </a:p>
          </p:txBody>
        </p:sp>
      </p:grpSp>
      <p:sp>
        <p:nvSpPr>
          <p:cNvPr id="618" name="Google Shape;491;p41"/>
          <p:cNvSpPr txBox="1"/>
          <p:nvPr/>
        </p:nvSpPr>
        <p:spPr>
          <a:xfrm>
            <a:off x="804881" y="4681322"/>
            <a:ext cx="7903479" cy="155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p>
            <a:pPr algn="r">
              <a:lnSpc>
                <a:spcPct val="125000"/>
              </a:lnSpc>
              <a:defRPr sz="500" i="1" baseline="30000">
                <a:latin typeface="Helvetica Neue"/>
                <a:ea typeface="Helvetica Neue"/>
                <a:cs typeface="Helvetica Neue"/>
                <a:sym typeface="Helvetica Neue"/>
              </a:defRPr>
            </a:pPr>
            <a:r>
              <a:rPr lang="en-US" baseline="30000" dirty="0"/>
              <a:t>1</a:t>
            </a:r>
            <a:r>
              <a:rPr baseline="0" dirty="0"/>
              <a:t> Kingsley Gate.  “</a:t>
            </a:r>
            <a:r>
              <a:rPr u="sng" baseline="0" dirty="0">
                <a:solidFill>
                  <a:schemeClr val="accent5"/>
                </a:solidFill>
                <a:uFill>
                  <a:solidFill>
                    <a:schemeClr val="accent5"/>
                  </a:solidFill>
                </a:uFill>
                <a:hlinkClick r:id="rId2"/>
              </a:rPr>
              <a:t>Bad Decisions: Why Companies Miss The Most Important Factor in Executive Hiring</a:t>
            </a:r>
            <a:r>
              <a:rPr baseline="0" dirty="0"/>
              <a:t>”.  Co-</a:t>
            </a:r>
            <a:r>
              <a:rPr baseline="0" dirty="0" err="1"/>
              <a:t>publi</a:t>
            </a:r>
            <a:r>
              <a:rPr lang="en-US" baseline="0" dirty="0" err="1"/>
              <a:t>cado</a:t>
            </a:r>
            <a:r>
              <a:rPr lang="en-US" baseline="0" dirty="0"/>
              <a:t> con </a:t>
            </a:r>
            <a:r>
              <a:rPr baseline="0" dirty="0"/>
              <a:t>The Financial Times.  Jul</a:t>
            </a:r>
            <a:r>
              <a:rPr lang="en-US" baseline="0" dirty="0"/>
              <a:t>io</a:t>
            </a:r>
            <a:r>
              <a:rPr baseline="0" dirty="0"/>
              <a:t>, 2023</a:t>
            </a:r>
          </a:p>
        </p:txBody>
      </p:sp>
      <p:grpSp>
        <p:nvGrpSpPr>
          <p:cNvPr id="621" name="Google Shape;492;p41"/>
          <p:cNvGrpSpPr/>
          <p:nvPr/>
        </p:nvGrpSpPr>
        <p:grpSpPr>
          <a:xfrm>
            <a:off x="5925980" y="1344556"/>
            <a:ext cx="1611699" cy="315054"/>
            <a:chOff x="-13441" y="-936"/>
            <a:chExt cx="1611698" cy="315053"/>
          </a:xfrm>
        </p:grpSpPr>
        <p:sp>
          <p:nvSpPr>
            <p:cNvPr id="619" name="Google Shape;493;p41"/>
            <p:cNvSpPr/>
            <p:nvPr/>
          </p:nvSpPr>
          <p:spPr>
            <a:xfrm>
              <a:off x="0" y="0"/>
              <a:ext cx="1598257" cy="314117"/>
            </a:xfrm>
            <a:prstGeom prst="roundRect">
              <a:avLst>
                <a:gd name="adj" fmla="val 11599"/>
              </a:avLst>
            </a:prstGeom>
            <a:solidFill>
              <a:srgbClr val="9B226A"/>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620" name="Google Shape;494;p41"/>
            <p:cNvSpPr txBox="1"/>
            <p:nvPr/>
          </p:nvSpPr>
          <p:spPr>
            <a:xfrm>
              <a:off x="-13441" y="-936"/>
              <a:ext cx="1491049" cy="2847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b="1">
                  <a:solidFill>
                    <a:srgbClr val="FFFFFF"/>
                  </a:solidFill>
                  <a:latin typeface="Helvetica Neue"/>
                  <a:ea typeface="Helvetica Neue"/>
                  <a:cs typeface="Helvetica Neue"/>
                  <a:sym typeface="Helvetica Neue"/>
                </a:defRPr>
              </a:lvl1pPr>
            </a:lstStyle>
            <a:p>
              <a:r>
                <a:rPr lang="es-ES" noProof="0" dirty="0"/>
                <a:t>Estados Unidos</a:t>
              </a:r>
            </a:p>
          </p:txBody>
        </p:sp>
      </p:grpSp>
      <p:grpSp>
        <p:nvGrpSpPr>
          <p:cNvPr id="624" name="Google Shape;495;p41"/>
          <p:cNvGrpSpPr/>
          <p:nvPr/>
        </p:nvGrpSpPr>
        <p:grpSpPr>
          <a:xfrm>
            <a:off x="7601305" y="1345492"/>
            <a:ext cx="806412" cy="314117"/>
            <a:chOff x="0" y="0"/>
            <a:chExt cx="806411" cy="314116"/>
          </a:xfrm>
        </p:grpSpPr>
        <p:sp>
          <p:nvSpPr>
            <p:cNvPr id="622" name="Google Shape;496;p41"/>
            <p:cNvSpPr/>
            <p:nvPr/>
          </p:nvSpPr>
          <p:spPr>
            <a:xfrm>
              <a:off x="0" y="0"/>
              <a:ext cx="806412" cy="314117"/>
            </a:xfrm>
            <a:prstGeom prst="roundRect">
              <a:avLst>
                <a:gd name="adj" fmla="val 12265"/>
              </a:avLst>
            </a:prstGeom>
            <a:solidFill>
              <a:srgbClr val="263C4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23" name="Google Shape;497;p41"/>
            <p:cNvSpPr txBox="1"/>
            <p:nvPr/>
          </p:nvSpPr>
          <p:spPr>
            <a:xfrm>
              <a:off x="47593" y="23646"/>
              <a:ext cx="711225" cy="2668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a:solidFill>
                    <a:srgbClr val="FFFFFF"/>
                  </a:solidFill>
                  <a:latin typeface="Helvetica Neue"/>
                  <a:ea typeface="Helvetica Neue"/>
                  <a:cs typeface="Helvetica Neue"/>
                  <a:sym typeface="Helvetica Neue"/>
                </a:defRPr>
              </a:lvl1pPr>
            </a:lstStyle>
            <a:p>
              <a:r>
                <a:t>2023</a:t>
              </a:r>
            </a:p>
          </p:txBody>
        </p:sp>
      </p:grpSp>
      <p:grpSp>
        <p:nvGrpSpPr>
          <p:cNvPr id="627" name="Google Shape;498;p41"/>
          <p:cNvGrpSpPr/>
          <p:nvPr/>
        </p:nvGrpSpPr>
        <p:grpSpPr>
          <a:xfrm>
            <a:off x="5937646" y="3696436"/>
            <a:ext cx="1431801" cy="314117"/>
            <a:chOff x="0" y="0"/>
            <a:chExt cx="1431800" cy="314116"/>
          </a:xfrm>
        </p:grpSpPr>
        <p:sp>
          <p:nvSpPr>
            <p:cNvPr id="625" name="Google Shape;499;p41"/>
            <p:cNvSpPr/>
            <p:nvPr/>
          </p:nvSpPr>
          <p:spPr>
            <a:xfrm>
              <a:off x="0" y="0"/>
              <a:ext cx="1431801" cy="314117"/>
            </a:xfrm>
            <a:prstGeom prst="roundRect">
              <a:avLst>
                <a:gd name="adj" fmla="val 11599"/>
              </a:avLst>
            </a:prstGeom>
            <a:solidFill>
              <a:srgbClr val="9B226A"/>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lang="es-ES" noProof="0" dirty="0"/>
            </a:p>
          </p:txBody>
        </p:sp>
        <p:sp>
          <p:nvSpPr>
            <p:cNvPr id="626" name="Google Shape;500;p41"/>
            <p:cNvSpPr txBox="1"/>
            <p:nvPr/>
          </p:nvSpPr>
          <p:spPr>
            <a:xfrm>
              <a:off x="192803" y="20746"/>
              <a:ext cx="1046240" cy="2793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b="1">
                  <a:solidFill>
                    <a:srgbClr val="FFFFFF"/>
                  </a:solidFill>
                  <a:latin typeface="Helvetica Neue"/>
                  <a:ea typeface="Helvetica Neue"/>
                  <a:cs typeface="Helvetica Neue"/>
                  <a:sym typeface="Helvetica Neue"/>
                </a:defRPr>
              </a:lvl1pPr>
            </a:lstStyle>
            <a:p>
              <a:r>
                <a:rPr lang="es-ES" noProof="0" dirty="0"/>
                <a:t>Global</a:t>
              </a:r>
            </a:p>
          </p:txBody>
        </p:sp>
      </p:grpSp>
      <p:grpSp>
        <p:nvGrpSpPr>
          <p:cNvPr id="630" name="Google Shape;501;p41"/>
          <p:cNvGrpSpPr/>
          <p:nvPr/>
        </p:nvGrpSpPr>
        <p:grpSpPr>
          <a:xfrm>
            <a:off x="7429268" y="3696436"/>
            <a:ext cx="806412" cy="314117"/>
            <a:chOff x="0" y="0"/>
            <a:chExt cx="806411" cy="314116"/>
          </a:xfrm>
        </p:grpSpPr>
        <p:sp>
          <p:nvSpPr>
            <p:cNvPr id="628" name="Google Shape;502;p41"/>
            <p:cNvSpPr/>
            <p:nvPr/>
          </p:nvSpPr>
          <p:spPr>
            <a:xfrm>
              <a:off x="0" y="0"/>
              <a:ext cx="806412" cy="314117"/>
            </a:xfrm>
            <a:prstGeom prst="roundRect">
              <a:avLst>
                <a:gd name="adj" fmla="val 12265"/>
              </a:avLst>
            </a:prstGeom>
            <a:solidFill>
              <a:srgbClr val="263C47"/>
            </a:solidFill>
            <a:ln w="12700" cap="flat">
              <a:noFill/>
              <a:miter lim="400000"/>
            </a:ln>
            <a:effectLst/>
          </p:spPr>
          <p:txBody>
            <a:bodyPr wrap="square" lIns="45719" tIns="45719" rIns="45719" bIns="45719" numCol="1" anchor="ctr">
              <a:noAutofit/>
            </a:bodyPr>
            <a:lstStyle/>
            <a:p>
              <a:pPr algn="ctr">
                <a:defRPr sz="1600">
                  <a:solidFill>
                    <a:srgbClr val="FFFFFF"/>
                  </a:solidFill>
                </a:defRPr>
              </a:pPr>
              <a:endParaRPr/>
            </a:p>
          </p:txBody>
        </p:sp>
        <p:sp>
          <p:nvSpPr>
            <p:cNvPr id="629" name="Google Shape;503;p41"/>
            <p:cNvSpPr txBox="1"/>
            <p:nvPr/>
          </p:nvSpPr>
          <p:spPr>
            <a:xfrm>
              <a:off x="47593" y="23646"/>
              <a:ext cx="711225" cy="2668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99" tIns="34299" rIns="34299" bIns="34299" numCol="1" anchor="ctr">
              <a:spAutoFit/>
            </a:bodyPr>
            <a:lstStyle>
              <a:lvl1pPr algn="ctr">
                <a:defRPr>
                  <a:solidFill>
                    <a:srgbClr val="FFFFFF"/>
                  </a:solidFill>
                  <a:latin typeface="Helvetica Neue"/>
                  <a:ea typeface="Helvetica Neue"/>
                  <a:cs typeface="Helvetica Neue"/>
                  <a:sym typeface="Helvetica Neue"/>
                </a:defRPr>
              </a:lvl1pPr>
            </a:lstStyle>
            <a:p>
              <a:r>
                <a:t>2023</a:t>
              </a:r>
            </a:p>
          </p:txBody>
        </p:sp>
      </p:grpSp>
      <p:sp>
        <p:nvSpPr>
          <p:cNvPr id="631" name="Google Shape;504;p41"/>
          <p:cNvSpPr/>
          <p:nvPr/>
        </p:nvSpPr>
        <p:spPr>
          <a:xfrm>
            <a:off x="483128" y="969863"/>
            <a:ext cx="71371" cy="528103"/>
          </a:xfrm>
          <a:prstGeom prst="rect">
            <a:avLst/>
          </a:prstGeom>
          <a:solidFill>
            <a:srgbClr val="AA096C"/>
          </a:solidFill>
          <a:ln w="12700">
            <a:miter lim="400000"/>
          </a:ln>
        </p:spPr>
        <p:txBody>
          <a:bodyPr lIns="45719" rIns="45719" anchor="ctr"/>
          <a:lstStyle/>
          <a:p>
            <a:pPr algn="ctr">
              <a:defRPr>
                <a:solidFill>
                  <a:srgbClr val="3A3737"/>
                </a:solidFill>
              </a:defRPr>
            </a:pPr>
            <a:endParaRPr/>
          </a:p>
        </p:txBody>
      </p:sp>
      <p:sp>
        <p:nvSpPr>
          <p:cNvPr id="633" name="Google Shape;506;p41"/>
          <p:cNvSpPr/>
          <p:nvPr/>
        </p:nvSpPr>
        <p:spPr>
          <a:xfrm>
            <a:off x="-24016" y="1281"/>
            <a:ext cx="9192032" cy="347254"/>
          </a:xfrm>
          <a:prstGeom prst="rect">
            <a:avLst/>
          </a:prstGeom>
          <a:solidFill>
            <a:srgbClr val="1F3D48"/>
          </a:solidFill>
          <a:ln w="12700">
            <a:miter lim="400000"/>
          </a:ln>
        </p:spPr>
        <p:txBody>
          <a:bodyPr lIns="45719" rIns="45719" anchor="ctr"/>
          <a:lstStyle/>
          <a:p>
            <a:pPr algn="ctr">
              <a:defRPr sz="1600">
                <a:solidFill>
                  <a:srgbClr val="FFFFFF"/>
                </a:solidFill>
              </a:defRPr>
            </a:pPr>
            <a:endParaRPr lang="es-ES" noProof="0" dirty="0"/>
          </a:p>
        </p:txBody>
      </p:sp>
      <p:sp>
        <p:nvSpPr>
          <p:cNvPr id="634" name="Google Shape;507;p41"/>
          <p:cNvSpPr txBox="1"/>
          <p:nvPr/>
        </p:nvSpPr>
        <p:spPr>
          <a:xfrm>
            <a:off x="194568" y="83474"/>
            <a:ext cx="2909100"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defRPr sz="800">
                <a:solidFill>
                  <a:srgbClr val="FFFFFF"/>
                </a:solidFill>
                <a:latin typeface="Helvetica Neue"/>
                <a:ea typeface="Helvetica Neue"/>
                <a:cs typeface="Helvetica Neue"/>
                <a:sym typeface="Helvetica Neue"/>
              </a:defRPr>
            </a:lvl1pPr>
          </a:lstStyle>
          <a:p>
            <a:r>
              <a:rPr lang="es-ES" noProof="0" dirty="0"/>
              <a:t>Presentación de nuestras credenciales</a:t>
            </a:r>
          </a:p>
        </p:txBody>
      </p:sp>
      <p:pic>
        <p:nvPicPr>
          <p:cNvPr id="635" name="Google Shape;508;p41" descr="Google Shape;508;p41"/>
          <p:cNvPicPr>
            <a:picLocks noChangeAspect="1"/>
          </p:cNvPicPr>
          <p:nvPr/>
        </p:nvPicPr>
        <p:blipFill>
          <a:blip r:embed="rId3"/>
          <a:stretch>
            <a:fillRect/>
          </a:stretch>
        </p:blipFill>
        <p:spPr>
          <a:xfrm>
            <a:off x="8744715" y="83467"/>
            <a:ext cx="148461" cy="182882"/>
          </a:xfrm>
          <a:prstGeom prst="rect">
            <a:avLst/>
          </a:prstGeom>
          <a:ln w="12700">
            <a:miter lim="400000"/>
          </a:ln>
        </p:spPr>
      </p:pic>
      <p:sp>
        <p:nvSpPr>
          <p:cNvPr id="636" name="Google Shape;509;p41"/>
          <p:cNvSpPr/>
          <p:nvPr/>
        </p:nvSpPr>
        <p:spPr>
          <a:xfrm>
            <a:off x="-24016" y="5004891"/>
            <a:ext cx="9192032" cy="149828"/>
          </a:xfrm>
          <a:prstGeom prst="rect">
            <a:avLst/>
          </a:prstGeom>
          <a:solidFill>
            <a:srgbClr val="8E9CA2"/>
          </a:solidFill>
          <a:ln w="12700">
            <a:miter lim="400000"/>
          </a:ln>
        </p:spPr>
        <p:txBody>
          <a:bodyPr lIns="45719" rIns="45719" anchor="ctr"/>
          <a:lstStyle/>
          <a:p>
            <a:pPr algn="ctr">
              <a:defRPr sz="1600">
                <a:solidFill>
                  <a:srgbClr val="FFFFFF"/>
                </a:solidFill>
              </a:defRPr>
            </a:pPr>
            <a:endParaRPr/>
          </a:p>
        </p:txBody>
      </p:sp>
      <p:sp>
        <p:nvSpPr>
          <p:cNvPr id="5" name="Text Placeholder 4">
            <a:extLst>
              <a:ext uri="{FF2B5EF4-FFF2-40B4-BE49-F238E27FC236}">
                <a16:creationId xmlns:a16="http://schemas.microsoft.com/office/drawing/2014/main" id="{8C422269-58EA-2619-C5E5-F776D3A7605D}"/>
              </a:ext>
            </a:extLst>
          </p:cNvPr>
          <p:cNvSpPr>
            <a:spLocks noGrp="1"/>
          </p:cNvSpPr>
          <p:nvPr>
            <p:ph type="body" sz="quarter" idx="1"/>
          </p:nvPr>
        </p:nvSpPr>
        <p:spPr>
          <a:xfrm>
            <a:off x="595808" y="1778501"/>
            <a:ext cx="3199502" cy="1814962"/>
          </a:xfrm>
        </p:spPr>
        <p:txBody>
          <a:bodyPr>
            <a:normAutofit lnSpcReduction="10000"/>
          </a:bodyPr>
          <a:lstStyle/>
          <a:p>
            <a:pPr marL="0" indent="0">
              <a:lnSpc>
                <a:spcPct val="114000"/>
              </a:lnSpc>
              <a:spcBef>
                <a:spcPts val="0"/>
              </a:spcBef>
              <a:buSzTx/>
              <a:buNone/>
              <a:defRPr sz="1000">
                <a:solidFill>
                  <a:srgbClr val="000000"/>
                </a:solidFill>
                <a:latin typeface="Helvetica Neue"/>
                <a:ea typeface="Helvetica Neue"/>
                <a:cs typeface="Helvetica Neue"/>
                <a:sym typeface="Helvetica Neue"/>
              </a:defRPr>
            </a:pPr>
            <a:r>
              <a:rPr lang="es-ES" noProof="0" dirty="0"/>
              <a:t>Nuestra investigación muestra que los ejecutivos consideran que el “</a:t>
            </a:r>
            <a:r>
              <a:rPr lang="es-ES" b="1" noProof="0" dirty="0"/>
              <a:t>liderazgo de la empresa</a:t>
            </a:r>
            <a:r>
              <a:rPr lang="es-ES" noProof="0" dirty="0"/>
              <a:t>” y los “</a:t>
            </a:r>
            <a:r>
              <a:rPr lang="es-ES" b="1" noProof="0" dirty="0"/>
              <a:t>empleados nuevos</a:t>
            </a:r>
            <a:r>
              <a:rPr lang="es-ES" noProof="0" dirty="0"/>
              <a:t>” son los dos factores que más contribuyen a la mejora de la toma de decisiones de una empresa.</a:t>
            </a:r>
            <a:r>
              <a:rPr lang="es-ES" baseline="30000" noProof="0" dirty="0">
                <a:latin typeface="+mj-lt"/>
                <a:ea typeface="+mj-ea"/>
                <a:cs typeface="+mj-cs"/>
              </a:rPr>
              <a:t>1</a:t>
            </a:r>
            <a:endParaRPr lang="es-ES" baseline="30000" noProof="0" dirty="0"/>
          </a:p>
          <a:p>
            <a:pPr marL="0" indent="0">
              <a:lnSpc>
                <a:spcPct val="114000"/>
              </a:lnSpc>
              <a:spcBef>
                <a:spcPts val="0"/>
              </a:spcBef>
              <a:buSzTx/>
              <a:buNone/>
              <a:defRPr sz="1000" baseline="30000"/>
            </a:pPr>
            <a:endParaRPr lang="es-ES" baseline="30000" noProof="0" dirty="0"/>
          </a:p>
          <a:p>
            <a:pPr marL="0" indent="0">
              <a:lnSpc>
                <a:spcPct val="114000"/>
              </a:lnSpc>
              <a:spcBef>
                <a:spcPts val="0"/>
              </a:spcBef>
              <a:buSzTx/>
              <a:buNone/>
              <a:defRPr sz="1000">
                <a:solidFill>
                  <a:srgbClr val="000000"/>
                </a:solidFill>
                <a:latin typeface="Helvetica Neue"/>
                <a:ea typeface="Helvetica Neue"/>
                <a:cs typeface="Helvetica Neue"/>
                <a:sym typeface="Helvetica Neue"/>
              </a:defRPr>
            </a:pPr>
            <a:r>
              <a:rPr lang="es-ES" noProof="0" dirty="0"/>
              <a:t>Kingsley Gate destaca por ayudar a las empresas a construir equipos de liderazgo diversos y de clase mundial, compuestos por profesionales con antecedentes únicos, experiencia funcional, perspectiva innovadora y visión.</a:t>
            </a:r>
          </a:p>
          <a:p>
            <a:pPr marL="139700" indent="0">
              <a:buNone/>
            </a:pPr>
            <a:endParaRPr lang="es-ES" noProof="0" dirty="0"/>
          </a:p>
        </p:txBody>
      </p:sp>
      <p:sp>
        <p:nvSpPr>
          <p:cNvPr id="2" name="Google Shape;389;p37">
            <a:extLst>
              <a:ext uri="{FF2B5EF4-FFF2-40B4-BE49-F238E27FC236}">
                <a16:creationId xmlns:a16="http://schemas.microsoft.com/office/drawing/2014/main" id="{035B4E54-D935-41A7-C895-3A91485A3643}"/>
              </a:ext>
            </a:extLst>
          </p:cNvPr>
          <p:cNvSpPr txBox="1"/>
          <p:nvPr/>
        </p:nvSpPr>
        <p:spPr>
          <a:xfrm>
            <a:off x="6561725" y="83467"/>
            <a:ext cx="2022001" cy="192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99" tIns="34299" rIns="34299" bIns="34299">
            <a:spAutoFit/>
          </a:bodyPr>
          <a:lstStyle>
            <a:lvl1pPr algn="r">
              <a:defRPr sz="800" i="1">
                <a:solidFill>
                  <a:srgbClr val="FFFFFF"/>
                </a:solidFill>
                <a:latin typeface="Helvetica Neue"/>
                <a:ea typeface="Helvetica Neue"/>
                <a:cs typeface="Helvetica Neue"/>
                <a:sym typeface="Helvetica Neue"/>
              </a:defRPr>
            </a:lvl1pPr>
          </a:lstStyle>
          <a:p>
            <a:r>
              <a:rPr lang="es-ES" noProof="0" dirty="0"/>
              <a:t>Quienes somos</a:t>
            </a:r>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ACE8C1F4C91479F10144C4B1CF5A5" ma:contentTypeVersion="13" ma:contentTypeDescription="Create a new document." ma:contentTypeScope="" ma:versionID="7869380d0df1362ef9676f84cc228098">
  <xsd:schema xmlns:xsd="http://www.w3.org/2001/XMLSchema" xmlns:xs="http://www.w3.org/2001/XMLSchema" xmlns:p="http://schemas.microsoft.com/office/2006/metadata/properties" xmlns:ns2="0ce1f262-8ea4-4c82-bc08-c52fca5e8327" xmlns:ns3="8f8fe116-2f1b-4a86-b83b-1968c18dcc97" targetNamespace="http://schemas.microsoft.com/office/2006/metadata/properties" ma:root="true" ma:fieldsID="60c536a4f0c8175e0ad4a949f117b4d2" ns2:_="" ns3:_="">
    <xsd:import namespace="0ce1f262-8ea4-4c82-bc08-c52fca5e8327"/>
    <xsd:import namespace="8f8fe116-2f1b-4a86-b83b-1968c18dcc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e1f262-8ea4-4c82-bc08-c52fca5e8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626a4c6-288c-4b5f-9e0b-341fafc64e9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fe116-2f1b-4a86-b83b-1968c18dcc9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e84c0a7-dbb3-4716-97b9-d4240f9a5d70}" ma:internalName="TaxCatchAll" ma:showField="CatchAllData" ma:web="8f8fe116-2f1b-4a86-b83b-1968c18dcc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8fe116-2f1b-4a86-b83b-1968c18dcc97" xsi:nil="true"/>
    <lcf76f155ced4ddcb4097134ff3c332f xmlns="0ce1f262-8ea4-4c82-bc08-c52fca5e832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C61708-57B0-497B-A66E-5CEDBF1D424B}"/>
</file>

<file path=customXml/itemProps2.xml><?xml version="1.0" encoding="utf-8"?>
<ds:datastoreItem xmlns:ds="http://schemas.openxmlformats.org/officeDocument/2006/customXml" ds:itemID="{1D3853B9-88EE-44F1-8D32-5F07C4674967}"/>
</file>

<file path=customXml/itemProps3.xml><?xml version="1.0" encoding="utf-8"?>
<ds:datastoreItem xmlns:ds="http://schemas.openxmlformats.org/officeDocument/2006/customXml" ds:itemID="{F00FEF26-97ED-4E8F-A30E-541AA8A9706F}"/>
</file>

<file path=docProps/app.xml><?xml version="1.0" encoding="utf-8"?>
<Properties xmlns="http://schemas.openxmlformats.org/officeDocument/2006/extended-properties" xmlns:vt="http://schemas.openxmlformats.org/officeDocument/2006/docPropsVTypes">
  <TotalTime>27993</TotalTime>
  <Words>4652</Words>
  <Application>Microsoft Office PowerPoint</Application>
  <PresentationFormat>Presentación en pantalla (16:9)</PresentationFormat>
  <Paragraphs>555</Paragraphs>
  <Slides>32</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Garamond</vt:lpstr>
      <vt:lpstr>Helvetica Neue</vt:lpstr>
      <vt:lpstr>Helvetica Neue Thin</vt:lpstr>
      <vt:lpstr>Simple Light</vt:lpstr>
      <vt:lpstr>Presentación de PowerPoint</vt:lpstr>
      <vt:lpstr>Presentación de PowerPoint</vt:lpstr>
      <vt:lpstr>Presentación de PowerPoint</vt:lpstr>
      <vt:lpstr>Presentando a</vt:lpstr>
      <vt:lpstr>Alcance Global </vt:lpstr>
      <vt:lpstr>¿Por qué Kingsley Gate?</vt:lpstr>
      <vt:lpstr>¿Por qué Kingsley Gate?</vt:lpstr>
      <vt:lpstr>Nuestras Prácticas Globales</vt:lpstr>
      <vt:lpstr>Foco en Diversidad e Inclusión</vt:lpstr>
      <vt:lpstr>Entendimiento del sector de Servicios Financieros y FinTech</vt:lpstr>
      <vt:lpstr>Experiencia Relevante</vt:lpstr>
      <vt:lpstr>Experiencia Relevante</vt:lpstr>
      <vt:lpstr>Experiencia relevante (cont.)</vt:lpstr>
      <vt:lpstr>Presentación de PowerPoint</vt:lpstr>
      <vt:lpstr>Presentación de PowerPoint</vt:lpstr>
      <vt:lpstr>Presentación de PowerPoint</vt:lpstr>
      <vt:lpstr>Tradicionalmente, la industria de búsqueda de ejecutivos se ha centrado en dos componentes primarios…</vt:lpstr>
      <vt:lpstr>Presentación de PowerPoint</vt:lpstr>
      <vt:lpstr>Al añadir “estilo de toma de decisiones” de un ejecutivo como una tercera dimensión a evaluar, Kingsley Gate ofrece a las empresas:</vt:lpstr>
      <vt:lpstr>El proceso personalizado de búsqueda de ejecutivos de Kingsley Gate ofrece acceso exclusivo a …</vt:lpstr>
      <vt:lpstr>El Proceso de Búsqueda Kingsley Gate</vt:lpstr>
      <vt:lpstr>Presentación de PowerPoint</vt:lpstr>
      <vt:lpstr>Comprender cómo el candidato tomará decisiones dentro del entorno de su negocio</vt:lpstr>
      <vt:lpstr>Candidatos</vt:lpstr>
      <vt:lpstr>Cronograma estimado de proyecto</vt:lpstr>
      <vt:lpstr>Presentación de PowerPoint</vt:lpstr>
      <vt:lpstr>Nuestro Equipo</vt:lpstr>
      <vt:lpstr>Presentación de PowerPoint</vt:lpstr>
      <vt:lpstr>Presentación de PowerPoint</vt:lpstr>
      <vt:lpstr>Inside Track / Ventaja KG</vt:lpstr>
      <vt:lpstr>¿Qué es Inside Track / Ventaja KG?</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Cali Santa Maria</dc:creator>
  <cp:lastModifiedBy>Laurie Leblanc</cp:lastModifiedBy>
  <cp:revision>72</cp:revision>
  <cp:lastPrinted>2025-02-11T11:34:31Z</cp:lastPrinted>
  <dcterms:modified xsi:type="dcterms:W3CDTF">2025-02-11T15:53:09Z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0x010100DE0ACE8C1F4C91479F10144C4B1CF5A5</vt:lpwstr>
  </property>
</Properties>
</file>