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7"/>
  </p:notesMasterIdLst>
  <p:sldIdLst>
    <p:sldId id="289" r:id="rId5"/>
    <p:sldId id="256" r:id="rId6"/>
    <p:sldId id="257" r:id="rId7"/>
    <p:sldId id="258" r:id="rId8"/>
    <p:sldId id="259" r:id="rId9"/>
    <p:sldId id="260" r:id="rId10"/>
    <p:sldId id="261" r:id="rId11"/>
    <p:sldId id="262" r:id="rId12"/>
    <p:sldId id="266" r:id="rId13"/>
    <p:sldId id="265"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E4A"/>
    <a:srgbClr val="A71F6D"/>
    <a:srgbClr val="EAB346"/>
    <a:srgbClr val="FFF8D0"/>
    <a:srgbClr val="E0EDFF"/>
    <a:srgbClr val="FFEBFF"/>
    <a:srgbClr val="FFCAF9"/>
    <a:srgbClr val="DEF3FF"/>
    <a:srgbClr val="003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F721B0-4105-7EC0-CB99-3F2C8E37802F}" v="4" dt="2025-01-23T07:57:54.44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a:tcStyle>
        <a:tcBdr/>
        <a:fill>
          <a:solidFill>
            <a:srgbClr val="E8ED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9"/>
    <p:restoredTop sz="94684"/>
  </p:normalViewPr>
  <p:slideViewPr>
    <p:cSldViewPr snapToGrid="0">
      <p:cViewPr varScale="1">
        <p:scale>
          <a:sx n="152" d="100"/>
          <a:sy n="152" d="100"/>
        </p:scale>
        <p:origin x="5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rvisha Ahuja" userId="S::gahuja@kingsleygate.com::80b46caa-d2ce-4f8f-b97b-1eb6ea5fed3e" providerId="AD" clId="Web-{7EF721B0-4105-7EC0-CB99-3F2C8E37802F}"/>
    <pc:docChg chg="modSld">
      <pc:chgData name="Gurvisha Ahuja" userId="S::gahuja@kingsleygate.com::80b46caa-d2ce-4f8f-b97b-1eb6ea5fed3e" providerId="AD" clId="Web-{7EF721B0-4105-7EC0-CB99-3F2C8E37802F}" dt="2025-01-23T07:57:54.447" v="1" actId="20577"/>
      <pc:docMkLst>
        <pc:docMk/>
      </pc:docMkLst>
      <pc:sldChg chg="modSp">
        <pc:chgData name="Gurvisha Ahuja" userId="S::gahuja@kingsleygate.com::80b46caa-d2ce-4f8f-b97b-1eb6ea5fed3e" providerId="AD" clId="Web-{7EF721B0-4105-7EC0-CB99-3F2C8E37802F}" dt="2025-01-23T07:57:54.447" v="1" actId="20577"/>
        <pc:sldMkLst>
          <pc:docMk/>
          <pc:sldMk cId="0" sldId="265"/>
        </pc:sldMkLst>
        <pc:spChg chg="mod">
          <ac:chgData name="Gurvisha Ahuja" userId="S::gahuja@kingsleygate.com::80b46caa-d2ce-4f8f-b97b-1eb6ea5fed3e" providerId="AD" clId="Web-{7EF721B0-4105-7EC0-CB99-3F2C8E37802F}" dt="2025-01-23T07:57:54.447" v="1" actId="20577"/>
          <ac:spMkLst>
            <pc:docMk/>
            <pc:sldMk cId="0" sldId="265"/>
            <ac:spMk id="3" creationId="{050CFF61-7230-4E2E-FF56-610DEC54CC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xfrm>
            <a:off x="1143000" y="685800"/>
            <a:ext cx="4572000" cy="3429000"/>
          </a:xfrm>
          <a:prstGeom prst="rect">
            <a:avLst/>
          </a:prstGeom>
        </p:spPr>
        <p:txBody>
          <a:bodyPr/>
          <a:lstStyle/>
          <a:p>
            <a:endParaRPr/>
          </a:p>
        </p:txBody>
      </p:sp>
      <p:sp>
        <p:nvSpPr>
          <p:cNvPr id="333" name="Shape 33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134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11708" y="744574"/>
            <a:ext cx="8520601" cy="2052601"/>
          </a:xfrm>
          <a:prstGeom prst="rect">
            <a:avLst/>
          </a:prstGeom>
        </p:spPr>
        <p:txBody>
          <a:bodyPr anchor="b"/>
          <a:lstStyle>
            <a:lvl1pPr algn="ctr">
              <a:defRPr sz="5200"/>
            </a:lvl1pPr>
          </a:lstStyle>
          <a:p>
            <a:r>
              <a:t>Title Text</a:t>
            </a:r>
          </a:p>
        </p:txBody>
      </p:sp>
      <p:sp>
        <p:nvSpPr>
          <p:cNvPr id="12" name="Body Level One…"/>
          <p:cNvSpPr txBox="1">
            <a:spLocks noGrp="1"/>
          </p:cNvSpPr>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91" name="xx%"/>
          <p:cNvSpPr txBox="1">
            <a:spLocks noGrp="1"/>
          </p:cNvSpPr>
          <p:nvPr>
            <p:ph type="title" hasCustomPrompt="1"/>
          </p:nvPr>
        </p:nvSpPr>
        <p:spPr>
          <a:xfrm>
            <a:off x="311699" y="1106125"/>
            <a:ext cx="8520602" cy="1963500"/>
          </a:xfrm>
          <a:prstGeom prst="rect">
            <a:avLst/>
          </a:prstGeom>
        </p:spPr>
        <p:txBody>
          <a:bodyPr anchor="b"/>
          <a:lstStyle>
            <a:lvl1pPr algn="ctr">
              <a:defRPr sz="12000"/>
            </a:lvl1pPr>
          </a:lstStyle>
          <a:p>
            <a:r>
              <a:t>xx%</a:t>
            </a:r>
          </a:p>
        </p:txBody>
      </p:sp>
      <p:sp>
        <p:nvSpPr>
          <p:cNvPr id="92" name="Body Level One…"/>
          <p:cNvSpPr txBox="1">
            <a:spLocks noGrp="1"/>
          </p:cNvSpPr>
          <p:nvPr>
            <p:ph type="body" sz="half" idx="1"/>
          </p:nvPr>
        </p:nvSpPr>
        <p:spPr>
          <a:xfrm>
            <a:off x="311699" y="3152225"/>
            <a:ext cx="8520602" cy="13008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07" name="Google Shape;55;p14"/>
          <p:cNvSpPr>
            <a:spLocks noGrp="1"/>
          </p:cNvSpPr>
          <p:nvPr>
            <p:ph type="pic" idx="21"/>
          </p:nvPr>
        </p:nvSpPr>
        <p:spPr>
          <a:xfrm>
            <a:off x="-3" y="0"/>
            <a:ext cx="9152402" cy="5144700"/>
          </a:xfrm>
          <a:prstGeom prst="rect">
            <a:avLst/>
          </a:prstGeom>
        </p:spPr>
        <p:txBody>
          <a:bodyPr lIns="91439" tIns="45719" rIns="91439" bIns="45719">
            <a:noAutofit/>
          </a:bodyPr>
          <a:lstStyle/>
          <a:p>
            <a:endParaRPr/>
          </a:p>
        </p:txBody>
      </p:sp>
      <p:sp>
        <p:nvSpPr>
          <p:cNvPr id="108" name="Body Level One…"/>
          <p:cNvSpPr txBox="1">
            <a:spLocks noGrp="1"/>
          </p:cNvSpPr>
          <p:nvPr>
            <p:ph type="body" sz="half" idx="1"/>
          </p:nvPr>
        </p:nvSpPr>
        <p:spPr>
          <a:xfrm>
            <a:off x="1116264" y="0"/>
            <a:ext cx="3446101" cy="5144700"/>
          </a:xfrm>
          <a:prstGeom prst="rect">
            <a:avLst/>
          </a:prstGeom>
          <a:solidFill>
            <a:srgbClr val="1F3E49"/>
          </a:solidFill>
        </p:spPr>
        <p:txBody>
          <a:bodyPr lIns="40849" tIns="40849" rIns="40849" bIns="40849"/>
          <a:lstStyle>
            <a:lvl1pPr marL="228600" indent="0">
              <a:lnSpc>
                <a:spcPct val="100000"/>
              </a:lnSpc>
              <a:buClrTx/>
              <a:buSzTx/>
              <a:buFontTx/>
              <a:buNone/>
              <a:defRPr sz="1200">
                <a:solidFill>
                  <a:srgbClr val="1F3E49"/>
                </a:solidFill>
              </a:defRPr>
            </a:lvl1pPr>
            <a:lvl2pPr marL="228600" indent="457200">
              <a:lnSpc>
                <a:spcPct val="100000"/>
              </a:lnSpc>
              <a:buClrTx/>
              <a:buSzTx/>
              <a:buFontTx/>
              <a:buNone/>
              <a:defRPr sz="1200">
                <a:solidFill>
                  <a:srgbClr val="1F3E49"/>
                </a:solidFill>
              </a:defRPr>
            </a:lvl2pPr>
            <a:lvl3pPr marL="228600" indent="914400">
              <a:lnSpc>
                <a:spcPct val="100000"/>
              </a:lnSpc>
              <a:buClrTx/>
              <a:buSzTx/>
              <a:buFontTx/>
              <a:buNone/>
              <a:defRPr sz="1200">
                <a:solidFill>
                  <a:srgbClr val="1F3E49"/>
                </a:solidFill>
              </a:defRPr>
            </a:lvl3pPr>
            <a:lvl4pPr marL="228600" indent="1371600">
              <a:lnSpc>
                <a:spcPct val="100000"/>
              </a:lnSpc>
              <a:buClrTx/>
              <a:buSzTx/>
              <a:buFontTx/>
              <a:buNone/>
              <a:defRPr sz="1200">
                <a:solidFill>
                  <a:srgbClr val="1F3E49"/>
                </a:solidFill>
              </a:defRPr>
            </a:lvl4pPr>
            <a:lvl5pPr marL="228600" indent="1828800">
              <a:lnSpc>
                <a:spcPct val="100000"/>
              </a:lnSpc>
              <a:buClrTx/>
              <a:buSzTx/>
              <a:buFontTx/>
              <a:buNone/>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109" name="Google Shape;57;p14"/>
          <p:cNvSpPr txBox="1">
            <a:spLocks noGrp="1"/>
          </p:cNvSpPr>
          <p:nvPr>
            <p:ph type="body" sz="quarter" idx="22"/>
          </p:nvPr>
        </p:nvSpPr>
        <p:spPr>
          <a:xfrm>
            <a:off x="1378989" y="989567"/>
            <a:ext cx="2872502" cy="1403700"/>
          </a:xfrm>
          <a:prstGeom prst="rect">
            <a:avLst/>
          </a:prstGeom>
        </p:spPr>
        <p:txBody>
          <a:bodyPr lIns="40849" tIns="40849" rIns="40849" bIns="40849"/>
          <a:lstStyle/>
          <a:p>
            <a:pPr indent="-317500">
              <a:lnSpc>
                <a:spcPct val="113000"/>
              </a:lnSpc>
              <a:spcBef>
                <a:spcPts val="200"/>
              </a:spcBef>
              <a:buClr>
                <a:srgbClr val="AA0A6C"/>
              </a:buClr>
              <a:buSzPts val="1200"/>
              <a:buChar char="•"/>
              <a:defRPr sz="1200">
                <a:solidFill>
                  <a:srgbClr val="1F3E49"/>
                </a:solidFill>
              </a:defRPr>
            </a:pPr>
            <a:endParaRPr/>
          </a:p>
        </p:txBody>
      </p:sp>
      <p:sp>
        <p:nvSpPr>
          <p:cNvPr id="110" name="Google Shape;58;p14"/>
          <p:cNvSpPr txBox="1">
            <a:spLocks noGrp="1"/>
          </p:cNvSpPr>
          <p:nvPr>
            <p:ph type="body" sz="quarter" idx="23"/>
          </p:nvPr>
        </p:nvSpPr>
        <p:spPr>
          <a:xfrm>
            <a:off x="1378989" y="2609822"/>
            <a:ext cx="2872502" cy="270001"/>
          </a:xfrm>
          <a:prstGeom prst="rect">
            <a:avLst/>
          </a:prstGeom>
        </p:spPr>
        <p:txBody>
          <a:bodyPr lIns="40849" tIns="40849" rIns="40849" bIns="40849"/>
          <a:lstStyle/>
          <a:p>
            <a:pPr marL="228600" indent="0">
              <a:lnSpc>
                <a:spcPct val="100000"/>
              </a:lnSpc>
              <a:spcBef>
                <a:spcPts val="300"/>
              </a:spcBef>
              <a:buClrTx/>
              <a:buSzTx/>
              <a:buFontTx/>
              <a:buNone/>
              <a:defRPr sz="1500">
                <a:solidFill>
                  <a:srgbClr val="FFFFFF"/>
                </a:solidFill>
              </a:defRPr>
            </a:pPr>
            <a:endParaRPr/>
          </a:p>
        </p:txBody>
      </p:sp>
      <p:sp>
        <p:nvSpPr>
          <p:cNvPr id="111" name="Google Shape;59;p14"/>
          <p:cNvSpPr txBox="1">
            <a:spLocks noGrp="1"/>
          </p:cNvSpPr>
          <p:nvPr>
            <p:ph type="body" sz="quarter" idx="24"/>
          </p:nvPr>
        </p:nvSpPr>
        <p:spPr>
          <a:xfrm>
            <a:off x="1378989" y="2916974"/>
            <a:ext cx="2872502" cy="270001"/>
          </a:xfrm>
          <a:prstGeom prst="rect">
            <a:avLst/>
          </a:prstGeom>
        </p:spPr>
        <p:txBody>
          <a:bodyPr lIns="40849" tIns="40849" rIns="40849" bIns="40849"/>
          <a:lstStyle/>
          <a:p>
            <a:pPr marL="228600" indent="0">
              <a:lnSpc>
                <a:spcPct val="120000"/>
              </a:lnSpc>
              <a:buClrTx/>
              <a:buSzTx/>
              <a:buFontTx/>
              <a:buNone/>
              <a:defRPr sz="1500">
                <a:solidFill>
                  <a:srgbClr val="FFFFFF"/>
                </a:solidFill>
              </a:defRPr>
            </a:pPr>
            <a:endParaRPr/>
          </a:p>
        </p:txBody>
      </p:sp>
      <p:sp>
        <p:nvSpPr>
          <p:cNvPr id="112" name="Google Shape;60;p14"/>
          <p:cNvSpPr txBox="1">
            <a:spLocks noGrp="1"/>
          </p:cNvSpPr>
          <p:nvPr>
            <p:ph type="body" sz="quarter" idx="25"/>
          </p:nvPr>
        </p:nvSpPr>
        <p:spPr>
          <a:xfrm>
            <a:off x="1378989" y="4669495"/>
            <a:ext cx="2872502" cy="270001"/>
          </a:xfrm>
          <a:prstGeom prst="rect">
            <a:avLst/>
          </a:prstGeom>
        </p:spPr>
        <p:txBody>
          <a:bodyPr lIns="40849" tIns="40849" rIns="40849" bIns="40849"/>
          <a:lstStyle/>
          <a:p>
            <a:pPr marL="228600" indent="0">
              <a:lnSpc>
                <a:spcPct val="100000"/>
              </a:lnSpc>
              <a:spcBef>
                <a:spcPts val="200"/>
              </a:spcBef>
              <a:buClrTx/>
              <a:buSzTx/>
              <a:buFontTx/>
              <a:buNone/>
              <a:defRPr sz="1200">
                <a:solidFill>
                  <a:srgbClr val="FFFFFF"/>
                </a:solidFill>
              </a:defRPr>
            </a:pPr>
            <a:endParaRPr/>
          </a:p>
        </p:txBody>
      </p:sp>
      <p:sp>
        <p:nvSpPr>
          <p:cNvPr id="113" name="Google Shape;61;p14"/>
          <p:cNvSpPr txBox="1">
            <a:spLocks noGrp="1"/>
          </p:cNvSpPr>
          <p:nvPr>
            <p:ph type="body" sz="quarter" idx="26"/>
          </p:nvPr>
        </p:nvSpPr>
        <p:spPr>
          <a:xfrm>
            <a:off x="1378989" y="3220416"/>
            <a:ext cx="2872502" cy="270001"/>
          </a:xfrm>
          <a:prstGeom prst="rect">
            <a:avLst/>
          </a:prstGeom>
        </p:spPr>
        <p:txBody>
          <a:bodyPr lIns="40849" tIns="40849" rIns="40849" bIns="40849"/>
          <a:lstStyle/>
          <a:p>
            <a:pPr marL="228600" indent="0">
              <a:lnSpc>
                <a:spcPct val="100000"/>
              </a:lnSpc>
              <a:spcBef>
                <a:spcPts val="300"/>
              </a:spcBef>
              <a:buClrTx/>
              <a:buSzTx/>
              <a:buFontTx/>
              <a:buNone/>
              <a:defRPr sz="1400">
                <a:solidFill>
                  <a:srgbClr val="FFFFFF"/>
                </a:solidFill>
              </a:defRPr>
            </a:pPr>
            <a:endParaRPr/>
          </a:p>
        </p:txBody>
      </p:sp>
      <p:sp>
        <p:nvSpPr>
          <p:cNvPr id="114"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121" name="Body Level One…"/>
          <p:cNvSpPr txBox="1">
            <a:spLocks noGrp="1"/>
          </p:cNvSpPr>
          <p:nvPr>
            <p:ph type="body" sz="quarter" idx="1"/>
          </p:nvPr>
        </p:nvSpPr>
        <p:spPr>
          <a:xfrm>
            <a:off x="329743" y="1483229"/>
            <a:ext cx="2872501" cy="1403701"/>
          </a:xfrm>
          <a:prstGeom prst="rect">
            <a:avLst/>
          </a:prstGeom>
        </p:spPr>
        <p:txBody>
          <a:bodyPr lIns="40849" tIns="40849" rIns="40849" bIns="40849"/>
          <a:lstStyle>
            <a:lvl1pPr marL="228600" indent="0">
              <a:lnSpc>
                <a:spcPct val="100000"/>
              </a:lnSpc>
              <a:buClrTx/>
              <a:buSzTx/>
              <a:buFontTx/>
              <a:buNone/>
              <a:defRPr sz="2700">
                <a:solidFill>
                  <a:srgbClr val="AA0A6C"/>
                </a:solidFill>
              </a:defRPr>
            </a:lvl1pPr>
            <a:lvl2pPr marL="228600" indent="457200">
              <a:lnSpc>
                <a:spcPct val="100000"/>
              </a:lnSpc>
              <a:buClrTx/>
              <a:buSzTx/>
              <a:buFontTx/>
              <a:buNone/>
              <a:defRPr sz="2700">
                <a:solidFill>
                  <a:srgbClr val="AA0A6C"/>
                </a:solidFill>
              </a:defRPr>
            </a:lvl2pPr>
            <a:lvl3pPr marL="228600" indent="914400">
              <a:lnSpc>
                <a:spcPct val="100000"/>
              </a:lnSpc>
              <a:buClrTx/>
              <a:buSzTx/>
              <a:buFontTx/>
              <a:buNone/>
              <a:defRPr sz="2700">
                <a:solidFill>
                  <a:srgbClr val="AA0A6C"/>
                </a:solidFill>
              </a:defRPr>
            </a:lvl3pPr>
            <a:lvl4pPr marL="228600" indent="1371600">
              <a:lnSpc>
                <a:spcPct val="100000"/>
              </a:lnSpc>
              <a:buClrTx/>
              <a:buSzTx/>
              <a:buFontTx/>
              <a:buNone/>
              <a:defRPr sz="2700">
                <a:solidFill>
                  <a:srgbClr val="AA0A6C"/>
                </a:solidFill>
              </a:defRPr>
            </a:lvl4pPr>
            <a:lvl5pPr marL="228600" indent="1828800">
              <a:lnSpc>
                <a:spcPct val="100000"/>
              </a:lnSpc>
              <a:buClrTx/>
              <a:buSzTx/>
              <a:buFontTx/>
              <a:buNone/>
              <a:defRPr sz="2700">
                <a:solidFill>
                  <a:srgbClr val="AA0A6C"/>
                </a:solidFill>
              </a:defRPr>
            </a:lvl5pPr>
          </a:lstStyle>
          <a:p>
            <a:r>
              <a:t>Body Level One</a:t>
            </a:r>
          </a:p>
          <a:p>
            <a:pPr lvl="1"/>
            <a:r>
              <a:t>Body Level Two</a:t>
            </a:r>
          </a:p>
          <a:p>
            <a:pPr lvl="2"/>
            <a:r>
              <a:t>Body Level Three</a:t>
            </a:r>
          </a:p>
          <a:p>
            <a:pPr lvl="3"/>
            <a:r>
              <a:t>Body Level Four</a:t>
            </a:r>
          </a:p>
          <a:p>
            <a:pPr lvl="4"/>
            <a:r>
              <a:t>Body Level Five</a:t>
            </a:r>
          </a:p>
        </p:txBody>
      </p:sp>
      <p:sp>
        <p:nvSpPr>
          <p:cNvPr id="122" name="Google Shape;65;p15"/>
          <p:cNvSpPr txBox="1">
            <a:spLocks noGrp="1"/>
          </p:cNvSpPr>
          <p:nvPr>
            <p:ph type="body" sz="quarter" idx="21"/>
          </p:nvPr>
        </p:nvSpPr>
        <p:spPr>
          <a:xfrm>
            <a:off x="329742" y="2987936"/>
            <a:ext cx="2872502" cy="270001"/>
          </a:xfrm>
          <a:prstGeom prst="rect">
            <a:avLst/>
          </a:prstGeom>
        </p:spPr>
        <p:txBody>
          <a:bodyPr lIns="40849" tIns="40849" rIns="40849" bIns="40849"/>
          <a:lstStyle/>
          <a:p>
            <a:pPr marL="228600" indent="0">
              <a:lnSpc>
                <a:spcPct val="100000"/>
              </a:lnSpc>
              <a:spcBef>
                <a:spcPts val="300"/>
              </a:spcBef>
              <a:buClrTx/>
              <a:buSzTx/>
              <a:buFontTx/>
              <a:buNone/>
              <a:defRPr sz="1500">
                <a:solidFill>
                  <a:srgbClr val="AA0A6C"/>
                </a:solidFill>
              </a:defRPr>
            </a:pPr>
            <a:endParaRPr/>
          </a:p>
        </p:txBody>
      </p:sp>
      <p:sp>
        <p:nvSpPr>
          <p:cNvPr id="123" name="Google Shape;66;p15"/>
          <p:cNvSpPr txBox="1">
            <a:spLocks noGrp="1"/>
          </p:cNvSpPr>
          <p:nvPr>
            <p:ph type="body" sz="quarter" idx="22"/>
          </p:nvPr>
        </p:nvSpPr>
        <p:spPr>
          <a:xfrm>
            <a:off x="329742" y="3295091"/>
            <a:ext cx="2872502" cy="270001"/>
          </a:xfrm>
          <a:prstGeom prst="rect">
            <a:avLst/>
          </a:prstGeom>
        </p:spPr>
        <p:txBody>
          <a:bodyPr lIns="40849" tIns="40849" rIns="40849" bIns="40849"/>
          <a:lstStyle/>
          <a:p>
            <a:pPr marL="228600" indent="0">
              <a:lnSpc>
                <a:spcPct val="120000"/>
              </a:lnSpc>
              <a:buClrTx/>
              <a:buSzTx/>
              <a:buFontTx/>
              <a:buNone/>
              <a:defRPr sz="1500">
                <a:solidFill>
                  <a:srgbClr val="AA0A6C"/>
                </a:solidFill>
              </a:defRPr>
            </a:pPr>
            <a:endParaRPr/>
          </a:p>
        </p:txBody>
      </p:sp>
      <p:sp>
        <p:nvSpPr>
          <p:cNvPr id="124" name="Google Shape;67;p15"/>
          <p:cNvSpPr txBox="1">
            <a:spLocks noGrp="1"/>
          </p:cNvSpPr>
          <p:nvPr>
            <p:ph type="body" sz="quarter" idx="23"/>
          </p:nvPr>
        </p:nvSpPr>
        <p:spPr>
          <a:xfrm>
            <a:off x="352166" y="4669495"/>
            <a:ext cx="2872502" cy="270001"/>
          </a:xfrm>
          <a:prstGeom prst="rect">
            <a:avLst/>
          </a:prstGeom>
        </p:spPr>
        <p:txBody>
          <a:bodyPr lIns="40849" tIns="40849" rIns="40849" bIns="40849"/>
          <a:lstStyle/>
          <a:p>
            <a:pPr marL="228600" indent="0">
              <a:lnSpc>
                <a:spcPct val="100000"/>
              </a:lnSpc>
              <a:spcBef>
                <a:spcPts val="200"/>
              </a:spcBef>
              <a:buClrTx/>
              <a:buSzTx/>
              <a:buFontTx/>
              <a:buNone/>
              <a:defRPr sz="1200">
                <a:solidFill>
                  <a:srgbClr val="1F3E49"/>
                </a:solidFill>
              </a:defRPr>
            </a:pPr>
            <a:endParaRPr/>
          </a:p>
        </p:txBody>
      </p:sp>
      <p:sp>
        <p:nvSpPr>
          <p:cNvPr id="125" name="Google Shape;68;p15"/>
          <p:cNvSpPr txBox="1">
            <a:spLocks noGrp="1"/>
          </p:cNvSpPr>
          <p:nvPr>
            <p:ph type="body" sz="quarter" idx="24"/>
          </p:nvPr>
        </p:nvSpPr>
        <p:spPr>
          <a:xfrm>
            <a:off x="329742" y="3598533"/>
            <a:ext cx="2872502" cy="270001"/>
          </a:xfrm>
          <a:prstGeom prst="rect">
            <a:avLst/>
          </a:prstGeom>
        </p:spPr>
        <p:txBody>
          <a:bodyPr lIns="40849" tIns="40849" rIns="40849" bIns="40849"/>
          <a:lstStyle/>
          <a:p>
            <a:pPr marL="228600" indent="0">
              <a:lnSpc>
                <a:spcPct val="100000"/>
              </a:lnSpc>
              <a:spcBef>
                <a:spcPts val="300"/>
              </a:spcBef>
              <a:buClrTx/>
              <a:buSzTx/>
              <a:buFontTx/>
              <a:buNone/>
              <a:defRPr sz="1400">
                <a:solidFill>
                  <a:srgbClr val="AA0A6C"/>
                </a:solidFill>
              </a:defRPr>
            </a:pPr>
            <a:endParaRPr/>
          </a:p>
        </p:txBody>
      </p:sp>
      <p:sp>
        <p:nvSpPr>
          <p:cNvPr id="126" name="Google Shape;69;p15"/>
          <p:cNvSpPr>
            <a:spLocks noGrp="1"/>
          </p:cNvSpPr>
          <p:nvPr>
            <p:ph type="pic" idx="25"/>
          </p:nvPr>
        </p:nvSpPr>
        <p:spPr>
          <a:xfrm>
            <a:off x="4576171" y="0"/>
            <a:ext cx="4565101" cy="5144700"/>
          </a:xfrm>
          <a:prstGeom prst="rect">
            <a:avLst/>
          </a:prstGeom>
        </p:spPr>
        <p:txBody>
          <a:bodyPr lIns="91439" tIns="45719" rIns="91439" bIns="45719">
            <a:noAutofit/>
          </a:bodyPr>
          <a:lstStyle/>
          <a:p>
            <a:endParaRPr/>
          </a:p>
        </p:txBody>
      </p:sp>
      <p:sp>
        <p:nvSpPr>
          <p:cNvPr id="127" name="Google Shape;70;p15"/>
          <p:cNvSpPr/>
          <p:nvPr/>
        </p:nvSpPr>
        <p:spPr>
          <a:xfrm flipH="1">
            <a:off x="4520925" y="0"/>
            <a:ext cx="55200" cy="5143500"/>
          </a:xfrm>
          <a:prstGeom prst="rect">
            <a:avLst/>
          </a:prstGeom>
          <a:solidFill>
            <a:srgbClr val="AA096C"/>
          </a:solidFill>
          <a:ln w="12700">
            <a:miter lim="400000"/>
          </a:ln>
        </p:spPr>
        <p:txBody>
          <a:bodyPr lIns="45719" rIns="45719" anchor="ctr"/>
          <a:lstStyle/>
          <a:p>
            <a:pPr algn="ctr">
              <a:defRPr sz="1600">
                <a:solidFill>
                  <a:srgbClr val="FFFFFF"/>
                </a:solidFill>
              </a:defRPr>
            </a:pPr>
            <a:endParaRPr/>
          </a:p>
        </p:txBody>
      </p:sp>
      <p:sp>
        <p:nvSpPr>
          <p:cNvPr id="128"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457616" y="641736"/>
            <a:ext cx="3199502" cy="857401"/>
          </a:xfrm>
          <a:prstGeom prst="rect">
            <a:avLst/>
          </a:prstGeom>
        </p:spPr>
        <p:txBody>
          <a:bodyPr lIns="40849" tIns="40849" rIns="40849" bIns="40849" anchor="ctr"/>
          <a:lstStyle>
            <a:lvl1pPr>
              <a:defRPr sz="2700">
                <a:solidFill>
                  <a:srgbClr val="AA0A6C"/>
                </a:solidFill>
              </a:defRPr>
            </a:lvl1pPr>
          </a:lstStyle>
          <a:p>
            <a:r>
              <a:t>Title Text</a:t>
            </a:r>
          </a:p>
        </p:txBody>
      </p:sp>
      <p:sp>
        <p:nvSpPr>
          <p:cNvPr id="136" name="Body Level One…"/>
          <p:cNvSpPr txBox="1">
            <a:spLocks noGrp="1"/>
          </p:cNvSpPr>
          <p:nvPr>
            <p:ph type="body" sz="half" idx="1"/>
          </p:nvPr>
        </p:nvSpPr>
        <p:spPr>
          <a:xfrm>
            <a:off x="457617" y="1600237"/>
            <a:ext cx="3199502" cy="3078301"/>
          </a:xfrm>
          <a:prstGeom prst="rect">
            <a:avLst/>
          </a:prstGeom>
        </p:spPr>
        <p:txBody>
          <a:bodyPr lIns="40849" tIns="40849" rIns="40849" bIns="40849"/>
          <a:lstStyle>
            <a:lvl1pPr indent="-317500">
              <a:lnSpc>
                <a:spcPct val="113000"/>
              </a:lnSpc>
              <a:spcBef>
                <a:spcPts val="200"/>
              </a:spcBef>
              <a:buClr>
                <a:srgbClr val="AA0A6C"/>
              </a:buClr>
              <a:buSzPts val="1200"/>
              <a:buChar char="•"/>
              <a:defRPr sz="1200">
                <a:solidFill>
                  <a:srgbClr val="1F3E49"/>
                </a:solidFill>
              </a:defRPr>
            </a:lvl1pPr>
            <a:lvl2pPr marL="914400" indent="-317500">
              <a:lnSpc>
                <a:spcPct val="113000"/>
              </a:lnSpc>
              <a:spcBef>
                <a:spcPts val="200"/>
              </a:spcBef>
              <a:buClr>
                <a:srgbClr val="AA0A6C"/>
              </a:buClr>
              <a:buSzPts val="1200"/>
              <a:buChar char="•"/>
              <a:defRPr sz="1200">
                <a:solidFill>
                  <a:srgbClr val="1F3E49"/>
                </a:solidFill>
              </a:defRPr>
            </a:lvl2pPr>
            <a:lvl3pPr marL="1371600" indent="-317500">
              <a:lnSpc>
                <a:spcPct val="113000"/>
              </a:lnSpc>
              <a:spcBef>
                <a:spcPts val="200"/>
              </a:spcBef>
              <a:buClr>
                <a:srgbClr val="AA0A6C"/>
              </a:buClr>
              <a:buSzPts val="1200"/>
              <a:buChar char="•"/>
              <a:defRPr sz="1200">
                <a:solidFill>
                  <a:srgbClr val="1F3E49"/>
                </a:solidFill>
              </a:defRPr>
            </a:lvl3pPr>
            <a:lvl4pPr marL="1828800" indent="-317500">
              <a:lnSpc>
                <a:spcPct val="113000"/>
              </a:lnSpc>
              <a:spcBef>
                <a:spcPts val="200"/>
              </a:spcBef>
              <a:buClr>
                <a:srgbClr val="AA0A6C"/>
              </a:buClr>
              <a:buSzPts val="1200"/>
              <a:buChar char="•"/>
              <a:defRPr sz="1200">
                <a:solidFill>
                  <a:srgbClr val="1F3E49"/>
                </a:solidFill>
              </a:defRPr>
            </a:lvl4pPr>
            <a:lvl5pPr marL="2286000" indent="-317500">
              <a:lnSpc>
                <a:spcPct val="113000"/>
              </a:lnSpc>
              <a:spcBef>
                <a:spcPts val="200"/>
              </a:spcBef>
              <a:buClr>
                <a:srgbClr val="AA0A6C"/>
              </a:buClr>
              <a:buSzPts val="1200"/>
              <a:buChar char="•"/>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457616" y="641736"/>
            <a:ext cx="3199502" cy="857401"/>
          </a:xfrm>
          <a:prstGeom prst="rect">
            <a:avLst/>
          </a:prstGeom>
        </p:spPr>
        <p:txBody>
          <a:bodyPr lIns="40849" tIns="40849" rIns="40849" bIns="40849" anchor="ctr"/>
          <a:lstStyle>
            <a:lvl1pPr>
              <a:defRPr sz="2700">
                <a:solidFill>
                  <a:srgbClr val="AA0A6C"/>
                </a:solidFill>
              </a:defRPr>
            </a:lvl1pPr>
          </a:lstStyle>
          <a:p>
            <a:r>
              <a:t>Title Text</a:t>
            </a:r>
          </a:p>
        </p:txBody>
      </p:sp>
      <p:sp>
        <p:nvSpPr>
          <p:cNvPr id="145" name="Body Level One…"/>
          <p:cNvSpPr txBox="1">
            <a:spLocks noGrp="1"/>
          </p:cNvSpPr>
          <p:nvPr>
            <p:ph type="body" sz="quarter" idx="1"/>
          </p:nvPr>
        </p:nvSpPr>
        <p:spPr>
          <a:xfrm>
            <a:off x="457617" y="1600237"/>
            <a:ext cx="3199502" cy="2902800"/>
          </a:xfrm>
          <a:prstGeom prst="rect">
            <a:avLst/>
          </a:prstGeom>
        </p:spPr>
        <p:txBody>
          <a:bodyPr lIns="40849" tIns="40849" rIns="40849" bIns="40849"/>
          <a:lstStyle>
            <a:lvl1pPr indent="-317500">
              <a:lnSpc>
                <a:spcPct val="113000"/>
              </a:lnSpc>
              <a:spcBef>
                <a:spcPts val="200"/>
              </a:spcBef>
              <a:buClr>
                <a:srgbClr val="AA0A6C"/>
              </a:buClr>
              <a:buSzPts val="1200"/>
              <a:buChar char="•"/>
              <a:defRPr sz="1200">
                <a:solidFill>
                  <a:srgbClr val="1F3E49"/>
                </a:solidFill>
              </a:defRPr>
            </a:lvl1pPr>
            <a:lvl2pPr marL="914400" indent="-317500">
              <a:lnSpc>
                <a:spcPct val="113000"/>
              </a:lnSpc>
              <a:spcBef>
                <a:spcPts val="200"/>
              </a:spcBef>
              <a:buClr>
                <a:srgbClr val="AA0A6C"/>
              </a:buClr>
              <a:buSzPts val="1200"/>
              <a:buChar char="•"/>
              <a:defRPr sz="1200">
                <a:solidFill>
                  <a:srgbClr val="1F3E49"/>
                </a:solidFill>
              </a:defRPr>
            </a:lvl2pPr>
            <a:lvl3pPr marL="1371600" indent="-317500">
              <a:lnSpc>
                <a:spcPct val="113000"/>
              </a:lnSpc>
              <a:spcBef>
                <a:spcPts val="200"/>
              </a:spcBef>
              <a:buClr>
                <a:srgbClr val="AA0A6C"/>
              </a:buClr>
              <a:buSzPts val="1200"/>
              <a:buChar char="•"/>
              <a:defRPr sz="1200">
                <a:solidFill>
                  <a:srgbClr val="1F3E49"/>
                </a:solidFill>
              </a:defRPr>
            </a:lvl3pPr>
            <a:lvl4pPr marL="1828800" indent="-317500">
              <a:lnSpc>
                <a:spcPct val="113000"/>
              </a:lnSpc>
              <a:spcBef>
                <a:spcPts val="200"/>
              </a:spcBef>
              <a:buClr>
                <a:srgbClr val="AA0A6C"/>
              </a:buClr>
              <a:buSzPts val="1200"/>
              <a:buChar char="•"/>
              <a:defRPr sz="1200">
                <a:solidFill>
                  <a:srgbClr val="1F3E49"/>
                </a:solidFill>
              </a:defRPr>
            </a:lvl4pPr>
            <a:lvl5pPr marL="2286000" indent="-317500">
              <a:lnSpc>
                <a:spcPct val="113000"/>
              </a:lnSpc>
              <a:spcBef>
                <a:spcPts val="200"/>
              </a:spcBef>
              <a:buClr>
                <a:srgbClr val="AA0A6C"/>
              </a:buClr>
              <a:buSzPts val="1200"/>
              <a:buChar char="•"/>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457616" y="206024"/>
            <a:ext cx="8237102" cy="857401"/>
          </a:xfrm>
          <a:prstGeom prst="rect">
            <a:avLst/>
          </a:prstGeom>
        </p:spPr>
        <p:txBody>
          <a:bodyPr lIns="40849" tIns="40849" rIns="40849" bIns="40849" anchor="ctr"/>
          <a:lstStyle>
            <a:lvl1pPr>
              <a:defRPr sz="3900">
                <a:solidFill>
                  <a:srgbClr val="AA0A6C"/>
                </a:solidFill>
              </a:defRPr>
            </a:lvl1pPr>
          </a:lstStyle>
          <a:p>
            <a:r>
              <a:t>Title Text</a:t>
            </a:r>
          </a:p>
        </p:txBody>
      </p:sp>
      <p:sp>
        <p:nvSpPr>
          <p:cNvPr id="154" name="Body Level One…"/>
          <p:cNvSpPr txBox="1">
            <a:spLocks noGrp="1"/>
          </p:cNvSpPr>
          <p:nvPr>
            <p:ph type="body" idx="1"/>
          </p:nvPr>
        </p:nvSpPr>
        <p:spPr>
          <a:xfrm>
            <a:off x="457616" y="1145689"/>
            <a:ext cx="8694602" cy="3622802"/>
          </a:xfrm>
          <a:prstGeom prst="rect">
            <a:avLst/>
          </a:prstGeom>
        </p:spPr>
        <p:txBody>
          <a:bodyPr lIns="40849" tIns="40849" rIns="40849" bIns="40849"/>
          <a:lstStyle>
            <a:lvl1pPr indent="-412750">
              <a:lnSpc>
                <a:spcPct val="100000"/>
              </a:lnSpc>
              <a:spcBef>
                <a:spcPts val="700"/>
              </a:spcBef>
              <a:buClr>
                <a:srgbClr val="AA0A6C"/>
              </a:buClr>
              <a:buSzPts val="2900"/>
              <a:buChar char="•"/>
              <a:defRPr sz="2900">
                <a:solidFill>
                  <a:srgbClr val="AA0A6C"/>
                </a:solidFill>
              </a:defRPr>
            </a:lvl1pPr>
            <a:lvl2pPr marL="914400" indent="-412750">
              <a:lnSpc>
                <a:spcPct val="100000"/>
              </a:lnSpc>
              <a:spcBef>
                <a:spcPts val="700"/>
              </a:spcBef>
              <a:buClr>
                <a:srgbClr val="AA0A6C"/>
              </a:buClr>
              <a:buSzPts val="2900"/>
              <a:buChar char="–"/>
              <a:defRPr sz="2900">
                <a:solidFill>
                  <a:srgbClr val="AA0A6C"/>
                </a:solidFill>
              </a:defRPr>
            </a:lvl2pPr>
            <a:lvl3pPr marL="1371600" indent="-412750">
              <a:lnSpc>
                <a:spcPct val="100000"/>
              </a:lnSpc>
              <a:spcBef>
                <a:spcPts val="700"/>
              </a:spcBef>
              <a:buClr>
                <a:srgbClr val="AA0A6C"/>
              </a:buClr>
              <a:buSzPts val="2900"/>
              <a:buChar char="•"/>
              <a:defRPr sz="2900">
                <a:solidFill>
                  <a:srgbClr val="AA0A6C"/>
                </a:solidFill>
              </a:defRPr>
            </a:lvl3pPr>
            <a:lvl4pPr marL="1828800" indent="-412750">
              <a:lnSpc>
                <a:spcPct val="100000"/>
              </a:lnSpc>
              <a:spcBef>
                <a:spcPts val="700"/>
              </a:spcBef>
              <a:buClr>
                <a:srgbClr val="AA0A6C"/>
              </a:buClr>
              <a:buSzPts val="2900"/>
              <a:buChar char="–"/>
              <a:defRPr sz="2900">
                <a:solidFill>
                  <a:srgbClr val="AA0A6C"/>
                </a:solidFill>
              </a:defRPr>
            </a:lvl4pPr>
            <a:lvl5pPr marL="2286000" indent="-412750">
              <a:lnSpc>
                <a:spcPct val="100000"/>
              </a:lnSpc>
              <a:spcBef>
                <a:spcPts val="700"/>
              </a:spcBef>
              <a:buClr>
                <a:srgbClr val="AA0A6C"/>
              </a:buClr>
              <a:buSzPts val="2900"/>
              <a:buChar char="»"/>
              <a:defRPr sz="2900">
                <a:solidFill>
                  <a:srgbClr val="AA0A6C"/>
                </a:solidFill>
              </a:defRPr>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5_Title and Content">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457616" y="344840"/>
            <a:ext cx="8010902" cy="520801"/>
          </a:xfrm>
          <a:prstGeom prst="rect">
            <a:avLst/>
          </a:prstGeom>
        </p:spPr>
        <p:txBody>
          <a:bodyPr lIns="40849" tIns="40849" rIns="40849" bIns="40849" anchor="ctr"/>
          <a:lstStyle>
            <a:lvl1pPr>
              <a:defRPr sz="2700">
                <a:solidFill>
                  <a:srgbClr val="AA0A6C"/>
                </a:solidFill>
              </a:defRPr>
            </a:lvl1pPr>
          </a:lstStyle>
          <a:p>
            <a:r>
              <a:t>Title Text</a:t>
            </a:r>
          </a:p>
        </p:txBody>
      </p:sp>
      <p:sp>
        <p:nvSpPr>
          <p:cNvPr id="163"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7_Title and Content">
    <p:spTree>
      <p:nvGrpSpPr>
        <p:cNvPr id="1" name=""/>
        <p:cNvGrpSpPr/>
        <p:nvPr/>
      </p:nvGrpSpPr>
      <p:grpSpPr>
        <a:xfrm>
          <a:off x="0" y="0"/>
          <a:ext cx="0" cy="0"/>
          <a:chOff x="0" y="0"/>
          <a:chExt cx="0" cy="0"/>
        </a:xfrm>
      </p:grpSpPr>
      <p:sp>
        <p:nvSpPr>
          <p:cNvPr id="170" name="Title Text"/>
          <p:cNvSpPr txBox="1">
            <a:spLocks noGrp="1"/>
          </p:cNvSpPr>
          <p:nvPr>
            <p:ph type="title"/>
          </p:nvPr>
        </p:nvSpPr>
        <p:spPr>
          <a:xfrm>
            <a:off x="457616" y="641736"/>
            <a:ext cx="3199502" cy="857401"/>
          </a:xfrm>
          <a:prstGeom prst="rect">
            <a:avLst/>
          </a:prstGeom>
        </p:spPr>
        <p:txBody>
          <a:bodyPr lIns="40849" tIns="40849" rIns="40849" bIns="40849" anchor="ctr"/>
          <a:lstStyle>
            <a:lvl1pPr>
              <a:defRPr sz="2700">
                <a:solidFill>
                  <a:srgbClr val="AA0A6C"/>
                </a:solidFill>
              </a:defRPr>
            </a:lvl1pPr>
          </a:lstStyle>
          <a:p>
            <a:r>
              <a:t>Title Text</a:t>
            </a:r>
          </a:p>
        </p:txBody>
      </p:sp>
      <p:sp>
        <p:nvSpPr>
          <p:cNvPr id="171" name="Body Level One…"/>
          <p:cNvSpPr txBox="1">
            <a:spLocks noGrp="1"/>
          </p:cNvSpPr>
          <p:nvPr>
            <p:ph type="body" sz="half" idx="1"/>
          </p:nvPr>
        </p:nvSpPr>
        <p:spPr>
          <a:xfrm>
            <a:off x="457617" y="1600237"/>
            <a:ext cx="3199502" cy="3078301"/>
          </a:xfrm>
          <a:prstGeom prst="rect">
            <a:avLst/>
          </a:prstGeom>
        </p:spPr>
        <p:txBody>
          <a:bodyPr lIns="40849" tIns="40849" rIns="40849" bIns="40849"/>
          <a:lstStyle>
            <a:lvl1pPr indent="-317500">
              <a:lnSpc>
                <a:spcPct val="113000"/>
              </a:lnSpc>
              <a:spcBef>
                <a:spcPts val="200"/>
              </a:spcBef>
              <a:buClr>
                <a:srgbClr val="AA0A6C"/>
              </a:buClr>
              <a:buSzPts val="1200"/>
              <a:buChar char="•"/>
              <a:defRPr sz="1200">
                <a:solidFill>
                  <a:srgbClr val="1F3E49"/>
                </a:solidFill>
              </a:defRPr>
            </a:lvl1pPr>
            <a:lvl2pPr marL="914400" indent="-317500">
              <a:lnSpc>
                <a:spcPct val="113000"/>
              </a:lnSpc>
              <a:spcBef>
                <a:spcPts val="200"/>
              </a:spcBef>
              <a:buClr>
                <a:srgbClr val="AA0A6C"/>
              </a:buClr>
              <a:buSzPts val="1200"/>
              <a:buChar char="•"/>
              <a:defRPr sz="1200">
                <a:solidFill>
                  <a:srgbClr val="1F3E49"/>
                </a:solidFill>
              </a:defRPr>
            </a:lvl2pPr>
            <a:lvl3pPr marL="1371600" indent="-317500">
              <a:lnSpc>
                <a:spcPct val="113000"/>
              </a:lnSpc>
              <a:spcBef>
                <a:spcPts val="200"/>
              </a:spcBef>
              <a:buClr>
                <a:srgbClr val="AA0A6C"/>
              </a:buClr>
              <a:buSzPts val="1200"/>
              <a:buChar char="•"/>
              <a:defRPr sz="1200">
                <a:solidFill>
                  <a:srgbClr val="1F3E49"/>
                </a:solidFill>
              </a:defRPr>
            </a:lvl3pPr>
            <a:lvl4pPr marL="1828800" indent="-317500">
              <a:lnSpc>
                <a:spcPct val="113000"/>
              </a:lnSpc>
              <a:spcBef>
                <a:spcPts val="200"/>
              </a:spcBef>
              <a:buClr>
                <a:srgbClr val="AA0A6C"/>
              </a:buClr>
              <a:buSzPts val="1200"/>
              <a:buChar char="•"/>
              <a:defRPr sz="1200">
                <a:solidFill>
                  <a:srgbClr val="1F3E49"/>
                </a:solidFill>
              </a:defRPr>
            </a:lvl4pPr>
            <a:lvl5pPr marL="2286000" indent="-317500">
              <a:lnSpc>
                <a:spcPct val="113000"/>
              </a:lnSpc>
              <a:spcBef>
                <a:spcPts val="200"/>
              </a:spcBef>
              <a:buClr>
                <a:srgbClr val="AA0A6C"/>
              </a:buClr>
              <a:buSzPts val="1200"/>
              <a:buChar char="•"/>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172"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179" name="Title Text"/>
          <p:cNvSpPr txBox="1">
            <a:spLocks noGrp="1"/>
          </p:cNvSpPr>
          <p:nvPr>
            <p:ph type="title"/>
          </p:nvPr>
        </p:nvSpPr>
        <p:spPr>
          <a:xfrm>
            <a:off x="457616" y="389810"/>
            <a:ext cx="8010902" cy="857401"/>
          </a:xfrm>
          <a:prstGeom prst="rect">
            <a:avLst/>
          </a:prstGeom>
        </p:spPr>
        <p:txBody>
          <a:bodyPr lIns="40849" tIns="40849" rIns="40849" bIns="40849" anchor="ctr"/>
          <a:lstStyle>
            <a:lvl1pPr>
              <a:defRPr sz="2700">
                <a:solidFill>
                  <a:srgbClr val="AA0A6C"/>
                </a:solidFill>
              </a:defRPr>
            </a:lvl1pPr>
          </a:lstStyle>
          <a:p>
            <a:r>
              <a:t>Title Text</a:t>
            </a:r>
          </a:p>
        </p:txBody>
      </p:sp>
      <p:sp>
        <p:nvSpPr>
          <p:cNvPr id="180" name="Body Level One…"/>
          <p:cNvSpPr txBox="1">
            <a:spLocks noGrp="1"/>
          </p:cNvSpPr>
          <p:nvPr>
            <p:ph type="body" idx="1"/>
          </p:nvPr>
        </p:nvSpPr>
        <p:spPr>
          <a:xfrm>
            <a:off x="457616" y="1348311"/>
            <a:ext cx="8010902" cy="3395401"/>
          </a:xfrm>
          <a:prstGeom prst="rect">
            <a:avLst/>
          </a:prstGeom>
        </p:spPr>
        <p:txBody>
          <a:bodyPr lIns="40849" tIns="40849" rIns="40849" bIns="40849"/>
          <a:lstStyle>
            <a:lvl1pPr indent="-317500">
              <a:lnSpc>
                <a:spcPct val="113000"/>
              </a:lnSpc>
              <a:spcBef>
                <a:spcPts val="200"/>
              </a:spcBef>
              <a:buClr>
                <a:srgbClr val="AA0A6C"/>
              </a:buClr>
              <a:buSzPts val="1200"/>
              <a:buChar char="•"/>
              <a:defRPr sz="1200">
                <a:solidFill>
                  <a:srgbClr val="1F3E49"/>
                </a:solidFill>
              </a:defRPr>
            </a:lvl1pPr>
            <a:lvl2pPr marL="914400" indent="-317500">
              <a:lnSpc>
                <a:spcPct val="113000"/>
              </a:lnSpc>
              <a:spcBef>
                <a:spcPts val="200"/>
              </a:spcBef>
              <a:buClr>
                <a:srgbClr val="AA0A6C"/>
              </a:buClr>
              <a:buSzPts val="1200"/>
              <a:buChar char="•"/>
              <a:defRPr sz="1200">
                <a:solidFill>
                  <a:srgbClr val="1F3E49"/>
                </a:solidFill>
              </a:defRPr>
            </a:lvl2pPr>
            <a:lvl3pPr marL="1371600" indent="-317500">
              <a:lnSpc>
                <a:spcPct val="113000"/>
              </a:lnSpc>
              <a:spcBef>
                <a:spcPts val="200"/>
              </a:spcBef>
              <a:buClr>
                <a:srgbClr val="AA0A6C"/>
              </a:buClr>
              <a:buSzPts val="1200"/>
              <a:buChar char="•"/>
              <a:defRPr sz="1200">
                <a:solidFill>
                  <a:srgbClr val="1F3E49"/>
                </a:solidFill>
              </a:defRPr>
            </a:lvl3pPr>
            <a:lvl4pPr marL="1828800" indent="-317500">
              <a:lnSpc>
                <a:spcPct val="113000"/>
              </a:lnSpc>
              <a:spcBef>
                <a:spcPts val="200"/>
              </a:spcBef>
              <a:buClr>
                <a:srgbClr val="AA0A6C"/>
              </a:buClr>
              <a:buSzPts val="1200"/>
              <a:buChar char="•"/>
              <a:defRPr sz="1200">
                <a:solidFill>
                  <a:srgbClr val="1F3E49"/>
                </a:solidFill>
              </a:defRPr>
            </a:lvl4pPr>
            <a:lvl5pPr marL="2286000" indent="-317500">
              <a:lnSpc>
                <a:spcPct val="113000"/>
              </a:lnSpc>
              <a:spcBef>
                <a:spcPts val="200"/>
              </a:spcBef>
              <a:buClr>
                <a:srgbClr val="AA0A6C"/>
              </a:buClr>
              <a:buSzPts val="1200"/>
              <a:buChar char="•"/>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181"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311699" y="2150849"/>
            <a:ext cx="8520602" cy="841801"/>
          </a:xfrm>
          <a:prstGeom prst="rect">
            <a:avLst/>
          </a:prstGeom>
        </p:spPr>
        <p:txBody>
          <a:bodyPr anchor="ctr"/>
          <a:lstStyle>
            <a:lvl1pPr algn="ctr">
              <a:defRPr sz="3600"/>
            </a:lvl1p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8_Title and Content">
    <p:spTree>
      <p:nvGrpSpPr>
        <p:cNvPr id="1" name=""/>
        <p:cNvGrpSpPr/>
        <p:nvPr/>
      </p:nvGrpSpPr>
      <p:grpSpPr>
        <a:xfrm>
          <a:off x="0" y="0"/>
          <a:ext cx="0" cy="0"/>
          <a:chOff x="0" y="0"/>
          <a:chExt cx="0" cy="0"/>
        </a:xfrm>
      </p:grpSpPr>
      <p:sp>
        <p:nvSpPr>
          <p:cNvPr id="188" name="Title Text"/>
          <p:cNvSpPr txBox="1">
            <a:spLocks noGrp="1"/>
          </p:cNvSpPr>
          <p:nvPr>
            <p:ph type="title"/>
          </p:nvPr>
        </p:nvSpPr>
        <p:spPr>
          <a:xfrm>
            <a:off x="457616" y="344840"/>
            <a:ext cx="8010902" cy="520801"/>
          </a:xfrm>
          <a:prstGeom prst="rect">
            <a:avLst/>
          </a:prstGeom>
        </p:spPr>
        <p:txBody>
          <a:bodyPr lIns="40849" tIns="40849" rIns="40849" bIns="40849" anchor="ctr"/>
          <a:lstStyle>
            <a:lvl1pPr>
              <a:defRPr sz="2700">
                <a:solidFill>
                  <a:srgbClr val="AA0A6C"/>
                </a:solidFill>
              </a:defRPr>
            </a:lvl1pPr>
          </a:lstStyle>
          <a:p>
            <a:r>
              <a:t>Title Text</a:t>
            </a:r>
          </a:p>
        </p:txBody>
      </p:sp>
      <p:sp>
        <p:nvSpPr>
          <p:cNvPr id="189" name="Body Level One…"/>
          <p:cNvSpPr txBox="1">
            <a:spLocks noGrp="1"/>
          </p:cNvSpPr>
          <p:nvPr>
            <p:ph type="body" sz="quarter" idx="1"/>
          </p:nvPr>
        </p:nvSpPr>
        <p:spPr>
          <a:xfrm>
            <a:off x="457616" y="865682"/>
            <a:ext cx="8010902" cy="752701"/>
          </a:xfrm>
          <a:prstGeom prst="rect">
            <a:avLst/>
          </a:prstGeom>
        </p:spPr>
        <p:txBody>
          <a:bodyPr lIns="40849" tIns="40849" rIns="40849" bIns="40849"/>
          <a:lstStyle>
            <a:lvl1pPr indent="-317500">
              <a:lnSpc>
                <a:spcPct val="113000"/>
              </a:lnSpc>
              <a:spcBef>
                <a:spcPts val="200"/>
              </a:spcBef>
              <a:buClr>
                <a:srgbClr val="AA0A6C"/>
              </a:buClr>
              <a:buSzPts val="1200"/>
              <a:buChar char="•"/>
              <a:defRPr sz="1200">
                <a:solidFill>
                  <a:srgbClr val="1F3E49"/>
                </a:solidFill>
              </a:defRPr>
            </a:lvl1pPr>
            <a:lvl2pPr marL="914400" indent="-317500">
              <a:lnSpc>
                <a:spcPct val="113000"/>
              </a:lnSpc>
              <a:spcBef>
                <a:spcPts val="200"/>
              </a:spcBef>
              <a:buClr>
                <a:srgbClr val="AA0A6C"/>
              </a:buClr>
              <a:buSzPts val="1200"/>
              <a:buChar char="•"/>
              <a:defRPr sz="1200">
                <a:solidFill>
                  <a:srgbClr val="1F3E49"/>
                </a:solidFill>
              </a:defRPr>
            </a:lvl2pPr>
            <a:lvl3pPr marL="1371600" indent="-317500">
              <a:lnSpc>
                <a:spcPct val="113000"/>
              </a:lnSpc>
              <a:spcBef>
                <a:spcPts val="200"/>
              </a:spcBef>
              <a:buClr>
                <a:srgbClr val="AA0A6C"/>
              </a:buClr>
              <a:buSzPts val="1200"/>
              <a:buChar char="•"/>
              <a:defRPr sz="1200">
                <a:solidFill>
                  <a:srgbClr val="1F3E49"/>
                </a:solidFill>
              </a:defRPr>
            </a:lvl3pPr>
            <a:lvl4pPr marL="1828800" indent="-317500">
              <a:lnSpc>
                <a:spcPct val="113000"/>
              </a:lnSpc>
              <a:spcBef>
                <a:spcPts val="200"/>
              </a:spcBef>
              <a:buClr>
                <a:srgbClr val="AA0A6C"/>
              </a:buClr>
              <a:buSzPts val="1200"/>
              <a:buChar char="•"/>
              <a:defRPr sz="1200">
                <a:solidFill>
                  <a:srgbClr val="1F3E49"/>
                </a:solidFill>
              </a:defRPr>
            </a:lvl4pPr>
            <a:lvl5pPr marL="2286000" indent="-317500">
              <a:lnSpc>
                <a:spcPct val="113000"/>
              </a:lnSpc>
              <a:spcBef>
                <a:spcPts val="200"/>
              </a:spcBef>
              <a:buClr>
                <a:srgbClr val="AA0A6C"/>
              </a:buClr>
              <a:buSzPts val="1200"/>
              <a:buChar char="•"/>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190" name="Google Shape;98;p22"/>
          <p:cNvSpPr>
            <a:spLocks noGrp="1"/>
          </p:cNvSpPr>
          <p:nvPr>
            <p:ph type="pic" sz="quarter" idx="21"/>
          </p:nvPr>
        </p:nvSpPr>
        <p:spPr>
          <a:xfrm>
            <a:off x="819549" y="1946672"/>
            <a:ext cx="1392900" cy="1392901"/>
          </a:xfrm>
          <a:prstGeom prst="rect">
            <a:avLst/>
          </a:prstGeom>
        </p:spPr>
        <p:txBody>
          <a:bodyPr lIns="91439" tIns="45719" rIns="91439" bIns="45719">
            <a:noAutofit/>
          </a:bodyPr>
          <a:lstStyle/>
          <a:p>
            <a:endParaRPr/>
          </a:p>
        </p:txBody>
      </p:sp>
      <p:sp>
        <p:nvSpPr>
          <p:cNvPr id="191" name="Google Shape;99;p22"/>
          <p:cNvSpPr txBox="1">
            <a:spLocks noGrp="1"/>
          </p:cNvSpPr>
          <p:nvPr>
            <p:ph type="body" sz="quarter" idx="22"/>
          </p:nvPr>
        </p:nvSpPr>
        <p:spPr>
          <a:xfrm>
            <a:off x="747927" y="3502705"/>
            <a:ext cx="1466102"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192" name="Google Shape;100;p22"/>
          <p:cNvSpPr txBox="1">
            <a:spLocks noGrp="1"/>
          </p:cNvSpPr>
          <p:nvPr>
            <p:ph type="body" sz="quarter" idx="23"/>
          </p:nvPr>
        </p:nvSpPr>
        <p:spPr>
          <a:xfrm>
            <a:off x="747927" y="3899746"/>
            <a:ext cx="1433102"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193" name="Google Shape;101;p22"/>
          <p:cNvSpPr>
            <a:spLocks noGrp="1"/>
          </p:cNvSpPr>
          <p:nvPr>
            <p:ph type="pic" sz="quarter" idx="24"/>
          </p:nvPr>
        </p:nvSpPr>
        <p:spPr>
          <a:xfrm>
            <a:off x="2905806" y="1946672"/>
            <a:ext cx="1392901" cy="1392901"/>
          </a:xfrm>
          <a:prstGeom prst="rect">
            <a:avLst/>
          </a:prstGeom>
        </p:spPr>
        <p:txBody>
          <a:bodyPr lIns="91439" tIns="45719" rIns="91439" bIns="45719">
            <a:noAutofit/>
          </a:bodyPr>
          <a:lstStyle/>
          <a:p>
            <a:endParaRPr/>
          </a:p>
        </p:txBody>
      </p:sp>
      <p:sp>
        <p:nvSpPr>
          <p:cNvPr id="194" name="Google Shape;102;p22"/>
          <p:cNvSpPr txBox="1">
            <a:spLocks noGrp="1"/>
          </p:cNvSpPr>
          <p:nvPr>
            <p:ph type="body" sz="quarter" idx="25"/>
          </p:nvPr>
        </p:nvSpPr>
        <p:spPr>
          <a:xfrm>
            <a:off x="2834185" y="3502705"/>
            <a:ext cx="1466101"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195" name="Google Shape;103;p22"/>
          <p:cNvSpPr txBox="1">
            <a:spLocks noGrp="1"/>
          </p:cNvSpPr>
          <p:nvPr>
            <p:ph type="body" sz="quarter" idx="26"/>
          </p:nvPr>
        </p:nvSpPr>
        <p:spPr>
          <a:xfrm>
            <a:off x="2834185" y="3899746"/>
            <a:ext cx="1433101"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196" name="Google Shape;104;p22"/>
          <p:cNvSpPr>
            <a:spLocks noGrp="1"/>
          </p:cNvSpPr>
          <p:nvPr>
            <p:ph type="pic" sz="quarter" idx="27"/>
          </p:nvPr>
        </p:nvSpPr>
        <p:spPr>
          <a:xfrm>
            <a:off x="4992065" y="1946672"/>
            <a:ext cx="1392901" cy="1392901"/>
          </a:xfrm>
          <a:prstGeom prst="rect">
            <a:avLst/>
          </a:prstGeom>
        </p:spPr>
        <p:txBody>
          <a:bodyPr lIns="91439" tIns="45719" rIns="91439" bIns="45719">
            <a:noAutofit/>
          </a:bodyPr>
          <a:lstStyle/>
          <a:p>
            <a:endParaRPr/>
          </a:p>
        </p:txBody>
      </p:sp>
      <p:sp>
        <p:nvSpPr>
          <p:cNvPr id="197" name="Google Shape;105;p22"/>
          <p:cNvSpPr txBox="1">
            <a:spLocks noGrp="1"/>
          </p:cNvSpPr>
          <p:nvPr>
            <p:ph type="body" sz="quarter" idx="28"/>
          </p:nvPr>
        </p:nvSpPr>
        <p:spPr>
          <a:xfrm>
            <a:off x="4920443" y="3502705"/>
            <a:ext cx="1466101"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198" name="Google Shape;106;p22"/>
          <p:cNvSpPr txBox="1">
            <a:spLocks noGrp="1"/>
          </p:cNvSpPr>
          <p:nvPr>
            <p:ph type="body" sz="quarter" idx="29"/>
          </p:nvPr>
        </p:nvSpPr>
        <p:spPr>
          <a:xfrm>
            <a:off x="4920443" y="3899746"/>
            <a:ext cx="1433101"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199" name="Google Shape;107;p22"/>
          <p:cNvSpPr>
            <a:spLocks noGrp="1"/>
          </p:cNvSpPr>
          <p:nvPr>
            <p:ph type="pic" sz="quarter" idx="30"/>
          </p:nvPr>
        </p:nvSpPr>
        <p:spPr>
          <a:xfrm>
            <a:off x="7074173" y="1946672"/>
            <a:ext cx="1392901" cy="1392901"/>
          </a:xfrm>
          <a:prstGeom prst="rect">
            <a:avLst/>
          </a:prstGeom>
        </p:spPr>
        <p:txBody>
          <a:bodyPr lIns="91439" tIns="45719" rIns="91439" bIns="45719">
            <a:noAutofit/>
          </a:bodyPr>
          <a:lstStyle/>
          <a:p>
            <a:endParaRPr/>
          </a:p>
        </p:txBody>
      </p:sp>
      <p:sp>
        <p:nvSpPr>
          <p:cNvPr id="200" name="Google Shape;108;p22"/>
          <p:cNvSpPr txBox="1">
            <a:spLocks noGrp="1"/>
          </p:cNvSpPr>
          <p:nvPr>
            <p:ph type="body" sz="quarter" idx="31"/>
          </p:nvPr>
        </p:nvSpPr>
        <p:spPr>
          <a:xfrm>
            <a:off x="7002550" y="3502705"/>
            <a:ext cx="1466101"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201" name="Google Shape;109;p22"/>
          <p:cNvSpPr txBox="1">
            <a:spLocks noGrp="1"/>
          </p:cNvSpPr>
          <p:nvPr>
            <p:ph type="body" sz="quarter" idx="32"/>
          </p:nvPr>
        </p:nvSpPr>
        <p:spPr>
          <a:xfrm>
            <a:off x="7002553" y="3899746"/>
            <a:ext cx="1433101"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202"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0_Title and Content">
    <p:spTree>
      <p:nvGrpSpPr>
        <p:cNvPr id="1" name=""/>
        <p:cNvGrpSpPr/>
        <p:nvPr/>
      </p:nvGrpSpPr>
      <p:grpSpPr>
        <a:xfrm>
          <a:off x="0" y="0"/>
          <a:ext cx="0" cy="0"/>
          <a:chOff x="0" y="0"/>
          <a:chExt cx="0" cy="0"/>
        </a:xfrm>
      </p:grpSpPr>
      <p:sp>
        <p:nvSpPr>
          <p:cNvPr id="209" name="Title Text"/>
          <p:cNvSpPr txBox="1">
            <a:spLocks noGrp="1"/>
          </p:cNvSpPr>
          <p:nvPr>
            <p:ph type="title"/>
          </p:nvPr>
        </p:nvSpPr>
        <p:spPr>
          <a:xfrm>
            <a:off x="457617" y="1318021"/>
            <a:ext cx="3068101" cy="425101"/>
          </a:xfrm>
          <a:prstGeom prst="rect">
            <a:avLst/>
          </a:prstGeom>
        </p:spPr>
        <p:txBody>
          <a:bodyPr lIns="40849" tIns="40849" rIns="40849" bIns="40849" anchor="ctr"/>
          <a:lstStyle>
            <a:lvl1pPr>
              <a:defRPr sz="2700">
                <a:solidFill>
                  <a:srgbClr val="AA0A6C"/>
                </a:solidFill>
              </a:defRPr>
            </a:lvl1pPr>
          </a:lstStyle>
          <a:p>
            <a:r>
              <a:t>Title Text</a:t>
            </a:r>
          </a:p>
        </p:txBody>
      </p:sp>
      <p:sp>
        <p:nvSpPr>
          <p:cNvPr id="210" name="Body Level One…"/>
          <p:cNvSpPr txBox="1">
            <a:spLocks noGrp="1"/>
          </p:cNvSpPr>
          <p:nvPr>
            <p:ph type="body" sz="quarter" idx="1"/>
          </p:nvPr>
        </p:nvSpPr>
        <p:spPr>
          <a:xfrm>
            <a:off x="457617" y="1781467"/>
            <a:ext cx="3068101" cy="1504801"/>
          </a:xfrm>
          <a:prstGeom prst="rect">
            <a:avLst/>
          </a:prstGeom>
        </p:spPr>
        <p:txBody>
          <a:bodyPr lIns="40849" tIns="40849" rIns="40849" bIns="40849"/>
          <a:lstStyle>
            <a:lvl1pPr indent="-317500">
              <a:lnSpc>
                <a:spcPct val="113000"/>
              </a:lnSpc>
              <a:spcBef>
                <a:spcPts val="200"/>
              </a:spcBef>
              <a:buClr>
                <a:srgbClr val="AA0A6C"/>
              </a:buClr>
              <a:buSzPts val="1200"/>
              <a:buChar char="•"/>
              <a:defRPr sz="1200">
                <a:solidFill>
                  <a:srgbClr val="1F3E49"/>
                </a:solidFill>
              </a:defRPr>
            </a:lvl1pPr>
            <a:lvl2pPr marL="914400" indent="-317500">
              <a:lnSpc>
                <a:spcPct val="113000"/>
              </a:lnSpc>
              <a:spcBef>
                <a:spcPts val="200"/>
              </a:spcBef>
              <a:buClr>
                <a:srgbClr val="AA0A6C"/>
              </a:buClr>
              <a:buSzPts val="1200"/>
              <a:buChar char="•"/>
              <a:defRPr sz="1200">
                <a:solidFill>
                  <a:srgbClr val="1F3E49"/>
                </a:solidFill>
              </a:defRPr>
            </a:lvl2pPr>
            <a:lvl3pPr marL="1371600" indent="-317500">
              <a:lnSpc>
                <a:spcPct val="113000"/>
              </a:lnSpc>
              <a:spcBef>
                <a:spcPts val="200"/>
              </a:spcBef>
              <a:buClr>
                <a:srgbClr val="AA0A6C"/>
              </a:buClr>
              <a:buSzPts val="1200"/>
              <a:buChar char="•"/>
              <a:defRPr sz="1200">
                <a:solidFill>
                  <a:srgbClr val="1F3E49"/>
                </a:solidFill>
              </a:defRPr>
            </a:lvl3pPr>
            <a:lvl4pPr marL="1828800" indent="-317500">
              <a:lnSpc>
                <a:spcPct val="113000"/>
              </a:lnSpc>
              <a:spcBef>
                <a:spcPts val="200"/>
              </a:spcBef>
              <a:buClr>
                <a:srgbClr val="AA0A6C"/>
              </a:buClr>
              <a:buSzPts val="1200"/>
              <a:buChar char="•"/>
              <a:defRPr sz="1200">
                <a:solidFill>
                  <a:srgbClr val="1F3E49"/>
                </a:solidFill>
              </a:defRPr>
            </a:lvl4pPr>
            <a:lvl5pPr marL="2286000" indent="-317500">
              <a:lnSpc>
                <a:spcPct val="113000"/>
              </a:lnSpc>
              <a:spcBef>
                <a:spcPts val="200"/>
              </a:spcBef>
              <a:buClr>
                <a:srgbClr val="AA0A6C"/>
              </a:buClr>
              <a:buSzPts val="1200"/>
              <a:buChar char="•"/>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211" name="Google Shape;114;p23"/>
          <p:cNvSpPr>
            <a:spLocks noGrp="1"/>
          </p:cNvSpPr>
          <p:nvPr>
            <p:ph type="pic" sz="quarter" idx="21"/>
          </p:nvPr>
        </p:nvSpPr>
        <p:spPr>
          <a:xfrm>
            <a:off x="3680168" y="1384696"/>
            <a:ext cx="1351500" cy="1591802"/>
          </a:xfrm>
          <a:prstGeom prst="rect">
            <a:avLst/>
          </a:prstGeom>
        </p:spPr>
        <p:txBody>
          <a:bodyPr lIns="91439" tIns="45719" rIns="91439" bIns="45719">
            <a:noAutofit/>
          </a:bodyPr>
          <a:lstStyle/>
          <a:p>
            <a:endParaRPr/>
          </a:p>
        </p:txBody>
      </p:sp>
      <p:sp>
        <p:nvSpPr>
          <p:cNvPr id="212" name="Google Shape;115;p23"/>
          <p:cNvSpPr txBox="1">
            <a:spLocks noGrp="1"/>
          </p:cNvSpPr>
          <p:nvPr>
            <p:ph type="body" sz="quarter" idx="22"/>
          </p:nvPr>
        </p:nvSpPr>
        <p:spPr>
          <a:xfrm>
            <a:off x="3622454" y="3058398"/>
            <a:ext cx="1466101"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213" name="Google Shape;116;p23"/>
          <p:cNvSpPr txBox="1">
            <a:spLocks noGrp="1"/>
          </p:cNvSpPr>
          <p:nvPr>
            <p:ph type="body" sz="quarter" idx="23"/>
          </p:nvPr>
        </p:nvSpPr>
        <p:spPr>
          <a:xfrm>
            <a:off x="3622456" y="3276853"/>
            <a:ext cx="1433101"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214" name="Google Shape;117;p23"/>
          <p:cNvSpPr>
            <a:spLocks noGrp="1"/>
          </p:cNvSpPr>
          <p:nvPr>
            <p:ph type="pic" sz="quarter" idx="24"/>
          </p:nvPr>
        </p:nvSpPr>
        <p:spPr>
          <a:xfrm>
            <a:off x="5272501" y="1384696"/>
            <a:ext cx="1351501" cy="1591802"/>
          </a:xfrm>
          <a:prstGeom prst="rect">
            <a:avLst/>
          </a:prstGeom>
        </p:spPr>
        <p:txBody>
          <a:bodyPr lIns="91439" tIns="45719" rIns="91439" bIns="45719">
            <a:noAutofit/>
          </a:bodyPr>
          <a:lstStyle/>
          <a:p>
            <a:endParaRPr/>
          </a:p>
        </p:txBody>
      </p:sp>
      <p:sp>
        <p:nvSpPr>
          <p:cNvPr id="215" name="Google Shape;118;p23"/>
          <p:cNvSpPr txBox="1">
            <a:spLocks noGrp="1"/>
          </p:cNvSpPr>
          <p:nvPr>
            <p:ph type="body" sz="quarter" idx="25"/>
          </p:nvPr>
        </p:nvSpPr>
        <p:spPr>
          <a:xfrm>
            <a:off x="5214789" y="3058398"/>
            <a:ext cx="1466101"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216" name="Google Shape;119;p23"/>
          <p:cNvSpPr txBox="1">
            <a:spLocks noGrp="1"/>
          </p:cNvSpPr>
          <p:nvPr>
            <p:ph type="body" sz="quarter" idx="26"/>
          </p:nvPr>
        </p:nvSpPr>
        <p:spPr>
          <a:xfrm>
            <a:off x="5214789" y="3276853"/>
            <a:ext cx="1433101"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217" name="Google Shape;120;p23"/>
          <p:cNvSpPr>
            <a:spLocks noGrp="1"/>
          </p:cNvSpPr>
          <p:nvPr>
            <p:ph type="pic" sz="quarter" idx="27"/>
          </p:nvPr>
        </p:nvSpPr>
        <p:spPr>
          <a:xfrm>
            <a:off x="6864835" y="1384696"/>
            <a:ext cx="1351501" cy="1591802"/>
          </a:xfrm>
          <a:prstGeom prst="rect">
            <a:avLst/>
          </a:prstGeom>
        </p:spPr>
        <p:txBody>
          <a:bodyPr lIns="91439" tIns="45719" rIns="91439" bIns="45719">
            <a:noAutofit/>
          </a:bodyPr>
          <a:lstStyle/>
          <a:p>
            <a:endParaRPr/>
          </a:p>
        </p:txBody>
      </p:sp>
      <p:sp>
        <p:nvSpPr>
          <p:cNvPr id="218" name="Google Shape;121;p23"/>
          <p:cNvSpPr txBox="1">
            <a:spLocks noGrp="1"/>
          </p:cNvSpPr>
          <p:nvPr>
            <p:ph type="body" sz="quarter" idx="28"/>
          </p:nvPr>
        </p:nvSpPr>
        <p:spPr>
          <a:xfrm>
            <a:off x="6807123" y="3058398"/>
            <a:ext cx="1466101"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219" name="Google Shape;122;p23"/>
          <p:cNvSpPr txBox="1">
            <a:spLocks noGrp="1"/>
          </p:cNvSpPr>
          <p:nvPr>
            <p:ph type="body" sz="quarter" idx="29"/>
          </p:nvPr>
        </p:nvSpPr>
        <p:spPr>
          <a:xfrm>
            <a:off x="6807123" y="3276853"/>
            <a:ext cx="1433101"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220"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1_Title and Content">
    <p:spTree>
      <p:nvGrpSpPr>
        <p:cNvPr id="1" name=""/>
        <p:cNvGrpSpPr/>
        <p:nvPr/>
      </p:nvGrpSpPr>
      <p:grpSpPr>
        <a:xfrm>
          <a:off x="0" y="0"/>
          <a:ext cx="0" cy="0"/>
          <a:chOff x="0" y="0"/>
          <a:chExt cx="0" cy="0"/>
        </a:xfrm>
      </p:grpSpPr>
      <p:sp>
        <p:nvSpPr>
          <p:cNvPr id="227" name="Google Shape;125;p24"/>
          <p:cNvSpPr>
            <a:spLocks noGrp="1"/>
          </p:cNvSpPr>
          <p:nvPr>
            <p:ph type="pic" sz="half" idx="21"/>
          </p:nvPr>
        </p:nvSpPr>
        <p:spPr>
          <a:xfrm>
            <a:off x="467434" y="434577"/>
            <a:ext cx="3333601" cy="4275601"/>
          </a:xfrm>
          <a:prstGeom prst="rect">
            <a:avLst/>
          </a:prstGeom>
        </p:spPr>
        <p:txBody>
          <a:bodyPr lIns="91439" tIns="45719" rIns="91439" bIns="45719">
            <a:noAutofit/>
          </a:bodyPr>
          <a:lstStyle/>
          <a:p>
            <a:endParaRPr dirty="0"/>
          </a:p>
        </p:txBody>
      </p:sp>
      <p:sp>
        <p:nvSpPr>
          <p:cNvPr id="228" name="Body Level One…"/>
          <p:cNvSpPr txBox="1">
            <a:spLocks noGrp="1"/>
          </p:cNvSpPr>
          <p:nvPr>
            <p:ph type="body" sz="quarter" idx="1"/>
          </p:nvPr>
        </p:nvSpPr>
        <p:spPr>
          <a:xfrm>
            <a:off x="4109556" y="718164"/>
            <a:ext cx="3184801" cy="357301"/>
          </a:xfrm>
          <a:prstGeom prst="rect">
            <a:avLst/>
          </a:prstGeom>
        </p:spPr>
        <p:txBody>
          <a:bodyPr lIns="40849" tIns="40849" rIns="40849" bIns="40849"/>
          <a:lstStyle>
            <a:lvl1pPr marL="228600" indent="0">
              <a:lnSpc>
                <a:spcPct val="100000"/>
              </a:lnSpc>
              <a:buClrTx/>
              <a:buSzTx/>
              <a:buFontTx/>
              <a:buNone/>
              <a:defRPr sz="1200">
                <a:solidFill>
                  <a:srgbClr val="1F3E49"/>
                </a:solidFill>
              </a:defRPr>
            </a:lvl1pPr>
            <a:lvl2pPr marL="914400" indent="-317500">
              <a:lnSpc>
                <a:spcPct val="100000"/>
              </a:lnSpc>
              <a:buClrTx/>
              <a:buSzPts val="1200"/>
              <a:buFontTx/>
              <a:buChar char="–"/>
              <a:defRPr sz="1200">
                <a:solidFill>
                  <a:srgbClr val="1F3E49"/>
                </a:solidFill>
              </a:defRPr>
            </a:lvl2pPr>
            <a:lvl3pPr marL="1371600" indent="-317500">
              <a:lnSpc>
                <a:spcPct val="100000"/>
              </a:lnSpc>
              <a:buClrTx/>
              <a:buSzPts val="1200"/>
              <a:buFontTx/>
              <a:buChar char="•"/>
              <a:defRPr sz="1200">
                <a:solidFill>
                  <a:srgbClr val="1F3E49"/>
                </a:solidFill>
              </a:defRPr>
            </a:lvl3pPr>
            <a:lvl4pPr marL="1828800" indent="-317500">
              <a:lnSpc>
                <a:spcPct val="100000"/>
              </a:lnSpc>
              <a:buClrTx/>
              <a:buSzPts val="1200"/>
              <a:buFontTx/>
              <a:buChar char="–"/>
              <a:defRPr sz="1200">
                <a:solidFill>
                  <a:srgbClr val="1F3E49"/>
                </a:solidFill>
              </a:defRPr>
            </a:lvl4pPr>
            <a:lvl5pPr marL="2286000" indent="-317500">
              <a:lnSpc>
                <a:spcPct val="100000"/>
              </a:lnSpc>
              <a:buClrTx/>
              <a:buSzPts val="1200"/>
              <a:buFontTx/>
              <a:buChar char="»"/>
              <a:defRPr sz="1200">
                <a:solidFill>
                  <a:srgbClr val="1F3E49"/>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29" name="Google Shape;127;p24"/>
          <p:cNvSpPr txBox="1">
            <a:spLocks noGrp="1"/>
          </p:cNvSpPr>
          <p:nvPr>
            <p:ph type="body" sz="quarter" idx="22"/>
          </p:nvPr>
        </p:nvSpPr>
        <p:spPr>
          <a:xfrm>
            <a:off x="4109556" y="457200"/>
            <a:ext cx="3184801" cy="357301"/>
          </a:xfrm>
          <a:prstGeom prst="rect">
            <a:avLst/>
          </a:prstGeom>
        </p:spPr>
        <p:txBody>
          <a:bodyPr lIns="40849" tIns="40849" rIns="40849" bIns="40849"/>
          <a:lstStyle/>
          <a:p>
            <a:pPr marL="228600" indent="0">
              <a:lnSpc>
                <a:spcPct val="100000"/>
              </a:lnSpc>
              <a:spcBef>
                <a:spcPts val="300"/>
              </a:spcBef>
              <a:buClrTx/>
              <a:buSzTx/>
              <a:buFontTx/>
              <a:buNone/>
              <a:defRPr sz="1500">
                <a:solidFill>
                  <a:srgbClr val="AA0A6C"/>
                </a:solidFill>
              </a:defRPr>
            </a:pPr>
            <a:endParaRPr dirty="0"/>
          </a:p>
        </p:txBody>
      </p:sp>
      <p:sp>
        <p:nvSpPr>
          <p:cNvPr id="230" name="Google Shape;128;p24"/>
          <p:cNvSpPr txBox="1">
            <a:spLocks noGrp="1"/>
          </p:cNvSpPr>
          <p:nvPr>
            <p:ph type="body" sz="half" idx="23"/>
          </p:nvPr>
        </p:nvSpPr>
        <p:spPr>
          <a:xfrm>
            <a:off x="4109556" y="1257300"/>
            <a:ext cx="4489801" cy="2628900"/>
          </a:xfrm>
          <a:prstGeom prst="rect">
            <a:avLst/>
          </a:prstGeom>
        </p:spPr>
        <p:txBody>
          <a:bodyPr lIns="40849" tIns="40849" rIns="40849" bIns="40849"/>
          <a:lstStyle/>
          <a:p>
            <a:pPr marL="228600" indent="0">
              <a:lnSpc>
                <a:spcPct val="100000"/>
              </a:lnSpc>
              <a:buClrTx/>
              <a:buSzTx/>
              <a:buFontTx/>
              <a:buNone/>
              <a:defRPr sz="1200">
                <a:solidFill>
                  <a:srgbClr val="1F3E49"/>
                </a:solidFill>
              </a:defRPr>
            </a:pPr>
            <a:endParaRPr dirty="0"/>
          </a:p>
        </p:txBody>
      </p:sp>
      <p:sp>
        <p:nvSpPr>
          <p:cNvPr id="231"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5_Title and Content">
    <p:spTree>
      <p:nvGrpSpPr>
        <p:cNvPr id="1" name=""/>
        <p:cNvGrpSpPr/>
        <p:nvPr/>
      </p:nvGrpSpPr>
      <p:grpSpPr>
        <a:xfrm>
          <a:off x="0" y="0"/>
          <a:ext cx="0" cy="0"/>
          <a:chOff x="0" y="0"/>
          <a:chExt cx="0" cy="0"/>
        </a:xfrm>
      </p:grpSpPr>
      <p:sp>
        <p:nvSpPr>
          <p:cNvPr id="238" name="Title Text"/>
          <p:cNvSpPr txBox="1">
            <a:spLocks noGrp="1"/>
          </p:cNvSpPr>
          <p:nvPr>
            <p:ph type="title"/>
          </p:nvPr>
        </p:nvSpPr>
        <p:spPr>
          <a:xfrm>
            <a:off x="457616" y="389810"/>
            <a:ext cx="8010902" cy="857401"/>
          </a:xfrm>
          <a:prstGeom prst="rect">
            <a:avLst/>
          </a:prstGeom>
        </p:spPr>
        <p:txBody>
          <a:bodyPr lIns="40849" tIns="40849" rIns="40849" bIns="40849" anchor="ctr"/>
          <a:lstStyle>
            <a:lvl1pPr>
              <a:defRPr sz="2600">
                <a:solidFill>
                  <a:srgbClr val="FFFFFF"/>
                </a:solidFill>
              </a:defRPr>
            </a:lvl1pPr>
          </a:lstStyle>
          <a:p>
            <a:r>
              <a:t>Title Text</a:t>
            </a:r>
          </a:p>
        </p:txBody>
      </p:sp>
      <p:sp>
        <p:nvSpPr>
          <p:cNvPr id="239" name="Body Level One…"/>
          <p:cNvSpPr txBox="1">
            <a:spLocks noGrp="1"/>
          </p:cNvSpPr>
          <p:nvPr>
            <p:ph type="body" idx="1"/>
          </p:nvPr>
        </p:nvSpPr>
        <p:spPr>
          <a:xfrm>
            <a:off x="457616" y="1348311"/>
            <a:ext cx="8010902" cy="3395401"/>
          </a:xfrm>
          <a:prstGeom prst="rect">
            <a:avLst/>
          </a:prstGeom>
        </p:spPr>
        <p:txBody>
          <a:bodyPr lIns="40849" tIns="40849" rIns="40849" bIns="40849"/>
          <a:lstStyle>
            <a:lvl1pPr indent="-304800">
              <a:lnSpc>
                <a:spcPct val="113000"/>
              </a:lnSpc>
              <a:spcBef>
                <a:spcPts val="200"/>
              </a:spcBef>
              <a:buClr>
                <a:srgbClr val="AA0A6C"/>
              </a:buClr>
              <a:buSzPts val="1200"/>
              <a:buChar char="•"/>
              <a:defRPr sz="1200">
                <a:solidFill>
                  <a:srgbClr val="FFFFFF"/>
                </a:solidFill>
              </a:defRPr>
            </a:lvl1pPr>
            <a:lvl2pPr marL="914400" indent="-304800">
              <a:lnSpc>
                <a:spcPct val="113000"/>
              </a:lnSpc>
              <a:spcBef>
                <a:spcPts val="200"/>
              </a:spcBef>
              <a:buClr>
                <a:srgbClr val="AA0A6C"/>
              </a:buClr>
              <a:buSzPts val="1200"/>
              <a:buChar char="•"/>
              <a:defRPr sz="1200">
                <a:solidFill>
                  <a:srgbClr val="FFFFFF"/>
                </a:solidFill>
              </a:defRPr>
            </a:lvl2pPr>
            <a:lvl3pPr marL="1371600" indent="-304800">
              <a:lnSpc>
                <a:spcPct val="113000"/>
              </a:lnSpc>
              <a:spcBef>
                <a:spcPts val="200"/>
              </a:spcBef>
              <a:buClr>
                <a:srgbClr val="AA0A6C"/>
              </a:buClr>
              <a:buSzPts val="1200"/>
              <a:buChar char="•"/>
              <a:defRPr sz="1200">
                <a:solidFill>
                  <a:srgbClr val="FFFFFF"/>
                </a:solidFill>
              </a:defRPr>
            </a:lvl3pPr>
            <a:lvl4pPr marL="1828800" indent="-304800">
              <a:lnSpc>
                <a:spcPct val="113000"/>
              </a:lnSpc>
              <a:spcBef>
                <a:spcPts val="200"/>
              </a:spcBef>
              <a:buClr>
                <a:srgbClr val="AA0A6C"/>
              </a:buClr>
              <a:buSzPts val="1200"/>
              <a:buChar char="•"/>
              <a:defRPr sz="1200">
                <a:solidFill>
                  <a:srgbClr val="FFFFFF"/>
                </a:solidFill>
              </a:defRPr>
            </a:lvl4pPr>
            <a:lvl5pPr marL="2286000" indent="-304800">
              <a:lnSpc>
                <a:spcPct val="113000"/>
              </a:lnSpc>
              <a:spcBef>
                <a:spcPts val="200"/>
              </a:spcBef>
              <a:buClr>
                <a:srgbClr val="AA0A6C"/>
              </a:buClr>
              <a:buSzPts val="1200"/>
              <a:buChar char="•"/>
              <a:defRPr sz="1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40" name="Google Shape;133;p25"/>
          <p:cNvSpPr>
            <a:spLocks noGrp="1"/>
          </p:cNvSpPr>
          <p:nvPr>
            <p:ph type="pic" idx="21"/>
          </p:nvPr>
        </p:nvSpPr>
        <p:spPr>
          <a:xfrm>
            <a:off x="0" y="0"/>
            <a:ext cx="9152401" cy="5144700"/>
          </a:xfrm>
          <a:prstGeom prst="rect">
            <a:avLst/>
          </a:prstGeom>
        </p:spPr>
        <p:txBody>
          <a:bodyPr lIns="91439" tIns="45719" rIns="91439" bIns="45719">
            <a:noAutofit/>
          </a:bodyPr>
          <a:lstStyle/>
          <a:p>
            <a:endParaRPr/>
          </a:p>
        </p:txBody>
      </p:sp>
      <p:sp>
        <p:nvSpPr>
          <p:cNvPr id="241"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3_Title and Content">
    <p:spTree>
      <p:nvGrpSpPr>
        <p:cNvPr id="1" name=""/>
        <p:cNvGrpSpPr/>
        <p:nvPr/>
      </p:nvGrpSpPr>
      <p:grpSpPr>
        <a:xfrm>
          <a:off x="0" y="0"/>
          <a:ext cx="0" cy="0"/>
          <a:chOff x="0" y="0"/>
          <a:chExt cx="0" cy="0"/>
        </a:xfrm>
      </p:grpSpPr>
      <p:sp>
        <p:nvSpPr>
          <p:cNvPr id="248" name="Google Shape;136;p26"/>
          <p:cNvSpPr>
            <a:spLocks noGrp="1"/>
          </p:cNvSpPr>
          <p:nvPr>
            <p:ph type="pic" sz="half" idx="21"/>
          </p:nvPr>
        </p:nvSpPr>
        <p:spPr>
          <a:xfrm>
            <a:off x="470751" y="456895"/>
            <a:ext cx="4324501" cy="4230901"/>
          </a:xfrm>
          <a:prstGeom prst="rect">
            <a:avLst/>
          </a:prstGeom>
        </p:spPr>
        <p:txBody>
          <a:bodyPr lIns="91439" tIns="45719" rIns="91439" bIns="45719">
            <a:noAutofit/>
          </a:bodyPr>
          <a:lstStyle/>
          <a:p>
            <a:endParaRPr/>
          </a:p>
        </p:txBody>
      </p:sp>
      <p:sp>
        <p:nvSpPr>
          <p:cNvPr id="249" name="Body Level One…"/>
          <p:cNvSpPr txBox="1">
            <a:spLocks noGrp="1"/>
          </p:cNvSpPr>
          <p:nvPr>
            <p:ph type="body" sz="half" idx="1"/>
          </p:nvPr>
        </p:nvSpPr>
        <p:spPr>
          <a:xfrm>
            <a:off x="4987711" y="440609"/>
            <a:ext cx="3932701" cy="4230900"/>
          </a:xfrm>
          <a:prstGeom prst="rect">
            <a:avLst/>
          </a:prstGeom>
        </p:spPr>
        <p:txBody>
          <a:bodyPr lIns="40849" tIns="40849" rIns="40849" bIns="40849"/>
          <a:lstStyle>
            <a:lvl1pPr marL="228600" indent="0">
              <a:lnSpc>
                <a:spcPct val="113000"/>
              </a:lnSpc>
              <a:buClrTx/>
              <a:buSzTx/>
              <a:buFontTx/>
              <a:buNone/>
              <a:defRPr sz="1200">
                <a:solidFill>
                  <a:srgbClr val="1F3E49"/>
                </a:solidFill>
              </a:defRPr>
            </a:lvl1pPr>
            <a:lvl2pPr marL="228600" indent="457200">
              <a:lnSpc>
                <a:spcPct val="113000"/>
              </a:lnSpc>
              <a:buClrTx/>
              <a:buSzTx/>
              <a:buFontTx/>
              <a:buNone/>
              <a:defRPr sz="1200">
                <a:solidFill>
                  <a:srgbClr val="1F3E49"/>
                </a:solidFill>
              </a:defRPr>
            </a:lvl2pPr>
            <a:lvl3pPr marL="228600" indent="914400">
              <a:lnSpc>
                <a:spcPct val="113000"/>
              </a:lnSpc>
              <a:buClrTx/>
              <a:buSzTx/>
              <a:buFontTx/>
              <a:buNone/>
              <a:defRPr sz="1200">
                <a:solidFill>
                  <a:srgbClr val="1F3E49"/>
                </a:solidFill>
              </a:defRPr>
            </a:lvl3pPr>
            <a:lvl4pPr marL="228600" indent="1371600">
              <a:lnSpc>
                <a:spcPct val="113000"/>
              </a:lnSpc>
              <a:buClrTx/>
              <a:buSzTx/>
              <a:buFontTx/>
              <a:buNone/>
              <a:defRPr sz="1200">
                <a:solidFill>
                  <a:srgbClr val="1F3E49"/>
                </a:solidFill>
              </a:defRPr>
            </a:lvl4pPr>
            <a:lvl5pPr marL="228600" indent="1828800">
              <a:lnSpc>
                <a:spcPct val="113000"/>
              </a:lnSpc>
              <a:buClrTx/>
              <a:buSzTx/>
              <a:buFontTx/>
              <a:buNone/>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250" name="Title Text"/>
          <p:cNvSpPr txBox="1">
            <a:spLocks noGrp="1"/>
          </p:cNvSpPr>
          <p:nvPr>
            <p:ph type="title"/>
          </p:nvPr>
        </p:nvSpPr>
        <p:spPr>
          <a:xfrm>
            <a:off x="914696" y="931513"/>
            <a:ext cx="3420002" cy="921300"/>
          </a:xfrm>
          <a:prstGeom prst="rect">
            <a:avLst/>
          </a:prstGeom>
        </p:spPr>
        <p:txBody>
          <a:bodyPr lIns="40849" tIns="40849" rIns="40849" bIns="40849" anchor="ctr"/>
          <a:lstStyle>
            <a:lvl1pPr>
              <a:defRPr sz="2700">
                <a:solidFill>
                  <a:srgbClr val="FFFFFF"/>
                </a:solidFill>
              </a:defRPr>
            </a:lvl1pPr>
          </a:lstStyle>
          <a:p>
            <a:r>
              <a:t>Title Text</a:t>
            </a:r>
          </a:p>
        </p:txBody>
      </p:sp>
      <p:sp>
        <p:nvSpPr>
          <p:cNvPr id="251" name="Google Shape;139;p26"/>
          <p:cNvSpPr txBox="1">
            <a:spLocks noGrp="1"/>
          </p:cNvSpPr>
          <p:nvPr>
            <p:ph type="body" sz="quarter" idx="22"/>
          </p:nvPr>
        </p:nvSpPr>
        <p:spPr>
          <a:xfrm>
            <a:off x="914756" y="1947997"/>
            <a:ext cx="3420002" cy="2265301"/>
          </a:xfrm>
          <a:prstGeom prst="rect">
            <a:avLst/>
          </a:prstGeom>
        </p:spPr>
        <p:txBody>
          <a:bodyPr lIns="40849" tIns="40849" rIns="40849" bIns="40849"/>
          <a:lstStyle/>
          <a:p>
            <a:pPr indent="-317500">
              <a:lnSpc>
                <a:spcPct val="113000"/>
              </a:lnSpc>
              <a:spcBef>
                <a:spcPts val="200"/>
              </a:spcBef>
              <a:buClr>
                <a:srgbClr val="AA0A6C"/>
              </a:buClr>
              <a:buSzPts val="1200"/>
              <a:buChar char="•"/>
              <a:defRPr sz="1200">
                <a:solidFill>
                  <a:srgbClr val="1F3E49"/>
                </a:solidFill>
              </a:defRPr>
            </a:pPr>
            <a:endParaRPr/>
          </a:p>
        </p:txBody>
      </p:sp>
      <p:sp>
        <p:nvSpPr>
          <p:cNvPr id="252"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457616" y="641736"/>
            <a:ext cx="3199502" cy="857401"/>
          </a:xfrm>
          <a:prstGeom prst="rect">
            <a:avLst/>
          </a:prstGeom>
        </p:spPr>
        <p:txBody>
          <a:bodyPr lIns="40849" tIns="40849" rIns="40849" bIns="40849" anchor="ctr"/>
          <a:lstStyle>
            <a:lvl1pPr>
              <a:defRPr sz="2600">
                <a:solidFill>
                  <a:srgbClr val="AA0A6C"/>
                </a:solidFill>
              </a:defRPr>
            </a:lvl1pPr>
          </a:lstStyle>
          <a:p>
            <a:r>
              <a:t>Title Text</a:t>
            </a:r>
          </a:p>
        </p:txBody>
      </p:sp>
      <p:sp>
        <p:nvSpPr>
          <p:cNvPr id="260" name="Body Level One…"/>
          <p:cNvSpPr txBox="1">
            <a:spLocks noGrp="1"/>
          </p:cNvSpPr>
          <p:nvPr>
            <p:ph type="body" sz="half" idx="1"/>
          </p:nvPr>
        </p:nvSpPr>
        <p:spPr>
          <a:xfrm>
            <a:off x="457617" y="1600237"/>
            <a:ext cx="3199502" cy="3078301"/>
          </a:xfrm>
          <a:prstGeom prst="rect">
            <a:avLst/>
          </a:prstGeom>
        </p:spPr>
        <p:txBody>
          <a:bodyPr lIns="40849" tIns="40849" rIns="40849" bIns="40849"/>
          <a:lstStyle>
            <a:lvl1pPr indent="-317500">
              <a:lnSpc>
                <a:spcPct val="113000"/>
              </a:lnSpc>
              <a:spcBef>
                <a:spcPts val="200"/>
              </a:spcBef>
              <a:buClr>
                <a:srgbClr val="AA0A6C"/>
              </a:buClr>
              <a:buSzPts val="1200"/>
              <a:buChar char="•"/>
              <a:defRPr sz="1200">
                <a:solidFill>
                  <a:srgbClr val="1F3E49"/>
                </a:solidFill>
              </a:defRPr>
            </a:lvl1pPr>
            <a:lvl2pPr marL="914400" indent="-317500">
              <a:lnSpc>
                <a:spcPct val="113000"/>
              </a:lnSpc>
              <a:spcBef>
                <a:spcPts val="200"/>
              </a:spcBef>
              <a:buClr>
                <a:srgbClr val="AA0A6C"/>
              </a:buClr>
              <a:buSzPts val="1200"/>
              <a:buChar char="•"/>
              <a:defRPr sz="1200">
                <a:solidFill>
                  <a:srgbClr val="1F3E49"/>
                </a:solidFill>
              </a:defRPr>
            </a:lvl2pPr>
            <a:lvl3pPr marL="1371600" indent="-317500">
              <a:lnSpc>
                <a:spcPct val="113000"/>
              </a:lnSpc>
              <a:spcBef>
                <a:spcPts val="200"/>
              </a:spcBef>
              <a:buClr>
                <a:srgbClr val="AA0A6C"/>
              </a:buClr>
              <a:buSzPts val="1200"/>
              <a:buChar char="•"/>
              <a:defRPr sz="1200">
                <a:solidFill>
                  <a:srgbClr val="1F3E49"/>
                </a:solidFill>
              </a:defRPr>
            </a:lvl3pPr>
            <a:lvl4pPr marL="1828800" indent="-317500">
              <a:lnSpc>
                <a:spcPct val="113000"/>
              </a:lnSpc>
              <a:spcBef>
                <a:spcPts val="200"/>
              </a:spcBef>
              <a:buClr>
                <a:srgbClr val="AA0A6C"/>
              </a:buClr>
              <a:buSzPts val="1200"/>
              <a:buChar char="•"/>
              <a:defRPr sz="1200">
                <a:solidFill>
                  <a:srgbClr val="1F3E49"/>
                </a:solidFill>
              </a:defRPr>
            </a:lvl4pPr>
            <a:lvl5pPr marL="2286000" indent="-317500">
              <a:lnSpc>
                <a:spcPct val="113000"/>
              </a:lnSpc>
              <a:spcBef>
                <a:spcPts val="200"/>
              </a:spcBef>
              <a:buClr>
                <a:srgbClr val="AA0A6C"/>
              </a:buClr>
              <a:buSzPts val="1200"/>
              <a:buChar char="•"/>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261" name="Google Shape;144;p27"/>
          <p:cNvSpPr/>
          <p:nvPr/>
        </p:nvSpPr>
        <p:spPr>
          <a:xfrm flipH="1">
            <a:off x="3792592" y="713665"/>
            <a:ext cx="1" cy="3964801"/>
          </a:xfrm>
          <a:prstGeom prst="line">
            <a:avLst/>
          </a:prstGeom>
          <a:ln>
            <a:solidFill>
              <a:srgbClr val="808080"/>
            </a:solidFill>
          </a:ln>
        </p:spPr>
        <p:txBody>
          <a:bodyPr lIns="45719" rIns="45719"/>
          <a:lstStyle/>
          <a:p>
            <a:endParaRPr/>
          </a:p>
        </p:txBody>
      </p:sp>
      <p:sp>
        <p:nvSpPr>
          <p:cNvPr id="262" name="Google Shape;145;p27"/>
          <p:cNvSpPr txBox="1">
            <a:spLocks noGrp="1"/>
          </p:cNvSpPr>
          <p:nvPr>
            <p:ph type="body" sz="quarter" idx="21"/>
          </p:nvPr>
        </p:nvSpPr>
        <p:spPr>
          <a:xfrm rot="16200000">
            <a:off x="1977141" y="2529230"/>
            <a:ext cx="3964800" cy="333901"/>
          </a:xfrm>
          <a:prstGeom prst="rect">
            <a:avLst/>
          </a:prstGeom>
        </p:spPr>
        <p:txBody>
          <a:bodyPr lIns="40849" tIns="40849" rIns="40849" bIns="40849"/>
          <a:lstStyle/>
          <a:p>
            <a:pPr indent="-317500">
              <a:lnSpc>
                <a:spcPct val="113000"/>
              </a:lnSpc>
              <a:spcBef>
                <a:spcPts val="200"/>
              </a:spcBef>
              <a:buClr>
                <a:srgbClr val="AA0A6C"/>
              </a:buClr>
              <a:buSzPts val="1200"/>
              <a:buChar char="•"/>
              <a:defRPr sz="1200">
                <a:solidFill>
                  <a:srgbClr val="1F3E49"/>
                </a:solidFill>
              </a:defRPr>
            </a:pPr>
            <a:endParaRPr/>
          </a:p>
        </p:txBody>
      </p:sp>
      <p:sp>
        <p:nvSpPr>
          <p:cNvPr id="263" name="Google Shape;146;p27"/>
          <p:cNvSpPr/>
          <p:nvPr/>
        </p:nvSpPr>
        <p:spPr>
          <a:xfrm flipH="1">
            <a:off x="3792592" y="713665"/>
            <a:ext cx="1" cy="3964801"/>
          </a:xfrm>
          <a:prstGeom prst="line">
            <a:avLst/>
          </a:prstGeom>
          <a:ln>
            <a:solidFill>
              <a:srgbClr val="1F3E49"/>
            </a:solidFill>
          </a:ln>
        </p:spPr>
        <p:txBody>
          <a:bodyPr lIns="45719" rIns="45719"/>
          <a:lstStyle/>
          <a:p>
            <a:endParaRPr/>
          </a:p>
        </p:txBody>
      </p:sp>
      <p:sp>
        <p:nvSpPr>
          <p:cNvPr id="264" name="Google Shape;147;p27"/>
          <p:cNvSpPr/>
          <p:nvPr/>
        </p:nvSpPr>
        <p:spPr>
          <a:xfrm flipH="1">
            <a:off x="4118395" y="713665"/>
            <a:ext cx="1" cy="3964801"/>
          </a:xfrm>
          <a:prstGeom prst="line">
            <a:avLst/>
          </a:prstGeom>
          <a:ln>
            <a:solidFill>
              <a:srgbClr val="1F3E49"/>
            </a:solidFill>
          </a:ln>
        </p:spPr>
        <p:txBody>
          <a:bodyPr lIns="45719" rIns="45719"/>
          <a:lstStyle/>
          <a:p>
            <a:endParaRPr/>
          </a:p>
        </p:txBody>
      </p:sp>
      <p:sp>
        <p:nvSpPr>
          <p:cNvPr id="266"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6_Title and Content">
    <p:spTree>
      <p:nvGrpSpPr>
        <p:cNvPr id="1" name=""/>
        <p:cNvGrpSpPr/>
        <p:nvPr/>
      </p:nvGrpSpPr>
      <p:grpSpPr>
        <a:xfrm>
          <a:off x="0" y="0"/>
          <a:ext cx="0" cy="0"/>
          <a:chOff x="0" y="0"/>
          <a:chExt cx="0" cy="0"/>
        </a:xfrm>
      </p:grpSpPr>
      <p:sp>
        <p:nvSpPr>
          <p:cNvPr id="273" name="Google Shape;151;p28"/>
          <p:cNvSpPr/>
          <p:nvPr/>
        </p:nvSpPr>
        <p:spPr>
          <a:xfrm>
            <a:off x="-3" y="0"/>
            <a:ext cx="4576202" cy="5144700"/>
          </a:xfrm>
          <a:prstGeom prst="rect">
            <a:avLst/>
          </a:prstGeom>
          <a:solidFill>
            <a:srgbClr val="AA096C"/>
          </a:solidFill>
          <a:ln w="12700">
            <a:miter lim="400000"/>
          </a:ln>
        </p:spPr>
        <p:txBody>
          <a:bodyPr lIns="45719" rIns="45719" anchor="ctr"/>
          <a:lstStyle/>
          <a:p>
            <a:pPr algn="ctr">
              <a:defRPr sz="1600">
                <a:solidFill>
                  <a:srgbClr val="FFFFFF"/>
                </a:solidFill>
              </a:defRPr>
            </a:pPr>
            <a:endParaRPr/>
          </a:p>
        </p:txBody>
      </p:sp>
      <p:sp>
        <p:nvSpPr>
          <p:cNvPr id="274" name="Title Text"/>
          <p:cNvSpPr txBox="1">
            <a:spLocks noGrp="1"/>
          </p:cNvSpPr>
          <p:nvPr>
            <p:ph type="title"/>
          </p:nvPr>
        </p:nvSpPr>
        <p:spPr>
          <a:xfrm>
            <a:off x="457616" y="459890"/>
            <a:ext cx="3661502" cy="4211700"/>
          </a:xfrm>
          <a:prstGeom prst="rect">
            <a:avLst/>
          </a:prstGeom>
        </p:spPr>
        <p:txBody>
          <a:bodyPr lIns="40849" tIns="40849" rIns="40849" bIns="40849" anchor="ctr"/>
          <a:lstStyle>
            <a:lvl1pPr>
              <a:defRPr sz="6000">
                <a:solidFill>
                  <a:srgbClr val="FFFFFF"/>
                </a:solidFill>
              </a:defRPr>
            </a:lvl1pPr>
          </a:lstStyle>
          <a:p>
            <a:r>
              <a:t>Title Text</a:t>
            </a:r>
          </a:p>
        </p:txBody>
      </p:sp>
      <p:sp>
        <p:nvSpPr>
          <p:cNvPr id="275" name="Body Level One…"/>
          <p:cNvSpPr txBox="1">
            <a:spLocks noGrp="1"/>
          </p:cNvSpPr>
          <p:nvPr>
            <p:ph type="body" sz="half" idx="1"/>
          </p:nvPr>
        </p:nvSpPr>
        <p:spPr>
          <a:xfrm>
            <a:off x="4987711" y="641736"/>
            <a:ext cx="3932701" cy="4029902"/>
          </a:xfrm>
          <a:prstGeom prst="rect">
            <a:avLst/>
          </a:prstGeom>
        </p:spPr>
        <p:txBody>
          <a:bodyPr lIns="40849" tIns="40849" rIns="40849" bIns="40849"/>
          <a:lstStyle>
            <a:lvl1pPr marL="228600" indent="0">
              <a:lnSpc>
                <a:spcPct val="100000"/>
              </a:lnSpc>
              <a:buClrTx/>
              <a:buSzTx/>
              <a:buFontTx/>
              <a:buNone/>
              <a:defRPr sz="2000">
                <a:solidFill>
                  <a:srgbClr val="1F3E49"/>
                </a:solidFill>
              </a:defRPr>
            </a:lvl1pPr>
            <a:lvl2pPr marL="228600" indent="457200">
              <a:lnSpc>
                <a:spcPct val="100000"/>
              </a:lnSpc>
              <a:buClrTx/>
              <a:buSzTx/>
              <a:buFontTx/>
              <a:buNone/>
              <a:defRPr sz="2000">
                <a:solidFill>
                  <a:srgbClr val="1F3E49"/>
                </a:solidFill>
              </a:defRPr>
            </a:lvl2pPr>
            <a:lvl3pPr marL="228600" indent="914400">
              <a:lnSpc>
                <a:spcPct val="100000"/>
              </a:lnSpc>
              <a:buClrTx/>
              <a:buSzTx/>
              <a:buFontTx/>
              <a:buNone/>
              <a:defRPr sz="2000">
                <a:solidFill>
                  <a:srgbClr val="1F3E49"/>
                </a:solidFill>
              </a:defRPr>
            </a:lvl3pPr>
            <a:lvl4pPr marL="228600" indent="1371600">
              <a:lnSpc>
                <a:spcPct val="100000"/>
              </a:lnSpc>
              <a:buClrTx/>
              <a:buSzTx/>
              <a:buFontTx/>
              <a:buNone/>
              <a:defRPr sz="2000">
                <a:solidFill>
                  <a:srgbClr val="1F3E49"/>
                </a:solidFill>
              </a:defRPr>
            </a:lvl4pPr>
            <a:lvl5pPr marL="228600" indent="1828800">
              <a:lnSpc>
                <a:spcPct val="100000"/>
              </a:lnSpc>
              <a:buClrTx/>
              <a:buSzTx/>
              <a:buFontTx/>
              <a:buNone/>
              <a:defRPr sz="20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277"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9_Title and Content">
    <p:spTree>
      <p:nvGrpSpPr>
        <p:cNvPr id="1" name=""/>
        <p:cNvGrpSpPr/>
        <p:nvPr/>
      </p:nvGrpSpPr>
      <p:grpSpPr>
        <a:xfrm>
          <a:off x="0" y="0"/>
          <a:ext cx="0" cy="0"/>
          <a:chOff x="0" y="0"/>
          <a:chExt cx="0" cy="0"/>
        </a:xfrm>
      </p:grpSpPr>
      <p:sp>
        <p:nvSpPr>
          <p:cNvPr id="284" name="Title Text"/>
          <p:cNvSpPr txBox="1">
            <a:spLocks noGrp="1"/>
          </p:cNvSpPr>
          <p:nvPr>
            <p:ph type="title"/>
          </p:nvPr>
        </p:nvSpPr>
        <p:spPr>
          <a:xfrm>
            <a:off x="457616" y="344840"/>
            <a:ext cx="8010902" cy="520801"/>
          </a:xfrm>
          <a:prstGeom prst="rect">
            <a:avLst/>
          </a:prstGeom>
        </p:spPr>
        <p:txBody>
          <a:bodyPr lIns="40849" tIns="40849" rIns="40849" bIns="40849" anchor="ctr"/>
          <a:lstStyle>
            <a:lvl1pPr>
              <a:defRPr sz="2700">
                <a:solidFill>
                  <a:srgbClr val="AA0A6C"/>
                </a:solidFill>
              </a:defRPr>
            </a:lvl1pPr>
          </a:lstStyle>
          <a:p>
            <a:r>
              <a:t>Title Text</a:t>
            </a:r>
          </a:p>
        </p:txBody>
      </p:sp>
      <p:sp>
        <p:nvSpPr>
          <p:cNvPr id="285" name="Body Level One…"/>
          <p:cNvSpPr txBox="1">
            <a:spLocks noGrp="1"/>
          </p:cNvSpPr>
          <p:nvPr>
            <p:ph type="body" sz="quarter" idx="1"/>
          </p:nvPr>
        </p:nvSpPr>
        <p:spPr>
          <a:xfrm>
            <a:off x="457616" y="865682"/>
            <a:ext cx="8010902" cy="752701"/>
          </a:xfrm>
          <a:prstGeom prst="rect">
            <a:avLst/>
          </a:prstGeom>
        </p:spPr>
        <p:txBody>
          <a:bodyPr lIns="40849" tIns="40849" rIns="40849" bIns="40849"/>
          <a:lstStyle>
            <a:lvl1pPr indent="-317500">
              <a:lnSpc>
                <a:spcPct val="113000"/>
              </a:lnSpc>
              <a:spcBef>
                <a:spcPts val="200"/>
              </a:spcBef>
              <a:buClr>
                <a:srgbClr val="AA0A6C"/>
              </a:buClr>
              <a:buSzPts val="1200"/>
              <a:buChar char="•"/>
              <a:defRPr sz="1200">
                <a:solidFill>
                  <a:srgbClr val="1F3E49"/>
                </a:solidFill>
              </a:defRPr>
            </a:lvl1pPr>
            <a:lvl2pPr marL="914400" indent="-317500">
              <a:lnSpc>
                <a:spcPct val="113000"/>
              </a:lnSpc>
              <a:spcBef>
                <a:spcPts val="200"/>
              </a:spcBef>
              <a:buClr>
                <a:srgbClr val="AA0A6C"/>
              </a:buClr>
              <a:buSzPts val="1200"/>
              <a:buChar char="•"/>
              <a:defRPr sz="1200">
                <a:solidFill>
                  <a:srgbClr val="1F3E49"/>
                </a:solidFill>
              </a:defRPr>
            </a:lvl2pPr>
            <a:lvl3pPr marL="1371600" indent="-317500">
              <a:lnSpc>
                <a:spcPct val="113000"/>
              </a:lnSpc>
              <a:spcBef>
                <a:spcPts val="200"/>
              </a:spcBef>
              <a:buClr>
                <a:srgbClr val="AA0A6C"/>
              </a:buClr>
              <a:buSzPts val="1200"/>
              <a:buChar char="•"/>
              <a:defRPr sz="1200">
                <a:solidFill>
                  <a:srgbClr val="1F3E49"/>
                </a:solidFill>
              </a:defRPr>
            </a:lvl3pPr>
            <a:lvl4pPr marL="1828800" indent="-317500">
              <a:lnSpc>
                <a:spcPct val="113000"/>
              </a:lnSpc>
              <a:spcBef>
                <a:spcPts val="200"/>
              </a:spcBef>
              <a:buClr>
                <a:srgbClr val="AA0A6C"/>
              </a:buClr>
              <a:buSzPts val="1200"/>
              <a:buChar char="•"/>
              <a:defRPr sz="1200">
                <a:solidFill>
                  <a:srgbClr val="1F3E49"/>
                </a:solidFill>
              </a:defRPr>
            </a:lvl4pPr>
            <a:lvl5pPr marL="2286000" indent="-317500">
              <a:lnSpc>
                <a:spcPct val="113000"/>
              </a:lnSpc>
              <a:spcBef>
                <a:spcPts val="200"/>
              </a:spcBef>
              <a:buClr>
                <a:srgbClr val="AA0A6C"/>
              </a:buClr>
              <a:buSzPts val="1200"/>
              <a:buChar char="•"/>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287" name="Google Shape;160;p29"/>
          <p:cNvSpPr/>
          <p:nvPr/>
        </p:nvSpPr>
        <p:spPr>
          <a:xfrm>
            <a:off x="543670" y="1681785"/>
            <a:ext cx="1946101" cy="3016801"/>
          </a:xfrm>
          <a:prstGeom prst="roundRect">
            <a:avLst>
              <a:gd name="adj" fmla="val 11966"/>
            </a:avLst>
          </a:prstGeom>
          <a:solidFill>
            <a:srgbClr val="F2F2F2">
              <a:alpha val="49800"/>
            </a:srgbClr>
          </a:solidFill>
          <a:ln w="12700">
            <a:miter lim="400000"/>
          </a:ln>
        </p:spPr>
        <p:txBody>
          <a:bodyPr lIns="45719" rIns="45719" anchor="ctr"/>
          <a:lstStyle/>
          <a:p>
            <a:pPr algn="ctr">
              <a:defRPr sz="1600">
                <a:solidFill>
                  <a:srgbClr val="FFFFFF"/>
                </a:solidFill>
              </a:defRPr>
            </a:pPr>
            <a:endParaRPr/>
          </a:p>
        </p:txBody>
      </p:sp>
      <p:grpSp>
        <p:nvGrpSpPr>
          <p:cNvPr id="292" name="Google Shape;161;p29"/>
          <p:cNvGrpSpPr/>
          <p:nvPr/>
        </p:nvGrpSpPr>
        <p:grpSpPr>
          <a:xfrm>
            <a:off x="2003351" y="3517989"/>
            <a:ext cx="216231" cy="216001"/>
            <a:chOff x="0" y="0"/>
            <a:chExt cx="216229" cy="215999"/>
          </a:xfrm>
        </p:grpSpPr>
        <p:sp>
          <p:nvSpPr>
            <p:cNvPr id="288" name="Google Shape;162;p29"/>
            <p:cNvSpPr/>
            <p:nvPr/>
          </p:nvSpPr>
          <p:spPr>
            <a:xfrm>
              <a:off x="0" y="0"/>
              <a:ext cx="216230" cy="216000"/>
            </a:xfrm>
            <a:prstGeom prst="ellipse">
              <a:avLst/>
            </a:prstGeom>
            <a:solidFill>
              <a:srgbClr val="549DB6"/>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grpSp>
          <p:nvGrpSpPr>
            <p:cNvPr id="291" name="Google Shape;163;p29"/>
            <p:cNvGrpSpPr/>
            <p:nvPr/>
          </p:nvGrpSpPr>
          <p:grpSpPr>
            <a:xfrm>
              <a:off x="55262" y="48051"/>
              <a:ext cx="108067" cy="111133"/>
              <a:chOff x="0" y="0"/>
              <a:chExt cx="108065" cy="111132"/>
            </a:xfrm>
          </p:grpSpPr>
          <p:sp>
            <p:nvSpPr>
              <p:cNvPr id="289" name="Google Shape;164;p29"/>
              <p:cNvSpPr/>
              <p:nvPr/>
            </p:nvSpPr>
            <p:spPr>
              <a:xfrm>
                <a:off x="-1" y="-1"/>
                <a:ext cx="25504" cy="111134"/>
              </a:xfrm>
              <a:custGeom>
                <a:avLst/>
                <a:gdLst/>
                <a:ahLst/>
                <a:cxnLst>
                  <a:cxn ang="0">
                    <a:pos x="wd2" y="hd2"/>
                  </a:cxn>
                  <a:cxn ang="5400000">
                    <a:pos x="wd2" y="hd2"/>
                  </a:cxn>
                  <a:cxn ang="10800000">
                    <a:pos x="wd2" y="hd2"/>
                  </a:cxn>
                  <a:cxn ang="16200000">
                    <a:pos x="wd2" y="hd2"/>
                  </a:cxn>
                </a:cxnLst>
                <a:rect l="0" t="0" r="r" b="b"/>
                <a:pathLst>
                  <a:path w="21464" h="21600" extrusionOk="0">
                    <a:moveTo>
                      <a:pt x="21464" y="2369"/>
                    </a:moveTo>
                    <a:cubicBezTo>
                      <a:pt x="21464" y="3660"/>
                      <a:pt x="17199" y="4708"/>
                      <a:pt x="10532" y="4708"/>
                    </a:cubicBezTo>
                    <a:cubicBezTo>
                      <a:pt x="4129" y="4708"/>
                      <a:pt x="-136" y="3664"/>
                      <a:pt x="3" y="2369"/>
                    </a:cubicBezTo>
                    <a:cubicBezTo>
                      <a:pt x="-136" y="1016"/>
                      <a:pt x="4142" y="0"/>
                      <a:pt x="10671" y="0"/>
                    </a:cubicBezTo>
                    <a:cubicBezTo>
                      <a:pt x="17199" y="0"/>
                      <a:pt x="21325" y="1016"/>
                      <a:pt x="21464" y="2369"/>
                    </a:cubicBezTo>
                    <a:close/>
                    <a:moveTo>
                      <a:pt x="531" y="21600"/>
                    </a:moveTo>
                    <a:lnTo>
                      <a:pt x="531" y="6551"/>
                    </a:lnTo>
                    <a:lnTo>
                      <a:pt x="20797" y="6551"/>
                    </a:lnTo>
                    <a:lnTo>
                      <a:pt x="20797" y="21597"/>
                    </a:lnTo>
                    <a:lnTo>
                      <a:pt x="531" y="21597"/>
                    </a:lnTo>
                    <a:close/>
                  </a:path>
                </a:pathLst>
              </a:custGeom>
              <a:solidFill>
                <a:srgbClr val="FFFFFF"/>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sp>
            <p:nvSpPr>
              <p:cNvPr id="290" name="Google Shape;165;p29"/>
              <p:cNvSpPr/>
              <p:nvPr/>
            </p:nvSpPr>
            <p:spPr>
              <a:xfrm>
                <a:off x="33912" y="31974"/>
                <a:ext cx="74154" cy="79138"/>
              </a:xfrm>
              <a:custGeom>
                <a:avLst/>
                <a:gdLst/>
                <a:ahLst/>
                <a:cxnLst>
                  <a:cxn ang="0">
                    <a:pos x="wd2" y="hd2"/>
                  </a:cxn>
                  <a:cxn ang="5400000">
                    <a:pos x="wd2" y="hd2"/>
                  </a:cxn>
                  <a:cxn ang="10800000">
                    <a:pos x="wd2" y="hd2"/>
                  </a:cxn>
                  <a:cxn ang="16200000">
                    <a:pos x="wd2" y="hd2"/>
                  </a:cxn>
                </a:cxnLst>
                <a:rect l="0" t="0" r="r" b="b"/>
                <a:pathLst>
                  <a:path w="21600" h="21600" extrusionOk="0">
                    <a:moveTo>
                      <a:pt x="183" y="7213"/>
                    </a:moveTo>
                    <a:cubicBezTo>
                      <a:pt x="183" y="4577"/>
                      <a:pt x="91" y="2331"/>
                      <a:pt x="0" y="477"/>
                    </a:cubicBezTo>
                    <a:lnTo>
                      <a:pt x="6091" y="477"/>
                    </a:lnTo>
                    <a:lnTo>
                      <a:pt x="6413" y="3370"/>
                    </a:lnTo>
                    <a:lnTo>
                      <a:pt x="6553" y="3370"/>
                    </a:lnTo>
                    <a:cubicBezTo>
                      <a:pt x="7476" y="2029"/>
                      <a:pt x="9783" y="0"/>
                      <a:pt x="13523" y="0"/>
                    </a:cubicBezTo>
                    <a:cubicBezTo>
                      <a:pt x="18139" y="0"/>
                      <a:pt x="21600" y="2853"/>
                      <a:pt x="21600" y="9072"/>
                    </a:cubicBezTo>
                    <a:lnTo>
                      <a:pt x="21600" y="21600"/>
                    </a:lnTo>
                    <a:lnTo>
                      <a:pt x="14581" y="21600"/>
                    </a:lnTo>
                    <a:lnTo>
                      <a:pt x="14581" y="9891"/>
                    </a:lnTo>
                    <a:cubicBezTo>
                      <a:pt x="14581" y="7168"/>
                      <a:pt x="13567" y="5310"/>
                      <a:pt x="11028" y="5310"/>
                    </a:cubicBezTo>
                    <a:cubicBezTo>
                      <a:pt x="9091" y="5310"/>
                      <a:pt x="7937" y="6561"/>
                      <a:pt x="7476" y="7772"/>
                    </a:cubicBezTo>
                    <a:cubicBezTo>
                      <a:pt x="7293" y="8158"/>
                      <a:pt x="7197" y="8807"/>
                      <a:pt x="7197" y="9414"/>
                    </a:cubicBezTo>
                    <a:lnTo>
                      <a:pt x="7197" y="21595"/>
                    </a:lnTo>
                    <a:lnTo>
                      <a:pt x="183" y="21595"/>
                    </a:lnTo>
                    <a:lnTo>
                      <a:pt x="183" y="7213"/>
                    </a:lnTo>
                    <a:close/>
                  </a:path>
                </a:pathLst>
              </a:custGeom>
              <a:solidFill>
                <a:srgbClr val="FFFFFF"/>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grpSp>
      </p:grpSp>
      <p:sp>
        <p:nvSpPr>
          <p:cNvPr id="293" name="Google Shape;166;p29"/>
          <p:cNvSpPr>
            <a:spLocks noGrp="1"/>
          </p:cNvSpPr>
          <p:nvPr>
            <p:ph type="pic" sz="quarter" idx="21"/>
          </p:nvPr>
        </p:nvSpPr>
        <p:spPr>
          <a:xfrm>
            <a:off x="819549" y="1946672"/>
            <a:ext cx="1392900" cy="1392901"/>
          </a:xfrm>
          <a:prstGeom prst="rect">
            <a:avLst/>
          </a:prstGeom>
        </p:spPr>
        <p:txBody>
          <a:bodyPr lIns="91439" tIns="45719" rIns="91439" bIns="45719">
            <a:noAutofit/>
          </a:bodyPr>
          <a:lstStyle/>
          <a:p>
            <a:endParaRPr/>
          </a:p>
        </p:txBody>
      </p:sp>
      <p:sp>
        <p:nvSpPr>
          <p:cNvPr id="294" name="Google Shape;167;p29"/>
          <p:cNvSpPr txBox="1">
            <a:spLocks noGrp="1"/>
          </p:cNvSpPr>
          <p:nvPr>
            <p:ph type="body" sz="quarter" idx="22"/>
          </p:nvPr>
        </p:nvSpPr>
        <p:spPr>
          <a:xfrm>
            <a:off x="747927" y="3502705"/>
            <a:ext cx="1466102"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295" name="Google Shape;168;p29"/>
          <p:cNvSpPr txBox="1">
            <a:spLocks noGrp="1"/>
          </p:cNvSpPr>
          <p:nvPr>
            <p:ph type="body" sz="quarter" idx="23"/>
          </p:nvPr>
        </p:nvSpPr>
        <p:spPr>
          <a:xfrm>
            <a:off x="747927" y="3899746"/>
            <a:ext cx="1433102"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296" name="Google Shape;169;p29"/>
          <p:cNvSpPr/>
          <p:nvPr/>
        </p:nvSpPr>
        <p:spPr>
          <a:xfrm>
            <a:off x="2629927" y="1681785"/>
            <a:ext cx="1946101" cy="3016801"/>
          </a:xfrm>
          <a:prstGeom prst="roundRect">
            <a:avLst>
              <a:gd name="adj" fmla="val 11966"/>
            </a:avLst>
          </a:prstGeom>
          <a:solidFill>
            <a:srgbClr val="F2F2F2">
              <a:alpha val="49800"/>
            </a:srgbClr>
          </a:solidFill>
          <a:ln w="12700">
            <a:miter lim="400000"/>
          </a:ln>
        </p:spPr>
        <p:txBody>
          <a:bodyPr lIns="45719" rIns="45719" anchor="ctr"/>
          <a:lstStyle/>
          <a:p>
            <a:pPr algn="ctr">
              <a:defRPr sz="1600">
                <a:solidFill>
                  <a:srgbClr val="FFFFFF"/>
                </a:solidFill>
              </a:defRPr>
            </a:pPr>
            <a:endParaRPr/>
          </a:p>
        </p:txBody>
      </p:sp>
      <p:grpSp>
        <p:nvGrpSpPr>
          <p:cNvPr id="301" name="Google Shape;170;p29"/>
          <p:cNvGrpSpPr/>
          <p:nvPr/>
        </p:nvGrpSpPr>
        <p:grpSpPr>
          <a:xfrm>
            <a:off x="4089610" y="3517989"/>
            <a:ext cx="216231" cy="216001"/>
            <a:chOff x="0" y="0"/>
            <a:chExt cx="216229" cy="215999"/>
          </a:xfrm>
        </p:grpSpPr>
        <p:sp>
          <p:nvSpPr>
            <p:cNvPr id="297" name="Google Shape;171;p29"/>
            <p:cNvSpPr/>
            <p:nvPr/>
          </p:nvSpPr>
          <p:spPr>
            <a:xfrm>
              <a:off x="0" y="0"/>
              <a:ext cx="216230" cy="216000"/>
            </a:xfrm>
            <a:prstGeom prst="ellipse">
              <a:avLst/>
            </a:prstGeom>
            <a:solidFill>
              <a:srgbClr val="549DB6"/>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grpSp>
          <p:nvGrpSpPr>
            <p:cNvPr id="300" name="Google Shape;172;p29"/>
            <p:cNvGrpSpPr/>
            <p:nvPr/>
          </p:nvGrpSpPr>
          <p:grpSpPr>
            <a:xfrm>
              <a:off x="55262" y="48051"/>
              <a:ext cx="108067" cy="111133"/>
              <a:chOff x="0" y="0"/>
              <a:chExt cx="108065" cy="111132"/>
            </a:xfrm>
          </p:grpSpPr>
          <p:sp>
            <p:nvSpPr>
              <p:cNvPr id="298" name="Google Shape;173;p29"/>
              <p:cNvSpPr/>
              <p:nvPr/>
            </p:nvSpPr>
            <p:spPr>
              <a:xfrm>
                <a:off x="-1" y="-1"/>
                <a:ext cx="25504" cy="111134"/>
              </a:xfrm>
              <a:custGeom>
                <a:avLst/>
                <a:gdLst/>
                <a:ahLst/>
                <a:cxnLst>
                  <a:cxn ang="0">
                    <a:pos x="wd2" y="hd2"/>
                  </a:cxn>
                  <a:cxn ang="5400000">
                    <a:pos x="wd2" y="hd2"/>
                  </a:cxn>
                  <a:cxn ang="10800000">
                    <a:pos x="wd2" y="hd2"/>
                  </a:cxn>
                  <a:cxn ang="16200000">
                    <a:pos x="wd2" y="hd2"/>
                  </a:cxn>
                </a:cxnLst>
                <a:rect l="0" t="0" r="r" b="b"/>
                <a:pathLst>
                  <a:path w="21464" h="21600" extrusionOk="0">
                    <a:moveTo>
                      <a:pt x="21464" y="2369"/>
                    </a:moveTo>
                    <a:cubicBezTo>
                      <a:pt x="21464" y="3660"/>
                      <a:pt x="17199" y="4708"/>
                      <a:pt x="10532" y="4708"/>
                    </a:cubicBezTo>
                    <a:cubicBezTo>
                      <a:pt x="4129" y="4708"/>
                      <a:pt x="-136" y="3664"/>
                      <a:pt x="3" y="2369"/>
                    </a:cubicBezTo>
                    <a:cubicBezTo>
                      <a:pt x="-136" y="1016"/>
                      <a:pt x="4142" y="0"/>
                      <a:pt x="10671" y="0"/>
                    </a:cubicBezTo>
                    <a:cubicBezTo>
                      <a:pt x="17199" y="0"/>
                      <a:pt x="21325" y="1016"/>
                      <a:pt x="21464" y="2369"/>
                    </a:cubicBezTo>
                    <a:close/>
                    <a:moveTo>
                      <a:pt x="531" y="21600"/>
                    </a:moveTo>
                    <a:lnTo>
                      <a:pt x="531" y="6551"/>
                    </a:lnTo>
                    <a:lnTo>
                      <a:pt x="20797" y="6551"/>
                    </a:lnTo>
                    <a:lnTo>
                      <a:pt x="20797" y="21597"/>
                    </a:lnTo>
                    <a:lnTo>
                      <a:pt x="531" y="21597"/>
                    </a:lnTo>
                    <a:close/>
                  </a:path>
                </a:pathLst>
              </a:custGeom>
              <a:solidFill>
                <a:srgbClr val="FFFFFF"/>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sp>
            <p:nvSpPr>
              <p:cNvPr id="299" name="Google Shape;174;p29"/>
              <p:cNvSpPr/>
              <p:nvPr/>
            </p:nvSpPr>
            <p:spPr>
              <a:xfrm>
                <a:off x="33912" y="31974"/>
                <a:ext cx="74154" cy="79138"/>
              </a:xfrm>
              <a:custGeom>
                <a:avLst/>
                <a:gdLst/>
                <a:ahLst/>
                <a:cxnLst>
                  <a:cxn ang="0">
                    <a:pos x="wd2" y="hd2"/>
                  </a:cxn>
                  <a:cxn ang="5400000">
                    <a:pos x="wd2" y="hd2"/>
                  </a:cxn>
                  <a:cxn ang="10800000">
                    <a:pos x="wd2" y="hd2"/>
                  </a:cxn>
                  <a:cxn ang="16200000">
                    <a:pos x="wd2" y="hd2"/>
                  </a:cxn>
                </a:cxnLst>
                <a:rect l="0" t="0" r="r" b="b"/>
                <a:pathLst>
                  <a:path w="21600" h="21600" extrusionOk="0">
                    <a:moveTo>
                      <a:pt x="183" y="7213"/>
                    </a:moveTo>
                    <a:cubicBezTo>
                      <a:pt x="183" y="4577"/>
                      <a:pt x="91" y="2331"/>
                      <a:pt x="0" y="477"/>
                    </a:cubicBezTo>
                    <a:lnTo>
                      <a:pt x="6091" y="477"/>
                    </a:lnTo>
                    <a:lnTo>
                      <a:pt x="6413" y="3370"/>
                    </a:lnTo>
                    <a:lnTo>
                      <a:pt x="6553" y="3370"/>
                    </a:lnTo>
                    <a:cubicBezTo>
                      <a:pt x="7476" y="2029"/>
                      <a:pt x="9783" y="0"/>
                      <a:pt x="13523" y="0"/>
                    </a:cubicBezTo>
                    <a:cubicBezTo>
                      <a:pt x="18139" y="0"/>
                      <a:pt x="21600" y="2853"/>
                      <a:pt x="21600" y="9072"/>
                    </a:cubicBezTo>
                    <a:lnTo>
                      <a:pt x="21600" y="21600"/>
                    </a:lnTo>
                    <a:lnTo>
                      <a:pt x="14581" y="21600"/>
                    </a:lnTo>
                    <a:lnTo>
                      <a:pt x="14581" y="9891"/>
                    </a:lnTo>
                    <a:cubicBezTo>
                      <a:pt x="14581" y="7168"/>
                      <a:pt x="13567" y="5310"/>
                      <a:pt x="11028" y="5310"/>
                    </a:cubicBezTo>
                    <a:cubicBezTo>
                      <a:pt x="9091" y="5310"/>
                      <a:pt x="7937" y="6561"/>
                      <a:pt x="7476" y="7772"/>
                    </a:cubicBezTo>
                    <a:cubicBezTo>
                      <a:pt x="7293" y="8158"/>
                      <a:pt x="7197" y="8807"/>
                      <a:pt x="7197" y="9414"/>
                    </a:cubicBezTo>
                    <a:lnTo>
                      <a:pt x="7197" y="21595"/>
                    </a:lnTo>
                    <a:lnTo>
                      <a:pt x="183" y="21595"/>
                    </a:lnTo>
                    <a:lnTo>
                      <a:pt x="183" y="7213"/>
                    </a:lnTo>
                    <a:close/>
                  </a:path>
                </a:pathLst>
              </a:custGeom>
              <a:solidFill>
                <a:srgbClr val="FFFFFF"/>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grpSp>
      </p:grpSp>
      <p:sp>
        <p:nvSpPr>
          <p:cNvPr id="302" name="Google Shape;175;p29"/>
          <p:cNvSpPr>
            <a:spLocks noGrp="1"/>
          </p:cNvSpPr>
          <p:nvPr>
            <p:ph type="pic" sz="quarter" idx="24"/>
          </p:nvPr>
        </p:nvSpPr>
        <p:spPr>
          <a:xfrm>
            <a:off x="2905806" y="1946672"/>
            <a:ext cx="1392901" cy="1392901"/>
          </a:xfrm>
          <a:prstGeom prst="rect">
            <a:avLst/>
          </a:prstGeom>
        </p:spPr>
        <p:txBody>
          <a:bodyPr lIns="91439" tIns="45719" rIns="91439" bIns="45719">
            <a:noAutofit/>
          </a:bodyPr>
          <a:lstStyle/>
          <a:p>
            <a:endParaRPr/>
          </a:p>
        </p:txBody>
      </p:sp>
      <p:sp>
        <p:nvSpPr>
          <p:cNvPr id="303" name="Google Shape;176;p29"/>
          <p:cNvSpPr txBox="1">
            <a:spLocks noGrp="1"/>
          </p:cNvSpPr>
          <p:nvPr>
            <p:ph type="body" sz="quarter" idx="25"/>
          </p:nvPr>
        </p:nvSpPr>
        <p:spPr>
          <a:xfrm>
            <a:off x="2834185" y="3502705"/>
            <a:ext cx="1466101"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304" name="Google Shape;177;p29"/>
          <p:cNvSpPr txBox="1">
            <a:spLocks noGrp="1"/>
          </p:cNvSpPr>
          <p:nvPr>
            <p:ph type="body" sz="quarter" idx="26"/>
          </p:nvPr>
        </p:nvSpPr>
        <p:spPr>
          <a:xfrm>
            <a:off x="2834185" y="3899746"/>
            <a:ext cx="1433101"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305" name="Google Shape;178;p29"/>
          <p:cNvSpPr/>
          <p:nvPr/>
        </p:nvSpPr>
        <p:spPr>
          <a:xfrm>
            <a:off x="4716184" y="1681785"/>
            <a:ext cx="1946102" cy="3016801"/>
          </a:xfrm>
          <a:prstGeom prst="roundRect">
            <a:avLst>
              <a:gd name="adj" fmla="val 11966"/>
            </a:avLst>
          </a:prstGeom>
          <a:solidFill>
            <a:srgbClr val="F2F2F2">
              <a:alpha val="49800"/>
            </a:srgbClr>
          </a:solidFill>
          <a:ln w="12700">
            <a:miter lim="400000"/>
          </a:ln>
        </p:spPr>
        <p:txBody>
          <a:bodyPr lIns="45719" rIns="45719" anchor="ctr"/>
          <a:lstStyle/>
          <a:p>
            <a:pPr algn="ctr">
              <a:defRPr sz="1600">
                <a:solidFill>
                  <a:srgbClr val="FFFFFF"/>
                </a:solidFill>
              </a:defRPr>
            </a:pPr>
            <a:endParaRPr/>
          </a:p>
        </p:txBody>
      </p:sp>
      <p:grpSp>
        <p:nvGrpSpPr>
          <p:cNvPr id="310" name="Google Shape;179;p29"/>
          <p:cNvGrpSpPr/>
          <p:nvPr/>
        </p:nvGrpSpPr>
        <p:grpSpPr>
          <a:xfrm>
            <a:off x="6175869" y="3517989"/>
            <a:ext cx="216231" cy="216001"/>
            <a:chOff x="0" y="0"/>
            <a:chExt cx="216229" cy="215999"/>
          </a:xfrm>
        </p:grpSpPr>
        <p:sp>
          <p:nvSpPr>
            <p:cNvPr id="306" name="Google Shape;180;p29"/>
            <p:cNvSpPr/>
            <p:nvPr/>
          </p:nvSpPr>
          <p:spPr>
            <a:xfrm>
              <a:off x="0" y="0"/>
              <a:ext cx="216230" cy="216000"/>
            </a:xfrm>
            <a:prstGeom prst="ellipse">
              <a:avLst/>
            </a:prstGeom>
            <a:solidFill>
              <a:srgbClr val="549DB6"/>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grpSp>
          <p:nvGrpSpPr>
            <p:cNvPr id="309" name="Google Shape;181;p29"/>
            <p:cNvGrpSpPr/>
            <p:nvPr/>
          </p:nvGrpSpPr>
          <p:grpSpPr>
            <a:xfrm>
              <a:off x="55262" y="48051"/>
              <a:ext cx="108067" cy="111133"/>
              <a:chOff x="0" y="0"/>
              <a:chExt cx="108065" cy="111132"/>
            </a:xfrm>
          </p:grpSpPr>
          <p:sp>
            <p:nvSpPr>
              <p:cNvPr id="307" name="Google Shape;182;p29"/>
              <p:cNvSpPr/>
              <p:nvPr/>
            </p:nvSpPr>
            <p:spPr>
              <a:xfrm>
                <a:off x="-1" y="-1"/>
                <a:ext cx="25504" cy="111134"/>
              </a:xfrm>
              <a:custGeom>
                <a:avLst/>
                <a:gdLst/>
                <a:ahLst/>
                <a:cxnLst>
                  <a:cxn ang="0">
                    <a:pos x="wd2" y="hd2"/>
                  </a:cxn>
                  <a:cxn ang="5400000">
                    <a:pos x="wd2" y="hd2"/>
                  </a:cxn>
                  <a:cxn ang="10800000">
                    <a:pos x="wd2" y="hd2"/>
                  </a:cxn>
                  <a:cxn ang="16200000">
                    <a:pos x="wd2" y="hd2"/>
                  </a:cxn>
                </a:cxnLst>
                <a:rect l="0" t="0" r="r" b="b"/>
                <a:pathLst>
                  <a:path w="21464" h="21600" extrusionOk="0">
                    <a:moveTo>
                      <a:pt x="21464" y="2369"/>
                    </a:moveTo>
                    <a:cubicBezTo>
                      <a:pt x="21464" y="3660"/>
                      <a:pt x="17199" y="4708"/>
                      <a:pt x="10532" y="4708"/>
                    </a:cubicBezTo>
                    <a:cubicBezTo>
                      <a:pt x="4129" y="4708"/>
                      <a:pt x="-136" y="3664"/>
                      <a:pt x="3" y="2369"/>
                    </a:cubicBezTo>
                    <a:cubicBezTo>
                      <a:pt x="-136" y="1016"/>
                      <a:pt x="4142" y="0"/>
                      <a:pt x="10671" y="0"/>
                    </a:cubicBezTo>
                    <a:cubicBezTo>
                      <a:pt x="17199" y="0"/>
                      <a:pt x="21325" y="1016"/>
                      <a:pt x="21464" y="2369"/>
                    </a:cubicBezTo>
                    <a:close/>
                    <a:moveTo>
                      <a:pt x="531" y="21600"/>
                    </a:moveTo>
                    <a:lnTo>
                      <a:pt x="531" y="6551"/>
                    </a:lnTo>
                    <a:lnTo>
                      <a:pt x="20797" y="6551"/>
                    </a:lnTo>
                    <a:lnTo>
                      <a:pt x="20797" y="21597"/>
                    </a:lnTo>
                    <a:lnTo>
                      <a:pt x="531" y="21597"/>
                    </a:lnTo>
                    <a:close/>
                  </a:path>
                </a:pathLst>
              </a:custGeom>
              <a:solidFill>
                <a:srgbClr val="FFFFFF"/>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sp>
            <p:nvSpPr>
              <p:cNvPr id="308" name="Google Shape;183;p29"/>
              <p:cNvSpPr/>
              <p:nvPr/>
            </p:nvSpPr>
            <p:spPr>
              <a:xfrm>
                <a:off x="33912" y="31974"/>
                <a:ext cx="74154" cy="79138"/>
              </a:xfrm>
              <a:custGeom>
                <a:avLst/>
                <a:gdLst/>
                <a:ahLst/>
                <a:cxnLst>
                  <a:cxn ang="0">
                    <a:pos x="wd2" y="hd2"/>
                  </a:cxn>
                  <a:cxn ang="5400000">
                    <a:pos x="wd2" y="hd2"/>
                  </a:cxn>
                  <a:cxn ang="10800000">
                    <a:pos x="wd2" y="hd2"/>
                  </a:cxn>
                  <a:cxn ang="16200000">
                    <a:pos x="wd2" y="hd2"/>
                  </a:cxn>
                </a:cxnLst>
                <a:rect l="0" t="0" r="r" b="b"/>
                <a:pathLst>
                  <a:path w="21600" h="21600" extrusionOk="0">
                    <a:moveTo>
                      <a:pt x="183" y="7213"/>
                    </a:moveTo>
                    <a:cubicBezTo>
                      <a:pt x="183" y="4577"/>
                      <a:pt x="91" y="2331"/>
                      <a:pt x="0" y="477"/>
                    </a:cubicBezTo>
                    <a:lnTo>
                      <a:pt x="6091" y="477"/>
                    </a:lnTo>
                    <a:lnTo>
                      <a:pt x="6413" y="3370"/>
                    </a:lnTo>
                    <a:lnTo>
                      <a:pt x="6553" y="3370"/>
                    </a:lnTo>
                    <a:cubicBezTo>
                      <a:pt x="7476" y="2029"/>
                      <a:pt x="9783" y="0"/>
                      <a:pt x="13523" y="0"/>
                    </a:cubicBezTo>
                    <a:cubicBezTo>
                      <a:pt x="18139" y="0"/>
                      <a:pt x="21600" y="2853"/>
                      <a:pt x="21600" y="9072"/>
                    </a:cubicBezTo>
                    <a:lnTo>
                      <a:pt x="21600" y="21600"/>
                    </a:lnTo>
                    <a:lnTo>
                      <a:pt x="14581" y="21600"/>
                    </a:lnTo>
                    <a:lnTo>
                      <a:pt x="14581" y="9891"/>
                    </a:lnTo>
                    <a:cubicBezTo>
                      <a:pt x="14581" y="7168"/>
                      <a:pt x="13567" y="5310"/>
                      <a:pt x="11028" y="5310"/>
                    </a:cubicBezTo>
                    <a:cubicBezTo>
                      <a:pt x="9091" y="5310"/>
                      <a:pt x="7937" y="6561"/>
                      <a:pt x="7476" y="7772"/>
                    </a:cubicBezTo>
                    <a:cubicBezTo>
                      <a:pt x="7293" y="8158"/>
                      <a:pt x="7197" y="8807"/>
                      <a:pt x="7197" y="9414"/>
                    </a:cubicBezTo>
                    <a:lnTo>
                      <a:pt x="7197" y="21595"/>
                    </a:lnTo>
                    <a:lnTo>
                      <a:pt x="183" y="21595"/>
                    </a:lnTo>
                    <a:lnTo>
                      <a:pt x="183" y="7213"/>
                    </a:lnTo>
                    <a:close/>
                  </a:path>
                </a:pathLst>
              </a:custGeom>
              <a:solidFill>
                <a:srgbClr val="FFFFFF"/>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grpSp>
      </p:grpSp>
      <p:sp>
        <p:nvSpPr>
          <p:cNvPr id="311" name="Google Shape;184;p29"/>
          <p:cNvSpPr>
            <a:spLocks noGrp="1"/>
          </p:cNvSpPr>
          <p:nvPr>
            <p:ph type="pic" sz="quarter" idx="27"/>
          </p:nvPr>
        </p:nvSpPr>
        <p:spPr>
          <a:xfrm>
            <a:off x="4992065" y="1946672"/>
            <a:ext cx="1392901" cy="1392901"/>
          </a:xfrm>
          <a:prstGeom prst="rect">
            <a:avLst/>
          </a:prstGeom>
        </p:spPr>
        <p:txBody>
          <a:bodyPr lIns="91439" tIns="45719" rIns="91439" bIns="45719">
            <a:noAutofit/>
          </a:bodyPr>
          <a:lstStyle/>
          <a:p>
            <a:endParaRPr/>
          </a:p>
        </p:txBody>
      </p:sp>
      <p:sp>
        <p:nvSpPr>
          <p:cNvPr id="312" name="Google Shape;185;p29"/>
          <p:cNvSpPr txBox="1">
            <a:spLocks noGrp="1"/>
          </p:cNvSpPr>
          <p:nvPr>
            <p:ph type="body" sz="quarter" idx="28"/>
          </p:nvPr>
        </p:nvSpPr>
        <p:spPr>
          <a:xfrm>
            <a:off x="4920443" y="3502705"/>
            <a:ext cx="1466101"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313" name="Google Shape;186;p29"/>
          <p:cNvSpPr txBox="1">
            <a:spLocks noGrp="1"/>
          </p:cNvSpPr>
          <p:nvPr>
            <p:ph type="body" sz="quarter" idx="29"/>
          </p:nvPr>
        </p:nvSpPr>
        <p:spPr>
          <a:xfrm>
            <a:off x="4920443" y="3899746"/>
            <a:ext cx="1433101"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314"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2_Title and Content">
    <p:spTree>
      <p:nvGrpSpPr>
        <p:cNvPr id="1" name=""/>
        <p:cNvGrpSpPr/>
        <p:nvPr/>
      </p:nvGrpSpPr>
      <p:grpSpPr>
        <a:xfrm>
          <a:off x="0" y="0"/>
          <a:ext cx="0" cy="0"/>
          <a:chOff x="0" y="0"/>
          <a:chExt cx="0" cy="0"/>
        </a:xfrm>
      </p:grpSpPr>
      <p:sp>
        <p:nvSpPr>
          <p:cNvPr id="321" name="Google Shape;189;p30"/>
          <p:cNvSpPr>
            <a:spLocks noGrp="1"/>
          </p:cNvSpPr>
          <p:nvPr>
            <p:ph type="pic" idx="21"/>
          </p:nvPr>
        </p:nvSpPr>
        <p:spPr>
          <a:xfrm>
            <a:off x="0" y="0"/>
            <a:ext cx="4575601" cy="5144700"/>
          </a:xfrm>
          <a:prstGeom prst="rect">
            <a:avLst/>
          </a:prstGeom>
        </p:spPr>
        <p:txBody>
          <a:bodyPr lIns="91439" tIns="45719" rIns="91439" bIns="45719">
            <a:noAutofit/>
          </a:bodyPr>
          <a:lstStyle/>
          <a:p>
            <a:endParaRPr/>
          </a:p>
        </p:txBody>
      </p:sp>
      <p:sp>
        <p:nvSpPr>
          <p:cNvPr id="322" name="Title Text"/>
          <p:cNvSpPr txBox="1">
            <a:spLocks noGrp="1"/>
          </p:cNvSpPr>
          <p:nvPr>
            <p:ph type="title"/>
          </p:nvPr>
        </p:nvSpPr>
        <p:spPr>
          <a:xfrm>
            <a:off x="543430" y="755165"/>
            <a:ext cx="3661502" cy="921300"/>
          </a:xfrm>
          <a:prstGeom prst="rect">
            <a:avLst/>
          </a:prstGeom>
        </p:spPr>
        <p:txBody>
          <a:bodyPr lIns="40849" tIns="40849" rIns="40849" bIns="40849" anchor="ctr"/>
          <a:lstStyle>
            <a:lvl1pPr>
              <a:defRPr sz="2700">
                <a:solidFill>
                  <a:srgbClr val="AA0A6C"/>
                </a:solidFill>
              </a:defRPr>
            </a:lvl1pPr>
          </a:lstStyle>
          <a:p>
            <a:r>
              <a:t>Title Text</a:t>
            </a:r>
          </a:p>
        </p:txBody>
      </p:sp>
      <p:sp>
        <p:nvSpPr>
          <p:cNvPr id="323" name="Body Level One…"/>
          <p:cNvSpPr txBox="1">
            <a:spLocks noGrp="1"/>
          </p:cNvSpPr>
          <p:nvPr>
            <p:ph type="body" sz="half" idx="1"/>
          </p:nvPr>
        </p:nvSpPr>
        <p:spPr>
          <a:xfrm>
            <a:off x="4987711" y="641736"/>
            <a:ext cx="3932701" cy="4029902"/>
          </a:xfrm>
          <a:prstGeom prst="rect">
            <a:avLst/>
          </a:prstGeom>
        </p:spPr>
        <p:txBody>
          <a:bodyPr lIns="40849" tIns="40849" rIns="40849" bIns="40849"/>
          <a:lstStyle>
            <a:lvl1pPr marL="228600" indent="0">
              <a:lnSpc>
                <a:spcPct val="113000"/>
              </a:lnSpc>
              <a:buClrTx/>
              <a:buSzTx/>
              <a:buFontTx/>
              <a:buNone/>
              <a:defRPr sz="1200">
                <a:solidFill>
                  <a:srgbClr val="1F3E49"/>
                </a:solidFill>
              </a:defRPr>
            </a:lvl1pPr>
            <a:lvl2pPr marL="228600" indent="457200">
              <a:lnSpc>
                <a:spcPct val="113000"/>
              </a:lnSpc>
              <a:buClrTx/>
              <a:buSzTx/>
              <a:buFontTx/>
              <a:buNone/>
              <a:defRPr sz="1200">
                <a:solidFill>
                  <a:srgbClr val="1F3E49"/>
                </a:solidFill>
              </a:defRPr>
            </a:lvl2pPr>
            <a:lvl3pPr marL="228600" indent="914400">
              <a:lnSpc>
                <a:spcPct val="113000"/>
              </a:lnSpc>
              <a:buClrTx/>
              <a:buSzTx/>
              <a:buFontTx/>
              <a:buNone/>
              <a:defRPr sz="1200">
                <a:solidFill>
                  <a:srgbClr val="1F3E49"/>
                </a:solidFill>
              </a:defRPr>
            </a:lvl3pPr>
            <a:lvl4pPr marL="228600" indent="1371600">
              <a:lnSpc>
                <a:spcPct val="113000"/>
              </a:lnSpc>
              <a:buClrTx/>
              <a:buSzTx/>
              <a:buFontTx/>
              <a:buNone/>
              <a:defRPr sz="1200">
                <a:solidFill>
                  <a:srgbClr val="1F3E49"/>
                </a:solidFill>
              </a:defRPr>
            </a:lvl4pPr>
            <a:lvl5pPr marL="228600" indent="1828800">
              <a:lnSpc>
                <a:spcPct val="113000"/>
              </a:lnSpc>
              <a:buClrTx/>
              <a:buSzTx/>
              <a:buFontTx/>
              <a:buNone/>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325" name="Google Shape;193;p30"/>
          <p:cNvSpPr txBox="1">
            <a:spLocks noGrp="1"/>
          </p:cNvSpPr>
          <p:nvPr>
            <p:ph type="body" sz="half" idx="22"/>
          </p:nvPr>
        </p:nvSpPr>
        <p:spPr>
          <a:xfrm>
            <a:off x="543490" y="1771650"/>
            <a:ext cx="3661502" cy="2581201"/>
          </a:xfrm>
          <a:prstGeom prst="rect">
            <a:avLst/>
          </a:prstGeom>
        </p:spPr>
        <p:txBody>
          <a:bodyPr lIns="40849" tIns="40849" rIns="40849" bIns="40849"/>
          <a:lstStyle/>
          <a:p>
            <a:pPr indent="-317500">
              <a:lnSpc>
                <a:spcPct val="113000"/>
              </a:lnSpc>
              <a:spcBef>
                <a:spcPts val="200"/>
              </a:spcBef>
              <a:buClr>
                <a:srgbClr val="AA0A6C"/>
              </a:buClr>
              <a:buSzPts val="1200"/>
              <a:buChar char="•"/>
              <a:defRPr sz="1200">
                <a:solidFill>
                  <a:srgbClr val="1F3E49"/>
                </a:solidFill>
              </a:defRPr>
            </a:pPr>
            <a:endParaRPr/>
          </a:p>
        </p:txBody>
      </p:sp>
      <p:sp>
        <p:nvSpPr>
          <p:cNvPr id="326"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37" name="Title Text"/>
          <p:cNvSpPr txBox="1">
            <a:spLocks noGrp="1"/>
          </p:cNvSpPr>
          <p:nvPr>
            <p:ph type="title"/>
          </p:nvPr>
        </p:nvSpPr>
        <p:spPr>
          <a:prstGeom prst="rect">
            <a:avLst/>
          </a:prstGeom>
        </p:spPr>
        <p:txBody>
          <a:bodyPr/>
          <a:lstStyle/>
          <a:p>
            <a:r>
              <a:t>Title Text</a:t>
            </a:r>
          </a:p>
        </p:txBody>
      </p:sp>
      <p:sp>
        <p:nvSpPr>
          <p:cNvPr id="38" name="Body Level One…"/>
          <p:cNvSpPr txBox="1">
            <a:spLocks noGrp="1"/>
          </p:cNvSpPr>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r>
              <a:t>Body Level One</a:t>
            </a:r>
          </a:p>
          <a:p>
            <a:pPr lvl="1"/>
            <a:r>
              <a:t>Body Level Two</a:t>
            </a:r>
          </a:p>
          <a:p>
            <a:pPr lvl="2"/>
            <a:r>
              <a:t>Body Level Three</a:t>
            </a:r>
          </a:p>
          <a:p>
            <a:pPr lvl="3"/>
            <a:r>
              <a:t>Body Level Four</a:t>
            </a:r>
          </a:p>
          <a:p>
            <a:pPr lvl="4"/>
            <a:r>
              <a:t>Body Level Five</a:t>
            </a:r>
          </a:p>
        </p:txBody>
      </p:sp>
      <p:sp>
        <p:nvSpPr>
          <p:cNvPr id="39" name="Google Shape;23;p5"/>
          <p:cNvSpPr txBox="1">
            <a:spLocks noGrp="1"/>
          </p:cNvSpPr>
          <p:nvPr>
            <p:ph type="body" sz="half" idx="21"/>
          </p:nvPr>
        </p:nvSpPr>
        <p:spPr>
          <a:xfrm>
            <a:off x="4832399" y="1152475"/>
            <a:ext cx="3999902" cy="3416400"/>
          </a:xfrm>
          <a:prstGeom prst="rect">
            <a:avLst/>
          </a:prstGeom>
        </p:spPr>
        <p:txBody>
          <a:bodyPr/>
          <a:lstStyle/>
          <a:p>
            <a:pPr indent="-317500">
              <a:buSzPts val="1400"/>
              <a:defRPr sz="1400"/>
            </a:pP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55" name="Title Text"/>
          <p:cNvSpPr txBox="1">
            <a:spLocks noGrp="1"/>
          </p:cNvSpPr>
          <p:nvPr>
            <p:ph type="title"/>
          </p:nvPr>
        </p:nvSpPr>
        <p:spPr>
          <a:xfrm>
            <a:off x="311699" y="555600"/>
            <a:ext cx="2808001" cy="755700"/>
          </a:xfrm>
          <a:prstGeom prst="rect">
            <a:avLst/>
          </a:prstGeom>
        </p:spPr>
        <p:txBody>
          <a:bodyPr anchor="b"/>
          <a:lstStyle>
            <a:lvl1pPr>
              <a:defRPr sz="2400"/>
            </a:lvl1pPr>
          </a:lstStyle>
          <a:p>
            <a:r>
              <a:t>Title Text</a:t>
            </a:r>
          </a:p>
        </p:txBody>
      </p:sp>
      <p:sp>
        <p:nvSpPr>
          <p:cNvPr id="56" name="Body Level One…"/>
          <p:cNvSpPr txBox="1">
            <a:spLocks noGrp="1"/>
          </p:cNvSpPr>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64" name="Title Text"/>
          <p:cNvSpPr txBox="1">
            <a:spLocks noGrp="1"/>
          </p:cNvSpPr>
          <p:nvPr>
            <p:ph type="title"/>
          </p:nvPr>
        </p:nvSpPr>
        <p:spPr>
          <a:xfrm>
            <a:off x="490250" y="450149"/>
            <a:ext cx="6367801" cy="4090801"/>
          </a:xfrm>
          <a:prstGeom prst="rect">
            <a:avLst/>
          </a:prstGeom>
        </p:spPr>
        <p:txBody>
          <a:bodyPr anchor="ctr"/>
          <a:lstStyle>
            <a:lvl1pPr>
              <a:defRPr sz="4800"/>
            </a:lvl1p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72" name="Google Shape;36;p9"/>
          <p:cNvSpPr/>
          <p:nvPr/>
        </p:nvSpPr>
        <p:spPr>
          <a:xfrm>
            <a:off x="4572000" y="-125"/>
            <a:ext cx="4572000" cy="5143501"/>
          </a:xfrm>
          <a:prstGeom prst="rect">
            <a:avLst/>
          </a:prstGeom>
          <a:solidFill>
            <a:srgbClr val="EEEEEE"/>
          </a:solidFill>
          <a:ln w="12700">
            <a:miter lim="400000"/>
          </a:ln>
        </p:spPr>
        <p:txBody>
          <a:bodyPr lIns="45719" rIns="45719" anchor="ctr"/>
          <a:lstStyle/>
          <a:p>
            <a:endParaRPr/>
          </a:p>
        </p:txBody>
      </p:sp>
      <p:sp>
        <p:nvSpPr>
          <p:cNvPr id="73" name="Title Text"/>
          <p:cNvSpPr txBox="1">
            <a:spLocks noGrp="1"/>
          </p:cNvSpPr>
          <p:nvPr>
            <p:ph type="title"/>
          </p:nvPr>
        </p:nvSpPr>
        <p:spPr>
          <a:xfrm>
            <a:off x="265500" y="1233175"/>
            <a:ext cx="4045200" cy="1482301"/>
          </a:xfrm>
          <a:prstGeom prst="rect">
            <a:avLst/>
          </a:prstGeom>
        </p:spPr>
        <p:txBody>
          <a:bodyPr anchor="b"/>
          <a:lstStyle>
            <a:lvl1pPr algn="ctr">
              <a:defRPr sz="4200"/>
            </a:lvl1pPr>
          </a:lstStyle>
          <a:p>
            <a:r>
              <a:t>Title Text</a:t>
            </a:r>
          </a:p>
        </p:txBody>
      </p:sp>
      <p:sp>
        <p:nvSpPr>
          <p:cNvPr id="74" name="Body Level One…"/>
          <p:cNvSpPr txBox="1">
            <a:spLocks noGrp="1"/>
          </p:cNvSpPr>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75" name="Google Shape;39;p9"/>
          <p:cNvSpPr txBox="1">
            <a:spLocks noGrp="1"/>
          </p:cNvSpPr>
          <p:nvPr>
            <p:ph type="body" sz="half" idx="21"/>
          </p:nvPr>
        </p:nvSpPr>
        <p:spPr>
          <a:xfrm>
            <a:off x="4939500" y="724074"/>
            <a:ext cx="3837000" cy="3695102"/>
          </a:xfrm>
          <a:prstGeom prst="rect">
            <a:avLst/>
          </a:prstGeom>
        </p:spPr>
        <p:txBody>
          <a:bodyPr anchor="ct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11699" y="445025"/>
            <a:ext cx="8520602" cy="572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rPr dirty="0"/>
              <a:t>Title Text</a:t>
            </a:r>
          </a:p>
        </p:txBody>
      </p:sp>
      <p:sp>
        <p:nvSpPr>
          <p:cNvPr id="3" name="Body Level One…"/>
          <p:cNvSpPr txBox="1">
            <a:spLocks noGrp="1"/>
          </p:cNvSpPr>
          <p:nvPr>
            <p:ph type="body" idx="1"/>
          </p:nvPr>
        </p:nvSpPr>
        <p:spPr>
          <a:xfrm>
            <a:off x="311699" y="1152475"/>
            <a:ext cx="8520602" cy="341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684345" y="4700819"/>
            <a:ext cx="336813" cy="318396"/>
          </a:xfrm>
          <a:prstGeom prst="rect">
            <a:avLst/>
          </a:prstGeom>
          <a:ln w="12700">
            <a:miter lim="400000"/>
          </a:ln>
        </p:spPr>
        <p:txBody>
          <a:bodyPr wrap="none" lIns="91424" tIns="91424" rIns="91424" bIns="91424" anchor="ctr">
            <a:normAutofit/>
          </a:bodyPr>
          <a:lstStyle>
            <a:lvl1pPr algn="r">
              <a:defRPr sz="1000" b="0" i="0">
                <a:solidFill>
                  <a:schemeClr val="accent2">
                    <a:lumOff val="21764"/>
                  </a:schemeClr>
                </a:solidFill>
                <a:latin typeface="Helvetica Neue Thin" panose="020B0403020202020204" pitchFamily="34" charset="0"/>
                <a:ea typeface="Helvetica Neue Thin" panose="020B0403020202020204" pitchFamily="34" charset="0"/>
              </a:defRPr>
            </a:lvl1pPr>
          </a:lstStyle>
          <a:p>
            <a:fld id="{86CB4B4D-7CA3-9044-876B-883B54F867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ransition spd="med"/>
  <p:txStyles>
    <p:titleStyle>
      <a:lvl1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Helvetica Neue" panose="02000503000000020004" pitchFamily="2" charset="0"/>
          <a:ea typeface="Helvetica Neue" panose="02000503000000020004" pitchFamily="2" charset="0"/>
          <a:cs typeface="Helvetica Neue" panose="02000503000000020004" pitchFamily="2" charset="0"/>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Helvetica Neue" panose="02000503000000020004" pitchFamily="2" charset="0"/>
          <a:ea typeface="Helvetica Neue" panose="02000503000000020004" pitchFamily="2" charset="0"/>
          <a:cs typeface="Helvetica Neue" panose="02000503000000020004" pitchFamily="2" charset="0"/>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Helvetica Neue" panose="02000503000000020004" pitchFamily="2" charset="0"/>
          <a:ea typeface="Helvetica Neue" panose="02000503000000020004" pitchFamily="2" charset="0"/>
          <a:cs typeface="Helvetica Neue" panose="02000503000000020004" pitchFamily="2" charset="0"/>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Helvetica Neue" panose="02000503000000020004" pitchFamily="2" charset="0"/>
          <a:ea typeface="Helvetica Neue" panose="02000503000000020004" pitchFamily="2" charset="0"/>
          <a:cs typeface="Helvetica Neue" panose="02000503000000020004" pitchFamily="2" charset="0"/>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Helvetica Neue" panose="02000503000000020004" pitchFamily="2" charset="0"/>
          <a:ea typeface="Helvetica Neue" panose="02000503000000020004" pitchFamily="2" charset="0"/>
          <a:cs typeface="Helvetica Neue" panose="02000503000000020004" pitchFamily="2" charset="0"/>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keting@kingsleygate.com" TargetMode="Externa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hyperlink" Target="https://kingsleygate2015.sharepoint.com/:f:/s/KGIntranet/EhSaPKp6nvxJt1o3adv2yAwBL55V_cLJpk5AqNKrtYSoJg?e=PMeAf1" TargetMode="External"/><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gif"/><Relationship Id="rId4" Type="http://schemas.openxmlformats.org/officeDocument/2006/relationships/image" Target="../media/image37.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16.png"/><Relationship Id="rId2" Type="http://schemas.openxmlformats.org/officeDocument/2006/relationships/image" Target="../media/image42.png"/><Relationship Id="rId1" Type="http://schemas.openxmlformats.org/officeDocument/2006/relationships/slideLayout" Target="../slideLayouts/slideLayout19.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www.kingsleygate.com/insights/white-paper/bad-decisions-why-companies-miss-the-most-important-factor-in-executive-hiring/" TargetMode="External"/><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4.png"/><Relationship Id="rId1" Type="http://schemas.openxmlformats.org/officeDocument/2006/relationships/slideLayout" Target="../slideLayouts/slideLayout19.xml"/><Relationship Id="rId6" Type="http://schemas.openxmlformats.org/officeDocument/2006/relationships/hyperlink" Target="https://hbr.org/2024/11/dont-overlook-this-critical-skill-when-interviewing-executives" TargetMode="External"/><Relationship Id="rId5" Type="http://schemas.openxmlformats.org/officeDocument/2006/relationships/image" Target="../media/image56.sv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9.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3.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7.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8.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hyperlink" Target="https://www.kingsleygate.com/solutions/industry-practices/services/" TargetMode="External"/><Relationship Id="rId13" Type="http://schemas.openxmlformats.org/officeDocument/2006/relationships/hyperlink" Target="https://www.kingsleygate.com/solutions/functional-practices/operations-supply-chain/" TargetMode="External"/><Relationship Id="rId3" Type="http://schemas.openxmlformats.org/officeDocument/2006/relationships/hyperlink" Target="https://www.kingsleygate.com/solutions/industry-practices/financial-services/" TargetMode="External"/><Relationship Id="rId7" Type="http://schemas.openxmlformats.org/officeDocument/2006/relationships/hyperlink" Target="https://www.kingsleygate.com/solutions/industry-practices/consumer-markets/" TargetMode="External"/><Relationship Id="rId12" Type="http://schemas.openxmlformats.org/officeDocument/2006/relationships/hyperlink" Target="https://www.kingsleygate.com/solutions/functional-practices/go-to-market/" TargetMode="External"/><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hyperlink" Target="https://www.kingsleygate.com/solutions/industry-practices/healthcare-life-sciences/" TargetMode="External"/><Relationship Id="rId11" Type="http://schemas.openxmlformats.org/officeDocument/2006/relationships/hyperlink" Target="https://www.kingsleygate.com/solutions/functional-practices/human-resources/" TargetMode="External"/><Relationship Id="rId5" Type="http://schemas.openxmlformats.org/officeDocument/2006/relationships/hyperlink" Target="https://www.kingsleygate.com/solutions/industry-practices/technology/" TargetMode="External"/><Relationship Id="rId15" Type="http://schemas.openxmlformats.org/officeDocument/2006/relationships/hyperlink" Target="https://www.kingsleygate.com/solutions/functional-practices/technology-officers/" TargetMode="External"/><Relationship Id="rId10" Type="http://schemas.openxmlformats.org/officeDocument/2006/relationships/hyperlink" Target="https://www.kingsleygate.com/solutions/functional-practices/board-and-ceo/" TargetMode="External"/><Relationship Id="rId4" Type="http://schemas.openxmlformats.org/officeDocument/2006/relationships/hyperlink" Target="https://www.kingsleygate.com/solutions/industry-practices/industrial/" TargetMode="External"/><Relationship Id="rId9" Type="http://schemas.openxmlformats.org/officeDocument/2006/relationships/hyperlink" Target="https://www.kingsleygate.com/solutions/private-equity-venture-capital/" TargetMode="External"/><Relationship Id="rId14" Type="http://schemas.openxmlformats.org/officeDocument/2006/relationships/hyperlink" Target="https://www.kingsleygate.com/solutions/functional-practices/corporate-offic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kingsleygate.com/insights/white-paper/bad-decisions-why-companies-miss-the-most-important-factor-in-executive-hiring/"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6F9CC9-663D-889E-A781-5F2B14842BC9}"/>
              </a:ext>
            </a:extLst>
          </p:cNvPr>
          <p:cNvSpPr/>
          <p:nvPr/>
        </p:nvSpPr>
        <p:spPr>
          <a:xfrm>
            <a:off x="0" y="0"/>
            <a:ext cx="9144000" cy="1551963"/>
          </a:xfrm>
          <a:prstGeom prst="rect">
            <a:avLst/>
          </a:prstGeom>
          <a:solidFill>
            <a:srgbClr val="1E3E4A"/>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j-lt"/>
              <a:ea typeface="+mj-ea"/>
              <a:cs typeface="+mj-cs"/>
              <a:sym typeface="Arial"/>
            </a:endParaRPr>
          </a:p>
        </p:txBody>
      </p:sp>
      <p:sp>
        <p:nvSpPr>
          <p:cNvPr id="3" name="Text Placeholder 2">
            <a:extLst>
              <a:ext uri="{FF2B5EF4-FFF2-40B4-BE49-F238E27FC236}">
                <a16:creationId xmlns:a16="http://schemas.microsoft.com/office/drawing/2014/main" id="{2A2F689D-9BFC-FA1A-4E69-2E2BB5EBD29A}"/>
              </a:ext>
            </a:extLst>
          </p:cNvPr>
          <p:cNvSpPr>
            <a:spLocks noGrp="1"/>
          </p:cNvSpPr>
          <p:nvPr>
            <p:ph type="body" idx="1"/>
          </p:nvPr>
        </p:nvSpPr>
        <p:spPr>
          <a:xfrm>
            <a:off x="457616" y="327171"/>
            <a:ext cx="8334046" cy="4622334"/>
          </a:xfrm>
        </p:spPr>
        <p:txBody>
          <a:bodyPr>
            <a:normAutofit fontScale="92500" lnSpcReduction="10000"/>
          </a:bodyPr>
          <a:lstStyle/>
          <a:p>
            <a:pPr marL="44450" indent="0">
              <a:buNone/>
            </a:pPr>
            <a:r>
              <a:rPr lang="en-US" sz="2000" b="1" dirty="0">
                <a:solidFill>
                  <a:schemeClr val="bg1"/>
                </a:solidFill>
              </a:rPr>
              <a:t>Welcome to the updated Kingsley Gate Pitch Deck. </a:t>
            </a:r>
          </a:p>
          <a:p>
            <a:pPr marL="44450" indent="0">
              <a:buNone/>
            </a:pPr>
            <a:r>
              <a:rPr lang="en-US" sz="1400" dirty="0">
                <a:solidFill>
                  <a:schemeClr val="bg1"/>
                </a:solidFill>
              </a:rPr>
              <a:t>Please download the file to make edits as this is a VIEW-ONLY file.</a:t>
            </a:r>
          </a:p>
          <a:p>
            <a:pPr marL="44450" indent="0">
              <a:buNone/>
            </a:pPr>
            <a:r>
              <a:rPr lang="en-US" sz="1400" dirty="0">
                <a:solidFill>
                  <a:schemeClr val="bg1"/>
                </a:solidFill>
              </a:rPr>
              <a:t>Make sure to remove this slide before finalizing the deck.  </a:t>
            </a:r>
          </a:p>
          <a:p>
            <a:pPr marL="44450" indent="0">
              <a:buNone/>
            </a:pPr>
            <a:endParaRPr lang="en-US" sz="1400" dirty="0"/>
          </a:p>
          <a:p>
            <a:pPr marL="44450" indent="0">
              <a:buNone/>
            </a:pPr>
            <a:endParaRPr lang="en-US" sz="1400" dirty="0">
              <a:solidFill>
                <a:schemeClr val="tx1"/>
              </a:solidFill>
            </a:endParaRPr>
          </a:p>
          <a:p>
            <a:pPr marL="44450" indent="0">
              <a:buNone/>
            </a:pPr>
            <a:r>
              <a:rPr lang="en-US" sz="1400" dirty="0">
                <a:solidFill>
                  <a:schemeClr val="tx1"/>
                </a:solidFill>
              </a:rPr>
              <a:t>Below are some of the changes we’ve made:</a:t>
            </a:r>
          </a:p>
          <a:p>
            <a:pPr marL="44450" indent="0">
              <a:buNone/>
            </a:pPr>
            <a:endParaRPr lang="en-US" sz="1400" dirty="0">
              <a:solidFill>
                <a:schemeClr val="tx1"/>
              </a:solidFill>
            </a:endParaRPr>
          </a:p>
          <a:p>
            <a:pPr marL="273050" indent="-228600">
              <a:buSzPct val="100000"/>
              <a:buFont typeface="+mj-lt"/>
              <a:buAutoNum type="arabicPeriod"/>
            </a:pPr>
            <a:r>
              <a:rPr lang="en-US" sz="1200" dirty="0">
                <a:solidFill>
                  <a:schemeClr val="tx1"/>
                </a:solidFill>
              </a:rPr>
              <a:t>The font used throughout is </a:t>
            </a:r>
            <a:r>
              <a:rPr lang="en-US" sz="1200" b="1" dirty="0">
                <a:solidFill>
                  <a:schemeClr val="tx1"/>
                </a:solidFill>
              </a:rPr>
              <a:t>Helvetica Neue </a:t>
            </a:r>
            <a:r>
              <a:rPr lang="en-US" sz="1200" dirty="0">
                <a:solidFill>
                  <a:schemeClr val="tx1"/>
                </a:solidFill>
              </a:rPr>
              <a:t>which is pre-installed and available on your devices. </a:t>
            </a:r>
          </a:p>
          <a:p>
            <a:pPr marL="273050" indent="-228600">
              <a:buSzPct val="100000"/>
              <a:buFont typeface="+mj-lt"/>
              <a:buAutoNum type="arabicPeriod"/>
            </a:pPr>
            <a:r>
              <a:rPr lang="en-US" sz="1200" dirty="0">
                <a:solidFill>
                  <a:schemeClr val="tx1"/>
                </a:solidFill>
              </a:rPr>
              <a:t>The new order of slides takes the client through who we are and how we’re relevant before telling them why we are different. That </a:t>
            </a:r>
            <a:r>
              <a:rPr lang="en-US" sz="1200" b="1" dirty="0">
                <a:solidFill>
                  <a:schemeClr val="tx1"/>
                </a:solidFill>
              </a:rPr>
              <a:t>establishes value for your client </a:t>
            </a:r>
            <a:r>
              <a:rPr lang="en-US" sz="1200" dirty="0">
                <a:solidFill>
                  <a:schemeClr val="tx1"/>
                </a:solidFill>
              </a:rPr>
              <a:t>before anything else. </a:t>
            </a:r>
          </a:p>
          <a:p>
            <a:pPr marL="273050" indent="-228600">
              <a:buSzPct val="100000"/>
              <a:buFont typeface="+mj-lt"/>
              <a:buAutoNum type="arabicPeriod"/>
            </a:pPr>
            <a:r>
              <a:rPr lang="en-US" sz="1200" dirty="0">
                <a:solidFill>
                  <a:schemeClr val="tx1"/>
                </a:solidFill>
              </a:rPr>
              <a:t>You will find multiple layout options for how we represent Kingsley Gate. We have also put notes in yellow about how you can </a:t>
            </a:r>
            <a:r>
              <a:rPr lang="en-US" sz="1200" b="1" dirty="0">
                <a:solidFill>
                  <a:schemeClr val="tx1"/>
                </a:solidFill>
              </a:rPr>
              <a:t>customize the content with more bespoke insights </a:t>
            </a:r>
            <a:r>
              <a:rPr lang="en-US" sz="1200" dirty="0">
                <a:solidFill>
                  <a:schemeClr val="tx1"/>
                </a:solidFill>
              </a:rPr>
              <a:t>based on your search requirements. </a:t>
            </a:r>
          </a:p>
          <a:p>
            <a:pPr marL="273050" indent="-228600">
              <a:buSzPct val="100000"/>
              <a:buFont typeface="+mj-lt"/>
              <a:buAutoNum type="arabicPeriod"/>
            </a:pPr>
            <a:r>
              <a:rPr lang="en-US" sz="1200" dirty="0">
                <a:solidFill>
                  <a:schemeClr val="tx1"/>
                </a:solidFill>
              </a:rPr>
              <a:t>There is an updated representation of our </a:t>
            </a:r>
            <a:r>
              <a:rPr lang="en-US" sz="1200" b="1" dirty="0">
                <a:solidFill>
                  <a:schemeClr val="tx1"/>
                </a:solidFill>
              </a:rPr>
              <a:t>differentiated process and technology</a:t>
            </a:r>
            <a:r>
              <a:rPr lang="en-US" sz="1200" dirty="0">
                <a:solidFill>
                  <a:schemeClr val="tx1"/>
                </a:solidFill>
              </a:rPr>
              <a:t>. </a:t>
            </a:r>
          </a:p>
          <a:p>
            <a:pPr marL="273050" indent="-228600">
              <a:buSzPct val="100000"/>
              <a:buFont typeface="+mj-lt"/>
              <a:buAutoNum type="arabicPeriod"/>
            </a:pPr>
            <a:r>
              <a:rPr lang="en-US" sz="1200" dirty="0">
                <a:solidFill>
                  <a:schemeClr val="tx1"/>
                </a:solidFill>
              </a:rPr>
              <a:t>You will find all updated Industry Logos files and Consultant bios slides in English and Spanish in the same folder on the Marketing Drive.  </a:t>
            </a:r>
            <a:endParaRPr lang="en-US" sz="1400" dirty="0">
              <a:solidFill>
                <a:schemeClr val="tx1"/>
              </a:solidFill>
            </a:endParaRPr>
          </a:p>
          <a:p>
            <a:pPr marL="273050" indent="-228600">
              <a:buSzPct val="100000"/>
              <a:buFont typeface="+mj-lt"/>
              <a:buAutoNum type="arabicPeriod"/>
            </a:pPr>
            <a:endParaRPr lang="en-US" sz="1400" dirty="0"/>
          </a:p>
          <a:p>
            <a:pPr marL="273050" indent="-228600">
              <a:buSzPct val="100000"/>
              <a:buFont typeface="+mj-lt"/>
              <a:buAutoNum type="arabicPeriod"/>
            </a:pPr>
            <a:endParaRPr lang="en-US" sz="1400" dirty="0"/>
          </a:p>
          <a:p>
            <a:pPr marL="44450" indent="0">
              <a:buSzPct val="100000"/>
              <a:buNone/>
            </a:pPr>
            <a:r>
              <a:rPr lang="en-US" sz="900" i="1" dirty="0"/>
              <a:t>For any support, please contact Marketing at </a:t>
            </a:r>
            <a:r>
              <a:rPr lang="en-US" sz="900" i="1" dirty="0">
                <a:hlinkClick r:id="rId2"/>
              </a:rPr>
              <a:t>marketing@kingsleygate.com</a:t>
            </a:r>
            <a:r>
              <a:rPr lang="en-US" sz="900" i="1" dirty="0"/>
              <a:t> </a:t>
            </a:r>
            <a:endParaRPr lang="en-US" sz="800" i="1" dirty="0"/>
          </a:p>
        </p:txBody>
      </p:sp>
    </p:spTree>
    <p:extLst>
      <p:ext uri="{BB962C8B-B14F-4D97-AF65-F5344CB8AC3E}">
        <p14:creationId xmlns:p14="http://schemas.microsoft.com/office/powerpoint/2010/main" val="25442194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Google Shape;438;p40"/>
          <p:cNvSpPr/>
          <p:nvPr/>
        </p:nvSpPr>
        <p:spPr>
          <a:xfrm>
            <a:off x="3793004" y="608884"/>
            <a:ext cx="366518" cy="1839631"/>
          </a:xfrm>
          <a:prstGeom prst="roundRect">
            <a:avLst>
              <a:gd name="adj" fmla="val 18907"/>
            </a:avLst>
          </a:prstGeom>
          <a:solidFill>
            <a:srgbClr val="FFFFFF"/>
          </a:solidFill>
          <a:ln w="25400">
            <a:solidFill>
              <a:srgbClr val="AA096C"/>
            </a:solidFill>
          </a:ln>
        </p:spPr>
        <p:txBody>
          <a:bodyPr lIns="45719" rIns="45719" anchor="ctr"/>
          <a:lstStyle/>
          <a:p>
            <a:pPr>
              <a:defRPr sz="1600">
                <a:solidFill>
                  <a:srgbClr val="AA0A6C"/>
                </a:solidFill>
              </a:defRPr>
            </a:pPr>
            <a:endParaRPr/>
          </a:p>
        </p:txBody>
      </p:sp>
      <p:sp>
        <p:nvSpPr>
          <p:cNvPr id="569" name="Google Shape;439;p40"/>
          <p:cNvSpPr txBox="1">
            <a:spLocks noGrp="1"/>
          </p:cNvSpPr>
          <p:nvPr>
            <p:ph type="title"/>
          </p:nvPr>
        </p:nvSpPr>
        <p:spPr>
          <a:xfrm>
            <a:off x="624386" y="645382"/>
            <a:ext cx="3199496" cy="1129836"/>
          </a:xfrm>
          <a:prstGeom prst="rect">
            <a:avLst/>
          </a:prstGeom>
        </p:spPr>
        <p:txBody>
          <a:bodyPr/>
          <a:lstStyle>
            <a:lvl1pPr>
              <a:lnSpc>
                <a:spcPct val="80000"/>
              </a:lnSpc>
              <a:defRPr sz="2300" b="1">
                <a:latin typeface="Helvetica Neue"/>
                <a:ea typeface="Helvetica Neue"/>
                <a:cs typeface="Helvetica Neue"/>
                <a:sym typeface="Helvetica Neue"/>
              </a:defRPr>
            </a:lvl1pPr>
          </a:lstStyle>
          <a:p>
            <a:r>
              <a:t>Understanding the FinTech landscape</a:t>
            </a:r>
          </a:p>
        </p:txBody>
      </p:sp>
      <p:sp>
        <p:nvSpPr>
          <p:cNvPr id="570" name="Google Shape;440;p40"/>
          <p:cNvSpPr txBox="1">
            <a:spLocks noGrp="1"/>
          </p:cNvSpPr>
          <p:nvPr>
            <p:ph type="body" sz="quarter" idx="1"/>
          </p:nvPr>
        </p:nvSpPr>
        <p:spPr>
          <a:xfrm>
            <a:off x="457616" y="1670984"/>
            <a:ext cx="2982643" cy="1858683"/>
          </a:xfrm>
          <a:prstGeom prst="rect">
            <a:avLst/>
          </a:prstGeom>
        </p:spPr>
        <p:txBody>
          <a:bodyPr/>
          <a:lstStyle>
            <a:lvl1pPr marL="0" indent="0">
              <a:lnSpc>
                <a:spcPct val="114000"/>
              </a:lnSpc>
              <a:spcBef>
                <a:spcPts val="0"/>
              </a:spcBef>
              <a:buSzTx/>
              <a:buNone/>
              <a:defRPr sz="1000">
                <a:latin typeface="Helvetica Neue"/>
                <a:ea typeface="Helvetica Neue"/>
                <a:cs typeface="Helvetica Neue"/>
                <a:sym typeface="Helvetica Neue"/>
              </a:defRPr>
            </a:lvl1pPr>
          </a:lstStyle>
          <a:p>
            <a:r>
              <a:rPr dirty="0"/>
              <a:t>We bring our knowledge of both the traditional financial services sector and the technology sector to bear when working in the FinTech space.  </a:t>
            </a:r>
            <a:endParaRPr lang="en-US" dirty="0"/>
          </a:p>
          <a:p>
            <a:endParaRPr lang="en-US" dirty="0"/>
          </a:p>
          <a:p>
            <a:r>
              <a:rPr dirty="0"/>
              <a:t>Our knowledge of disruptions and innovations in consumer banking, payments, crypto/blockchain, and lending, and global regulation make us uniquely qualified to serve </a:t>
            </a:r>
            <a:r>
              <a:rPr lang="en-US" dirty="0"/>
              <a:t>you.</a:t>
            </a:r>
            <a:endParaRPr dirty="0"/>
          </a:p>
        </p:txBody>
      </p:sp>
      <p:pic>
        <p:nvPicPr>
          <p:cNvPr id="571" name="Google Shape;441;p40" descr="Google Shape;441;p40"/>
          <p:cNvPicPr>
            <a:picLocks noChangeAspect="1"/>
          </p:cNvPicPr>
          <p:nvPr/>
        </p:nvPicPr>
        <p:blipFill>
          <a:blip r:embed="rId2"/>
          <a:stretch>
            <a:fillRect/>
          </a:stretch>
        </p:blipFill>
        <p:spPr>
          <a:xfrm>
            <a:off x="4622531" y="1619143"/>
            <a:ext cx="338876" cy="522715"/>
          </a:xfrm>
          <a:prstGeom prst="rect">
            <a:avLst/>
          </a:prstGeom>
          <a:ln w="12700">
            <a:miter lim="400000"/>
          </a:ln>
        </p:spPr>
      </p:pic>
      <p:pic>
        <p:nvPicPr>
          <p:cNvPr id="572" name="Google Shape;442;p40" descr="Google Shape;442;p40"/>
          <p:cNvPicPr>
            <a:picLocks noChangeAspect="1"/>
          </p:cNvPicPr>
          <p:nvPr/>
        </p:nvPicPr>
        <p:blipFill>
          <a:blip r:embed="rId3"/>
          <a:stretch>
            <a:fillRect/>
          </a:stretch>
        </p:blipFill>
        <p:spPr>
          <a:xfrm>
            <a:off x="5752460" y="1096996"/>
            <a:ext cx="1344845" cy="226608"/>
          </a:xfrm>
          <a:prstGeom prst="rect">
            <a:avLst/>
          </a:prstGeom>
          <a:ln w="12700">
            <a:miter lim="400000"/>
          </a:ln>
        </p:spPr>
      </p:pic>
      <p:pic>
        <p:nvPicPr>
          <p:cNvPr id="573" name="Google Shape;443;p40" descr="Google Shape;443;p40"/>
          <p:cNvPicPr>
            <a:picLocks noChangeAspect="1"/>
          </p:cNvPicPr>
          <p:nvPr/>
        </p:nvPicPr>
        <p:blipFill>
          <a:blip r:embed="rId4"/>
          <a:stretch>
            <a:fillRect/>
          </a:stretch>
        </p:blipFill>
        <p:spPr>
          <a:xfrm>
            <a:off x="4567397" y="1104008"/>
            <a:ext cx="828658" cy="219596"/>
          </a:xfrm>
          <a:prstGeom prst="rect">
            <a:avLst/>
          </a:prstGeom>
          <a:ln w="12700">
            <a:miter lim="400000"/>
          </a:ln>
        </p:spPr>
      </p:pic>
      <p:pic>
        <p:nvPicPr>
          <p:cNvPr id="574" name="Google Shape;444;p40" descr="Google Shape;444;p40"/>
          <p:cNvPicPr>
            <a:picLocks noChangeAspect="1"/>
          </p:cNvPicPr>
          <p:nvPr/>
        </p:nvPicPr>
        <p:blipFill>
          <a:blip r:embed="rId5"/>
          <a:stretch>
            <a:fillRect/>
          </a:stretch>
        </p:blipFill>
        <p:spPr>
          <a:xfrm>
            <a:off x="5924181" y="3019761"/>
            <a:ext cx="1412374" cy="246787"/>
          </a:xfrm>
          <a:prstGeom prst="rect">
            <a:avLst/>
          </a:prstGeom>
          <a:ln w="12700">
            <a:miter lim="400000"/>
          </a:ln>
        </p:spPr>
      </p:pic>
      <p:pic>
        <p:nvPicPr>
          <p:cNvPr id="575" name="Google Shape;445;p40" descr="Google Shape;445;p40"/>
          <p:cNvPicPr>
            <a:picLocks noChangeAspect="1"/>
          </p:cNvPicPr>
          <p:nvPr/>
        </p:nvPicPr>
        <p:blipFill>
          <a:blip r:embed="rId6"/>
          <a:stretch>
            <a:fillRect/>
          </a:stretch>
        </p:blipFill>
        <p:spPr>
          <a:xfrm>
            <a:off x="5258882" y="1778245"/>
            <a:ext cx="1304438" cy="246787"/>
          </a:xfrm>
          <a:prstGeom prst="rect">
            <a:avLst/>
          </a:prstGeom>
          <a:ln w="12700">
            <a:miter lim="400000"/>
          </a:ln>
        </p:spPr>
      </p:pic>
      <p:pic>
        <p:nvPicPr>
          <p:cNvPr id="576" name="Google Shape;446;p40" descr="Google Shape;446;p40"/>
          <p:cNvPicPr>
            <a:picLocks noChangeAspect="1"/>
          </p:cNvPicPr>
          <p:nvPr/>
        </p:nvPicPr>
        <p:blipFill>
          <a:blip r:embed="rId7"/>
          <a:stretch>
            <a:fillRect/>
          </a:stretch>
        </p:blipFill>
        <p:spPr>
          <a:xfrm>
            <a:off x="6893637" y="1678088"/>
            <a:ext cx="836056" cy="315555"/>
          </a:xfrm>
          <a:prstGeom prst="rect">
            <a:avLst/>
          </a:prstGeom>
          <a:ln w="12700">
            <a:miter lim="400000"/>
          </a:ln>
        </p:spPr>
      </p:pic>
      <p:pic>
        <p:nvPicPr>
          <p:cNvPr id="577" name="Google Shape;447;p40" descr="Google Shape;447;p40"/>
          <p:cNvPicPr>
            <a:picLocks noChangeAspect="1"/>
          </p:cNvPicPr>
          <p:nvPr/>
        </p:nvPicPr>
        <p:blipFill>
          <a:blip r:embed="rId8"/>
          <a:stretch>
            <a:fillRect/>
          </a:stretch>
        </p:blipFill>
        <p:spPr>
          <a:xfrm>
            <a:off x="7416107" y="1004959"/>
            <a:ext cx="1118449" cy="410682"/>
          </a:xfrm>
          <a:prstGeom prst="rect">
            <a:avLst/>
          </a:prstGeom>
          <a:ln w="12700">
            <a:miter lim="400000"/>
          </a:ln>
        </p:spPr>
      </p:pic>
      <p:pic>
        <p:nvPicPr>
          <p:cNvPr id="578" name="Google Shape;448;p40" descr="Google Shape;448;p40"/>
          <p:cNvPicPr>
            <a:picLocks noChangeAspect="1"/>
          </p:cNvPicPr>
          <p:nvPr/>
        </p:nvPicPr>
        <p:blipFill>
          <a:blip r:embed="rId9"/>
          <a:stretch>
            <a:fillRect/>
          </a:stretch>
        </p:blipFill>
        <p:spPr>
          <a:xfrm>
            <a:off x="4585461" y="3003082"/>
            <a:ext cx="1056485" cy="246514"/>
          </a:xfrm>
          <a:prstGeom prst="rect">
            <a:avLst/>
          </a:prstGeom>
          <a:ln w="12700">
            <a:miter lim="400000"/>
          </a:ln>
        </p:spPr>
      </p:pic>
      <p:pic>
        <p:nvPicPr>
          <p:cNvPr id="579" name="Google Shape;449;p40" descr="Google Shape;449;p40"/>
          <p:cNvPicPr>
            <a:picLocks noChangeAspect="1"/>
          </p:cNvPicPr>
          <p:nvPr/>
        </p:nvPicPr>
        <p:blipFill>
          <a:blip r:embed="rId10"/>
          <a:stretch>
            <a:fillRect/>
          </a:stretch>
        </p:blipFill>
        <p:spPr>
          <a:xfrm>
            <a:off x="4563409" y="3627571"/>
            <a:ext cx="1161926" cy="226608"/>
          </a:xfrm>
          <a:prstGeom prst="rect">
            <a:avLst/>
          </a:prstGeom>
          <a:ln w="12700">
            <a:miter lim="400000"/>
          </a:ln>
        </p:spPr>
      </p:pic>
      <p:pic>
        <p:nvPicPr>
          <p:cNvPr id="580" name="Google Shape;450;p40" descr="Google Shape;450;p40"/>
          <p:cNvPicPr>
            <a:picLocks noChangeAspect="1"/>
          </p:cNvPicPr>
          <p:nvPr/>
        </p:nvPicPr>
        <p:blipFill>
          <a:blip r:embed="rId11"/>
          <a:stretch>
            <a:fillRect/>
          </a:stretch>
        </p:blipFill>
        <p:spPr>
          <a:xfrm>
            <a:off x="6146701" y="3679842"/>
            <a:ext cx="1123761" cy="226608"/>
          </a:xfrm>
          <a:prstGeom prst="rect">
            <a:avLst/>
          </a:prstGeom>
          <a:ln w="12700">
            <a:miter lim="400000"/>
          </a:ln>
        </p:spPr>
      </p:pic>
      <p:pic>
        <p:nvPicPr>
          <p:cNvPr id="581" name="Google Shape;451;p40" descr="Google Shape;451;p40"/>
          <p:cNvPicPr>
            <a:picLocks noChangeAspect="1"/>
          </p:cNvPicPr>
          <p:nvPr/>
        </p:nvPicPr>
        <p:blipFill>
          <a:blip r:embed="rId12"/>
          <a:stretch>
            <a:fillRect/>
          </a:stretch>
        </p:blipFill>
        <p:spPr>
          <a:xfrm>
            <a:off x="6384540" y="4319744"/>
            <a:ext cx="1052206" cy="180027"/>
          </a:xfrm>
          <a:prstGeom prst="rect">
            <a:avLst/>
          </a:prstGeom>
          <a:ln w="12700">
            <a:miter lim="400000"/>
          </a:ln>
        </p:spPr>
      </p:pic>
      <p:pic>
        <p:nvPicPr>
          <p:cNvPr id="582" name="Google Shape;452;p40" descr="Google Shape;452;p40"/>
          <p:cNvPicPr>
            <a:picLocks noChangeAspect="1"/>
          </p:cNvPicPr>
          <p:nvPr/>
        </p:nvPicPr>
        <p:blipFill>
          <a:blip r:embed="rId13"/>
          <a:stretch>
            <a:fillRect/>
          </a:stretch>
        </p:blipFill>
        <p:spPr>
          <a:xfrm>
            <a:off x="7748600" y="4327804"/>
            <a:ext cx="892765" cy="163908"/>
          </a:xfrm>
          <a:prstGeom prst="rect">
            <a:avLst/>
          </a:prstGeom>
          <a:ln w="12700">
            <a:miter lim="400000"/>
          </a:ln>
        </p:spPr>
      </p:pic>
      <p:pic>
        <p:nvPicPr>
          <p:cNvPr id="583" name="Google Shape;453;p40" descr="Google Shape;453;p40"/>
          <p:cNvPicPr>
            <a:picLocks noChangeAspect="1"/>
          </p:cNvPicPr>
          <p:nvPr/>
        </p:nvPicPr>
        <p:blipFill>
          <a:blip r:embed="rId14"/>
          <a:stretch>
            <a:fillRect/>
          </a:stretch>
        </p:blipFill>
        <p:spPr>
          <a:xfrm>
            <a:off x="7763457" y="2774675"/>
            <a:ext cx="992436" cy="558246"/>
          </a:xfrm>
          <a:prstGeom prst="rect">
            <a:avLst/>
          </a:prstGeom>
          <a:ln w="12700">
            <a:miter lim="400000"/>
          </a:ln>
        </p:spPr>
      </p:pic>
      <p:pic>
        <p:nvPicPr>
          <p:cNvPr id="584" name="Google Shape;454;p40" descr="Google Shape;454;p40"/>
          <p:cNvPicPr>
            <a:picLocks noChangeAspect="1"/>
          </p:cNvPicPr>
          <p:nvPr/>
        </p:nvPicPr>
        <p:blipFill>
          <a:blip r:embed="rId15"/>
          <a:stretch>
            <a:fillRect/>
          </a:stretch>
        </p:blipFill>
        <p:spPr>
          <a:xfrm>
            <a:off x="5602520" y="4158448"/>
            <a:ext cx="521340" cy="474854"/>
          </a:xfrm>
          <a:prstGeom prst="rect">
            <a:avLst/>
          </a:prstGeom>
          <a:ln w="12700">
            <a:miter lim="400000"/>
          </a:ln>
        </p:spPr>
      </p:pic>
      <p:pic>
        <p:nvPicPr>
          <p:cNvPr id="585" name="Google Shape;455;p40" descr="Google Shape;455;p40"/>
          <p:cNvPicPr>
            <a:picLocks noChangeAspect="1"/>
          </p:cNvPicPr>
          <p:nvPr/>
        </p:nvPicPr>
        <p:blipFill>
          <a:blip r:embed="rId16"/>
          <a:stretch>
            <a:fillRect/>
          </a:stretch>
        </p:blipFill>
        <p:spPr>
          <a:xfrm>
            <a:off x="7763457" y="3663305"/>
            <a:ext cx="633576" cy="334114"/>
          </a:xfrm>
          <a:prstGeom prst="rect">
            <a:avLst/>
          </a:prstGeom>
          <a:ln w="12700">
            <a:miter lim="400000"/>
          </a:ln>
        </p:spPr>
      </p:pic>
      <p:pic>
        <p:nvPicPr>
          <p:cNvPr id="586" name="Google Shape;456;p40" descr="Google Shape;456;p40"/>
          <p:cNvPicPr>
            <a:picLocks noChangeAspect="1"/>
          </p:cNvPicPr>
          <p:nvPr/>
        </p:nvPicPr>
        <p:blipFill>
          <a:blip r:embed="rId17"/>
          <a:stretch>
            <a:fillRect/>
          </a:stretch>
        </p:blipFill>
        <p:spPr>
          <a:xfrm>
            <a:off x="8076620" y="1776071"/>
            <a:ext cx="500169" cy="208860"/>
          </a:xfrm>
          <a:prstGeom prst="rect">
            <a:avLst/>
          </a:prstGeom>
          <a:ln w="12700">
            <a:miter lim="400000"/>
          </a:ln>
        </p:spPr>
      </p:pic>
      <p:pic>
        <p:nvPicPr>
          <p:cNvPr id="587" name="Google Shape;457;p40" descr="Google Shape;457;p40"/>
          <p:cNvPicPr>
            <a:picLocks noChangeAspect="1"/>
          </p:cNvPicPr>
          <p:nvPr/>
        </p:nvPicPr>
        <p:blipFill>
          <a:blip r:embed="rId18"/>
          <a:stretch>
            <a:fillRect/>
          </a:stretch>
        </p:blipFill>
        <p:spPr>
          <a:xfrm>
            <a:off x="4629124" y="4319744"/>
            <a:ext cx="725439" cy="167110"/>
          </a:xfrm>
          <a:prstGeom prst="rect">
            <a:avLst/>
          </a:prstGeom>
          <a:ln w="12700">
            <a:miter lim="400000"/>
          </a:ln>
        </p:spPr>
      </p:pic>
      <p:sp>
        <p:nvSpPr>
          <p:cNvPr id="588" name="Google Shape;458;p40"/>
          <p:cNvSpPr/>
          <p:nvPr/>
        </p:nvSpPr>
        <p:spPr>
          <a:xfrm>
            <a:off x="3793004" y="2749562"/>
            <a:ext cx="366518" cy="1944525"/>
          </a:xfrm>
          <a:prstGeom prst="roundRect">
            <a:avLst>
              <a:gd name="adj" fmla="val 18907"/>
            </a:avLst>
          </a:prstGeom>
          <a:solidFill>
            <a:srgbClr val="FFFFFF"/>
          </a:solidFill>
          <a:ln w="25400">
            <a:solidFill>
              <a:srgbClr val="AA096C"/>
            </a:solidFill>
          </a:ln>
        </p:spPr>
        <p:txBody>
          <a:bodyPr lIns="45719" rIns="45719" anchor="ctr"/>
          <a:lstStyle/>
          <a:p>
            <a:pPr>
              <a:defRPr sz="1600">
                <a:solidFill>
                  <a:srgbClr val="AA0A6C"/>
                </a:solidFill>
              </a:defRPr>
            </a:pPr>
            <a:endParaRPr/>
          </a:p>
        </p:txBody>
      </p:sp>
      <p:sp>
        <p:nvSpPr>
          <p:cNvPr id="589" name="Google Shape;459;p40"/>
          <p:cNvSpPr txBox="1"/>
          <p:nvPr/>
        </p:nvSpPr>
        <p:spPr>
          <a:xfrm rot="16200000">
            <a:off x="3046922" y="1419601"/>
            <a:ext cx="1858681" cy="21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chor="ctr">
            <a:spAutoFit/>
          </a:bodyPr>
          <a:lstStyle>
            <a:lvl1pPr algn="ctr">
              <a:defRPr sz="900">
                <a:solidFill>
                  <a:srgbClr val="1F3E49"/>
                </a:solidFill>
                <a:latin typeface="Helvetica Neue"/>
                <a:ea typeface="Helvetica Neue"/>
                <a:cs typeface="Helvetica Neue"/>
                <a:sym typeface="Helvetica Neue"/>
              </a:defRPr>
            </a:lvl1pPr>
          </a:lstStyle>
          <a:p>
            <a:r>
              <a:t>Financial Services Experience</a:t>
            </a:r>
          </a:p>
        </p:txBody>
      </p:sp>
      <p:sp>
        <p:nvSpPr>
          <p:cNvPr id="590" name="Google Shape;460;p40"/>
          <p:cNvSpPr txBox="1"/>
          <p:nvPr/>
        </p:nvSpPr>
        <p:spPr>
          <a:xfrm rot="16200000">
            <a:off x="3152762" y="3612724"/>
            <a:ext cx="1647001" cy="21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chor="ctr">
            <a:spAutoFit/>
          </a:bodyPr>
          <a:lstStyle>
            <a:lvl1pPr algn="ctr">
              <a:defRPr sz="900">
                <a:solidFill>
                  <a:srgbClr val="1F3E49"/>
                </a:solidFill>
                <a:latin typeface="Helvetica Neue"/>
                <a:ea typeface="Helvetica Neue"/>
                <a:cs typeface="Helvetica Neue"/>
                <a:sym typeface="Helvetica Neue"/>
              </a:defRPr>
            </a:lvl1pPr>
          </a:lstStyle>
          <a:p>
            <a:r>
              <a:t>Technology experience</a:t>
            </a:r>
          </a:p>
        </p:txBody>
      </p:sp>
      <p:sp>
        <p:nvSpPr>
          <p:cNvPr id="591" name="Google Shape;461;p40"/>
          <p:cNvSpPr/>
          <p:nvPr/>
        </p:nvSpPr>
        <p:spPr>
          <a:xfrm>
            <a:off x="483128" y="969863"/>
            <a:ext cx="71371" cy="528103"/>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592" name="Google Shape;462;p40"/>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593" name="Google Shape;463;p40"/>
          <p:cNvSpPr txBox="1"/>
          <p:nvPr/>
        </p:nvSpPr>
        <p:spPr>
          <a:xfrm>
            <a:off x="194567" y="83474"/>
            <a:ext cx="28659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594" name="Google Shape;464;p40" descr="Google Shape;464;p40"/>
          <p:cNvPicPr>
            <a:picLocks noChangeAspect="1"/>
          </p:cNvPicPr>
          <p:nvPr/>
        </p:nvPicPr>
        <p:blipFill>
          <a:blip r:embed="rId19"/>
          <a:stretch>
            <a:fillRect/>
          </a:stretch>
        </p:blipFill>
        <p:spPr>
          <a:xfrm>
            <a:off x="8744715" y="83467"/>
            <a:ext cx="148461" cy="182882"/>
          </a:xfrm>
          <a:prstGeom prst="rect">
            <a:avLst/>
          </a:prstGeom>
          <a:ln w="12700">
            <a:miter lim="400000"/>
          </a:ln>
        </p:spPr>
      </p:pic>
      <p:sp>
        <p:nvSpPr>
          <p:cNvPr id="595" name="Google Shape;465;p40"/>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596" name="Google Shape;466;p40"/>
          <p:cNvSpPr txBox="1"/>
          <p:nvPr/>
        </p:nvSpPr>
        <p:spPr>
          <a:xfrm>
            <a:off x="6529937"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n-US" dirty="0"/>
              <a:t>Relevant experience</a:t>
            </a:r>
            <a:endParaRPr dirty="0"/>
          </a:p>
        </p:txBody>
      </p:sp>
      <p:sp>
        <p:nvSpPr>
          <p:cNvPr id="3" name="TextBox 2">
            <a:extLst>
              <a:ext uri="{FF2B5EF4-FFF2-40B4-BE49-F238E27FC236}">
                <a16:creationId xmlns:a16="http://schemas.microsoft.com/office/drawing/2014/main" id="{050CFF61-7230-4E2E-FF56-610DEC54CCD9}"/>
              </a:ext>
            </a:extLst>
          </p:cNvPr>
          <p:cNvSpPr txBox="1"/>
          <p:nvPr/>
        </p:nvSpPr>
        <p:spPr>
          <a:xfrm>
            <a:off x="518813" y="3236309"/>
            <a:ext cx="2215998" cy="1384993"/>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mj-lt"/>
                <a:ea typeface="+mj-ea"/>
                <a:cs typeface="+mj-cs"/>
                <a:sym typeface="Arial"/>
              </a:rPr>
              <a:t>Note to search team – this is a placeholder slide to represent work done. You will find all </a:t>
            </a:r>
            <a:r>
              <a:rPr kumimoji="0" lang="en-US" sz="1400" b="0" i="0" u="none" strike="noStrike" cap="none" spc="0" normalizeH="0" baseline="0" dirty="0">
                <a:ln>
                  <a:noFill/>
                </a:ln>
                <a:solidFill>
                  <a:srgbClr val="000000"/>
                </a:solidFill>
                <a:effectLst/>
                <a:uFillTx/>
                <a:latin typeface="+mj-lt"/>
                <a:ea typeface="+mj-ea"/>
                <a:cs typeface="+mj-cs"/>
                <a:sym typeface="Arial"/>
                <a:hlinkClick r:id="rId20"/>
              </a:rPr>
              <a:t>updated sector-specific slides in the marketing drive.</a:t>
            </a:r>
            <a:r>
              <a:rPr kumimoji="0" lang="en-US" sz="1400" b="0" i="0" u="none" strike="noStrike" cap="none" spc="0" normalizeH="0" baseline="0" dirty="0">
                <a:ln>
                  <a:noFill/>
                </a:ln>
                <a:solidFill>
                  <a:srgbClr val="000000"/>
                </a:solidFill>
                <a:effectLst/>
                <a:uFillTx/>
                <a:latin typeface="+mj-lt"/>
                <a:ea typeface="+mj-ea"/>
                <a:cs typeface="+mj-cs"/>
                <a:sym typeface="Arial"/>
              </a:rPr>
              <a:t>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Google Shape;515;p42"/>
          <p:cNvSpPr/>
          <p:nvPr/>
        </p:nvSpPr>
        <p:spPr>
          <a:xfrm>
            <a:off x="3590712" y="800071"/>
            <a:ext cx="5044227" cy="3763497"/>
          </a:xfrm>
          <a:prstGeom prst="roundRect">
            <a:avLst>
              <a:gd name="adj" fmla="val 3578"/>
            </a:avLst>
          </a:prstGeom>
          <a:solidFill>
            <a:srgbClr val="FFFFFF"/>
          </a:solidFill>
          <a:ln w="12700">
            <a:miter lim="400000"/>
          </a:ln>
        </p:spPr>
        <p:txBody>
          <a:bodyPr lIns="45719" rIns="45719" anchor="ctr"/>
          <a:lstStyle/>
          <a:p>
            <a:pPr>
              <a:defRPr sz="1600">
                <a:solidFill>
                  <a:srgbClr val="FFFFFF"/>
                </a:solidFill>
              </a:defRPr>
            </a:pPr>
            <a:endParaRPr/>
          </a:p>
        </p:txBody>
      </p:sp>
      <p:pic>
        <p:nvPicPr>
          <p:cNvPr id="640" name="Google Shape;516;p42" descr="Google Shape;516;p42"/>
          <p:cNvPicPr>
            <a:picLocks noChangeAspect="1"/>
          </p:cNvPicPr>
          <p:nvPr/>
        </p:nvPicPr>
        <p:blipFill>
          <a:blip r:embed="rId3"/>
          <a:stretch>
            <a:fillRect/>
          </a:stretch>
        </p:blipFill>
        <p:spPr>
          <a:xfrm>
            <a:off x="6631147" y="1477185"/>
            <a:ext cx="1480381" cy="219196"/>
          </a:xfrm>
          <a:prstGeom prst="rect">
            <a:avLst/>
          </a:prstGeom>
          <a:ln w="12700">
            <a:miter lim="400000"/>
          </a:ln>
        </p:spPr>
      </p:pic>
      <p:pic>
        <p:nvPicPr>
          <p:cNvPr id="641" name="Google Shape;517;p42" descr="Google Shape;517;p42"/>
          <p:cNvPicPr>
            <a:picLocks noChangeAspect="1"/>
          </p:cNvPicPr>
          <p:nvPr/>
        </p:nvPicPr>
        <p:blipFill>
          <a:blip r:embed="rId4"/>
          <a:stretch>
            <a:fillRect/>
          </a:stretch>
        </p:blipFill>
        <p:spPr>
          <a:xfrm>
            <a:off x="4750573" y="2358490"/>
            <a:ext cx="1392146" cy="616026"/>
          </a:xfrm>
          <a:prstGeom prst="rect">
            <a:avLst/>
          </a:prstGeom>
          <a:ln w="12700">
            <a:miter lim="400000"/>
          </a:ln>
        </p:spPr>
      </p:pic>
      <p:pic>
        <p:nvPicPr>
          <p:cNvPr id="642" name="Google Shape;518;p42" descr="Google Shape;518;p42"/>
          <p:cNvPicPr>
            <a:picLocks noChangeAspect="1"/>
          </p:cNvPicPr>
          <p:nvPr/>
        </p:nvPicPr>
        <p:blipFill>
          <a:blip r:embed="rId5"/>
          <a:stretch>
            <a:fillRect/>
          </a:stretch>
        </p:blipFill>
        <p:spPr>
          <a:xfrm>
            <a:off x="4890896" y="3157503"/>
            <a:ext cx="1111791" cy="1111791"/>
          </a:xfrm>
          <a:prstGeom prst="rect">
            <a:avLst/>
          </a:prstGeom>
          <a:ln w="12700">
            <a:miter lim="400000"/>
          </a:ln>
        </p:spPr>
      </p:pic>
      <p:pic>
        <p:nvPicPr>
          <p:cNvPr id="643" name="Google Shape;519;p42" descr="Google Shape;519;p42"/>
          <p:cNvPicPr>
            <a:picLocks noChangeAspect="1"/>
          </p:cNvPicPr>
          <p:nvPr/>
        </p:nvPicPr>
        <p:blipFill>
          <a:blip r:embed="rId6"/>
          <a:stretch>
            <a:fillRect/>
          </a:stretch>
        </p:blipFill>
        <p:spPr>
          <a:xfrm>
            <a:off x="6637398" y="3563060"/>
            <a:ext cx="1392147" cy="300678"/>
          </a:xfrm>
          <a:prstGeom prst="rect">
            <a:avLst/>
          </a:prstGeom>
          <a:ln w="12700">
            <a:miter lim="400000"/>
          </a:ln>
        </p:spPr>
      </p:pic>
      <p:pic>
        <p:nvPicPr>
          <p:cNvPr id="644" name="Google Shape;520;p42" descr="Google Shape;520;p42"/>
          <p:cNvPicPr>
            <a:picLocks noChangeAspect="1"/>
          </p:cNvPicPr>
          <p:nvPr/>
        </p:nvPicPr>
        <p:blipFill>
          <a:blip r:embed="rId7"/>
          <a:stretch>
            <a:fillRect/>
          </a:stretch>
        </p:blipFill>
        <p:spPr>
          <a:xfrm>
            <a:off x="4685722" y="1264934"/>
            <a:ext cx="1521711" cy="535643"/>
          </a:xfrm>
          <a:prstGeom prst="rect">
            <a:avLst/>
          </a:prstGeom>
          <a:ln w="12700">
            <a:miter lim="400000"/>
          </a:ln>
        </p:spPr>
      </p:pic>
      <p:pic>
        <p:nvPicPr>
          <p:cNvPr id="645" name="Google Shape;521;p42" descr="Google Shape;521;p42"/>
          <p:cNvPicPr>
            <a:picLocks noChangeAspect="1"/>
          </p:cNvPicPr>
          <p:nvPr/>
        </p:nvPicPr>
        <p:blipFill>
          <a:blip r:embed="rId8"/>
          <a:stretch>
            <a:fillRect/>
          </a:stretch>
        </p:blipFill>
        <p:spPr>
          <a:xfrm>
            <a:off x="6539448" y="2378960"/>
            <a:ext cx="1653871" cy="605718"/>
          </a:xfrm>
          <a:prstGeom prst="rect">
            <a:avLst/>
          </a:prstGeom>
          <a:ln w="12700">
            <a:miter lim="400000"/>
          </a:ln>
        </p:spPr>
      </p:pic>
      <p:sp>
        <p:nvSpPr>
          <p:cNvPr id="646" name="Google Shape;522;p42"/>
          <p:cNvSpPr txBox="1">
            <a:spLocks noGrp="1"/>
          </p:cNvSpPr>
          <p:nvPr>
            <p:ph type="title"/>
          </p:nvPr>
        </p:nvSpPr>
        <p:spPr>
          <a:xfrm>
            <a:off x="638780" y="575593"/>
            <a:ext cx="3199496" cy="1278546"/>
          </a:xfrm>
          <a:prstGeom prst="rect">
            <a:avLst/>
          </a:prstGeom>
        </p:spPr>
        <p:txBody>
          <a:bodyPr/>
          <a:lstStyle/>
          <a:p>
            <a:pPr>
              <a:lnSpc>
                <a:spcPct val="80000"/>
              </a:lnSpc>
              <a:defRPr sz="2300" b="1">
                <a:latin typeface="Helvetica Neue"/>
                <a:ea typeface="Helvetica Neue"/>
                <a:cs typeface="Helvetica Neue"/>
                <a:sym typeface="Helvetica Neue"/>
              </a:defRPr>
            </a:pPr>
            <a:r>
              <a:t>Relevant</a:t>
            </a:r>
            <a:br/>
            <a:r>
              <a:t>Experience</a:t>
            </a:r>
          </a:p>
        </p:txBody>
      </p:sp>
      <p:sp>
        <p:nvSpPr>
          <p:cNvPr id="647" name="Google Shape;523;p42"/>
          <p:cNvSpPr txBox="1"/>
          <p:nvPr/>
        </p:nvSpPr>
        <p:spPr>
          <a:xfrm>
            <a:off x="457168" y="1666600"/>
            <a:ext cx="2687353" cy="1111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ormAutofit/>
          </a:bodyPr>
          <a:lstStyle>
            <a:lvl1pPr>
              <a:lnSpc>
                <a:spcPct val="113000"/>
              </a:lnSpc>
              <a:defRPr sz="1000">
                <a:solidFill>
                  <a:srgbClr val="333333"/>
                </a:solidFill>
                <a:latin typeface="Helvetica Neue"/>
                <a:ea typeface="Helvetica Neue"/>
                <a:cs typeface="Helvetica Neue"/>
                <a:sym typeface="Helvetica Neue"/>
              </a:defRPr>
            </a:lvl1pPr>
          </a:lstStyle>
          <a:p>
            <a:r>
              <a:rPr lang="en-US" dirty="0"/>
              <a:t>Although your specific challenges are unique, our </a:t>
            </a:r>
            <a:r>
              <a:rPr dirty="0"/>
              <a:t>global partners bring significant experience and depth of understanding in executing successful searches within your industry and functional requirements. </a:t>
            </a:r>
          </a:p>
        </p:txBody>
      </p:sp>
      <p:sp>
        <p:nvSpPr>
          <p:cNvPr id="648" name="Google Shape;524;p42"/>
          <p:cNvSpPr/>
          <p:nvPr/>
        </p:nvSpPr>
        <p:spPr>
          <a:xfrm>
            <a:off x="483128" y="969863"/>
            <a:ext cx="71371" cy="528103"/>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649" name="Google Shape;525;p42"/>
          <p:cNvSpPr/>
          <p:nvPr/>
        </p:nvSpPr>
        <p:spPr>
          <a:xfrm>
            <a:off x="3663886" y="876780"/>
            <a:ext cx="366518" cy="3610078"/>
          </a:xfrm>
          <a:prstGeom prst="roundRect">
            <a:avLst>
              <a:gd name="adj" fmla="val 18907"/>
            </a:avLst>
          </a:prstGeom>
          <a:ln w="25400">
            <a:solidFill>
              <a:srgbClr val="9C226A"/>
            </a:solidFill>
          </a:ln>
        </p:spPr>
        <p:txBody>
          <a:bodyPr lIns="45719" rIns="45719" anchor="ctr"/>
          <a:lstStyle/>
          <a:p>
            <a:pPr>
              <a:defRPr sz="1600">
                <a:solidFill>
                  <a:srgbClr val="AA0A6C"/>
                </a:solidFill>
              </a:defRPr>
            </a:pPr>
            <a:endParaRPr/>
          </a:p>
        </p:txBody>
      </p:sp>
      <p:sp>
        <p:nvSpPr>
          <p:cNvPr id="650" name="Google Shape;526;p42"/>
          <p:cNvSpPr txBox="1"/>
          <p:nvPr/>
        </p:nvSpPr>
        <p:spPr>
          <a:xfrm rot="16200000">
            <a:off x="1965397" y="2548827"/>
            <a:ext cx="3763496" cy="2659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lgn="ctr">
              <a:defRPr>
                <a:solidFill>
                  <a:srgbClr val="FFFFFF"/>
                </a:solidFill>
              </a:defRPr>
            </a:pPr>
            <a:r>
              <a:rPr>
                <a:solidFill>
                  <a:srgbClr val="0A2E38"/>
                </a:solidFill>
              </a:rPr>
              <a:t>Sample</a:t>
            </a:r>
            <a:r>
              <a:t> </a:t>
            </a:r>
            <a:r>
              <a:rPr>
                <a:solidFill>
                  <a:srgbClr val="0A2E38"/>
                </a:solidFill>
              </a:rPr>
              <a:t>Experience</a:t>
            </a:r>
          </a:p>
        </p:txBody>
      </p:sp>
      <p:sp>
        <p:nvSpPr>
          <p:cNvPr id="651" name="Google Shape;527;p42"/>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652" name="Google Shape;528;p42"/>
          <p:cNvSpPr txBox="1"/>
          <p:nvPr/>
        </p:nvSpPr>
        <p:spPr>
          <a:xfrm>
            <a:off x="194570" y="83474"/>
            <a:ext cx="24465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653" name="Google Shape;529;p42" descr="Google Shape;529;p42"/>
          <p:cNvPicPr>
            <a:picLocks noChangeAspect="1"/>
          </p:cNvPicPr>
          <p:nvPr/>
        </p:nvPicPr>
        <p:blipFill>
          <a:blip r:embed="rId9"/>
          <a:stretch>
            <a:fillRect/>
          </a:stretch>
        </p:blipFill>
        <p:spPr>
          <a:xfrm>
            <a:off x="8744715" y="83467"/>
            <a:ext cx="148461" cy="182882"/>
          </a:xfrm>
          <a:prstGeom prst="rect">
            <a:avLst/>
          </a:prstGeom>
          <a:ln w="12700">
            <a:miter lim="400000"/>
          </a:ln>
        </p:spPr>
      </p:pic>
      <p:sp>
        <p:nvSpPr>
          <p:cNvPr id="655" name="Google Shape;531;p42"/>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Relevant experience</a:t>
            </a:r>
          </a:p>
        </p:txBody>
      </p:sp>
      <p:sp>
        <p:nvSpPr>
          <p:cNvPr id="2" name="Google Shape;509;p41">
            <a:extLst>
              <a:ext uri="{FF2B5EF4-FFF2-40B4-BE49-F238E27FC236}">
                <a16:creationId xmlns:a16="http://schemas.microsoft.com/office/drawing/2014/main" id="{51AD1EC0-CA2D-1048-D386-F970F8E022F7}"/>
              </a:ext>
            </a:extLst>
          </p:cNvPr>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Google Shape;536;p43"/>
          <p:cNvSpPr/>
          <p:nvPr/>
        </p:nvSpPr>
        <p:spPr>
          <a:xfrm>
            <a:off x="2786244" y="527461"/>
            <a:ext cx="366601" cy="4258501"/>
          </a:xfrm>
          <a:prstGeom prst="roundRect">
            <a:avLst>
              <a:gd name="adj" fmla="val 18907"/>
            </a:avLst>
          </a:prstGeom>
          <a:solidFill>
            <a:srgbClr val="FFFFFF"/>
          </a:solidFill>
          <a:ln w="25400">
            <a:solidFill>
              <a:srgbClr val="AA096C"/>
            </a:solidFill>
          </a:ln>
        </p:spPr>
        <p:txBody>
          <a:bodyPr lIns="45719" rIns="45719" anchor="ctr"/>
          <a:lstStyle/>
          <a:p>
            <a:pPr>
              <a:defRPr sz="1600">
                <a:solidFill>
                  <a:srgbClr val="AA0A6C"/>
                </a:solidFill>
              </a:defRPr>
            </a:pPr>
            <a:endParaRPr/>
          </a:p>
        </p:txBody>
      </p:sp>
      <p:sp>
        <p:nvSpPr>
          <p:cNvPr id="658" name="Google Shape;537;p43"/>
          <p:cNvSpPr txBox="1">
            <a:spLocks noGrp="1"/>
          </p:cNvSpPr>
          <p:nvPr>
            <p:ph type="title"/>
          </p:nvPr>
        </p:nvSpPr>
        <p:spPr>
          <a:xfrm>
            <a:off x="644018" y="509601"/>
            <a:ext cx="2511540" cy="1406813"/>
          </a:xfrm>
          <a:prstGeom prst="rect">
            <a:avLst/>
          </a:prstGeom>
        </p:spPr>
        <p:txBody>
          <a:bodyPr/>
          <a:lstStyle/>
          <a:p>
            <a:pPr>
              <a:lnSpc>
                <a:spcPct val="80000"/>
              </a:lnSpc>
              <a:defRPr sz="2300" b="1">
                <a:latin typeface="Helvetica Neue"/>
                <a:ea typeface="Helvetica Neue"/>
                <a:cs typeface="Helvetica Neue"/>
                <a:sym typeface="Helvetica Neue"/>
              </a:defRPr>
            </a:pPr>
            <a:r>
              <a:t>Relevant</a:t>
            </a:r>
            <a:br/>
            <a:r>
              <a:t>Experience</a:t>
            </a:r>
          </a:p>
        </p:txBody>
      </p:sp>
      <p:sp>
        <p:nvSpPr>
          <p:cNvPr id="659" name="Google Shape;538;p43"/>
          <p:cNvSpPr txBox="1"/>
          <p:nvPr/>
        </p:nvSpPr>
        <p:spPr>
          <a:xfrm rot="16200000">
            <a:off x="872252" y="2523322"/>
            <a:ext cx="4182901" cy="266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defRPr>
                <a:solidFill>
                  <a:srgbClr val="1F3E49"/>
                </a:solidFill>
                <a:latin typeface="Helvetica Neue"/>
                <a:ea typeface="Helvetica Neue"/>
                <a:cs typeface="Helvetica Neue"/>
                <a:sym typeface="Helvetica Neue"/>
              </a:defRPr>
            </a:lvl1pPr>
          </a:lstStyle>
          <a:p>
            <a:r>
              <a:t>Sample Experience</a:t>
            </a:r>
          </a:p>
        </p:txBody>
      </p:sp>
      <p:sp>
        <p:nvSpPr>
          <p:cNvPr id="660" name="Google Shape;539;p43"/>
          <p:cNvSpPr/>
          <p:nvPr/>
        </p:nvSpPr>
        <p:spPr>
          <a:xfrm>
            <a:off x="483128" y="969863"/>
            <a:ext cx="71371" cy="528103"/>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661" name="Google Shape;540;p43"/>
          <p:cNvSpPr txBox="1"/>
          <p:nvPr/>
        </p:nvSpPr>
        <p:spPr>
          <a:xfrm>
            <a:off x="457168" y="1666600"/>
            <a:ext cx="2291846" cy="1406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ormAutofit/>
          </a:bodyPr>
          <a:lstStyle>
            <a:lvl1pPr>
              <a:lnSpc>
                <a:spcPct val="113000"/>
              </a:lnSpc>
              <a:defRPr sz="1000">
                <a:solidFill>
                  <a:srgbClr val="333333"/>
                </a:solidFill>
                <a:latin typeface="Helvetica Neue"/>
                <a:ea typeface="Helvetica Neue"/>
                <a:cs typeface="Helvetica Neue"/>
                <a:sym typeface="Helvetica Neue"/>
              </a:defRPr>
            </a:lvl1pPr>
          </a:lstStyle>
          <a:p>
            <a:r>
              <a:t>Although your specific challenges are unique, our global partners bring significant experience and depth of understanding in executing successful searches within your industry and functional requirements. </a:t>
            </a:r>
          </a:p>
        </p:txBody>
      </p:sp>
      <p:sp>
        <p:nvSpPr>
          <p:cNvPr id="662" name="Google Shape;541;p43"/>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663" name="Google Shape;542;p43"/>
          <p:cNvSpPr txBox="1"/>
          <p:nvPr/>
        </p:nvSpPr>
        <p:spPr>
          <a:xfrm>
            <a:off x="194570" y="83474"/>
            <a:ext cx="22917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664" name="Google Shape;543;p43" descr="Google Shape;543;p43"/>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665" name="Google Shape;544;p43"/>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666" name="Google Shape;545;p43"/>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Relevant experience</a:t>
            </a:r>
          </a:p>
        </p:txBody>
      </p:sp>
      <p:graphicFrame>
        <p:nvGraphicFramePr>
          <p:cNvPr id="667" name="Google Shape;546;p43"/>
          <p:cNvGraphicFramePr/>
          <p:nvPr/>
        </p:nvGraphicFramePr>
        <p:xfrm>
          <a:off x="5829463" y="698425"/>
          <a:ext cx="2507975" cy="3956525"/>
        </p:xfrm>
        <a:graphic>
          <a:graphicData uri="http://schemas.openxmlformats.org/drawingml/2006/table">
            <a:tbl>
              <a:tblPr>
                <a:tableStyleId>{4C3C2611-4C71-4FC5-86AE-919BDF0F9419}</a:tableStyleId>
              </a:tblPr>
              <a:tblGrid>
                <a:gridCol w="2507975">
                  <a:extLst>
                    <a:ext uri="{9D8B030D-6E8A-4147-A177-3AD203B41FA5}">
                      <a16:colId xmlns:a16="http://schemas.microsoft.com/office/drawing/2014/main" val="20000"/>
                    </a:ext>
                  </a:extLst>
                </a:gridCol>
              </a:tblGrid>
              <a:tr h="538325">
                <a:tc>
                  <a:txBody>
                    <a:bodyPr/>
                    <a:lstStyle/>
                    <a:p>
                      <a:pPr algn="l">
                        <a:defRPr sz="700" b="1">
                          <a:solidFill>
                            <a:srgbClr val="AA0A6C"/>
                          </a:solidFill>
                          <a:latin typeface="Helvetica Neue"/>
                          <a:ea typeface="Helvetica Neue"/>
                          <a:cs typeface="Helvetica Neue"/>
                          <a:sym typeface="Helvetica Neue"/>
                        </a:defRPr>
                      </a:pPr>
                      <a:r>
                        <a:t>Corning Incorporated </a:t>
                      </a:r>
                    </a:p>
                    <a:p>
                      <a:pPr algn="l">
                        <a:defRPr sz="700">
                          <a:solidFill>
                            <a:srgbClr val="181717"/>
                          </a:solidFill>
                          <a:latin typeface="Helvetica Neue"/>
                          <a:ea typeface="Helvetica Neue"/>
                          <a:cs typeface="Helvetica Neue"/>
                          <a:sym typeface="Helvetica Neue"/>
                        </a:defRPr>
                      </a:pPr>
                      <a:r>
                        <a:t>Chief Financial Officer </a:t>
                      </a:r>
                    </a:p>
                    <a:p>
                      <a:pPr algn="l">
                        <a:defRPr sz="700">
                          <a:solidFill>
                            <a:srgbClr val="181717"/>
                          </a:solidFill>
                          <a:latin typeface="Helvetica Neue"/>
                          <a:ea typeface="Helvetica Neue"/>
                          <a:cs typeface="Helvetica Neue"/>
                          <a:sym typeface="Helvetica Neue"/>
                        </a:defRPr>
                      </a:pPr>
                      <a:r>
                        <a:t>Division Controller (2) </a:t>
                      </a:r>
                    </a:p>
                    <a:p>
                      <a:pPr algn="l">
                        <a:defRPr sz="700">
                          <a:solidFill>
                            <a:srgbClr val="181717"/>
                          </a:solidFill>
                          <a:latin typeface="Helvetica Neue"/>
                          <a:ea typeface="Helvetica Neue"/>
                          <a:cs typeface="Helvetica Neue"/>
                          <a:sym typeface="Helvetica Neue"/>
                        </a:defRPr>
                      </a:pPr>
                      <a:r>
                        <a:t>Research Director (2)</a:t>
                      </a:r>
                    </a:p>
                  </a:txBody>
                  <a:tcPr marL="45700" marR="45700" marT="45700" marB="45700" horzOverflow="overflow"/>
                </a:tc>
                <a:extLst>
                  <a:ext uri="{0D108BD9-81ED-4DB2-BD59-A6C34878D82A}">
                    <a16:rowId xmlns:a16="http://schemas.microsoft.com/office/drawing/2014/main" val="10000"/>
                  </a:ext>
                </a:extLst>
              </a:tr>
              <a:tr h="328800">
                <a:tc>
                  <a:txBody>
                    <a:bodyPr/>
                    <a:lstStyle/>
                    <a:p>
                      <a:pPr algn="l">
                        <a:defRPr sz="700" b="1">
                          <a:solidFill>
                            <a:srgbClr val="AA0A6C"/>
                          </a:solidFill>
                          <a:latin typeface="Helvetica Neue"/>
                          <a:ea typeface="Helvetica Neue"/>
                          <a:cs typeface="Helvetica Neue"/>
                          <a:sym typeface="Helvetica Neue"/>
                        </a:defRPr>
                      </a:pPr>
                      <a:r>
                        <a:t>Cutler-Hammer Group </a:t>
                      </a:r>
                    </a:p>
                    <a:p>
                      <a:pPr algn="l">
                        <a:defRPr sz="700">
                          <a:solidFill>
                            <a:srgbClr val="181717"/>
                          </a:solidFill>
                          <a:latin typeface="Helvetica Neue"/>
                          <a:ea typeface="Helvetica Neue"/>
                          <a:cs typeface="Helvetica Neue"/>
                          <a:sym typeface="Helvetica Neue"/>
                        </a:defRPr>
                      </a:pPr>
                      <a:r>
                        <a:t>Chief Information Officer</a:t>
                      </a:r>
                    </a:p>
                  </a:txBody>
                  <a:tcPr marL="45700" marR="45700" marT="45700" marB="45700" horzOverflow="overflow"/>
                </a:tc>
                <a:extLst>
                  <a:ext uri="{0D108BD9-81ED-4DB2-BD59-A6C34878D82A}">
                    <a16:rowId xmlns:a16="http://schemas.microsoft.com/office/drawing/2014/main" val="10001"/>
                  </a:ext>
                </a:extLst>
              </a:tr>
              <a:tr h="870875">
                <a:tc>
                  <a:txBody>
                    <a:bodyPr/>
                    <a:lstStyle/>
                    <a:p>
                      <a:pPr algn="l">
                        <a:defRPr sz="700" b="1">
                          <a:solidFill>
                            <a:srgbClr val="AA0A6C"/>
                          </a:solidFill>
                          <a:latin typeface="Helvetica Neue"/>
                          <a:ea typeface="Helvetica Neue"/>
                          <a:cs typeface="Helvetica Neue"/>
                          <a:sym typeface="Helvetica Neue"/>
                        </a:defRPr>
                      </a:pPr>
                      <a:r>
                        <a:t>Danaher Corporation </a:t>
                      </a:r>
                    </a:p>
                    <a:p>
                      <a:pPr algn="l">
                        <a:defRPr sz="700">
                          <a:solidFill>
                            <a:srgbClr val="181717"/>
                          </a:solidFill>
                          <a:latin typeface="Helvetica Neue"/>
                          <a:ea typeface="Helvetica Neue"/>
                          <a:cs typeface="Helvetica Neue"/>
                          <a:sym typeface="Helvetica Neue"/>
                        </a:defRPr>
                      </a:pPr>
                      <a:r>
                        <a:t>Senior Vice President, Tax </a:t>
                      </a:r>
                    </a:p>
                    <a:p>
                      <a:pPr algn="l">
                        <a:defRPr sz="700">
                          <a:solidFill>
                            <a:srgbClr val="181717"/>
                          </a:solidFill>
                          <a:latin typeface="Helvetica Neue"/>
                          <a:ea typeface="Helvetica Neue"/>
                          <a:cs typeface="Helvetica Neue"/>
                          <a:sym typeface="Helvetica Neue"/>
                        </a:defRPr>
                      </a:pPr>
                      <a:r>
                        <a:t>Vice President, DBS Growth Tools </a:t>
                      </a:r>
                    </a:p>
                    <a:p>
                      <a:pPr algn="l">
                        <a:defRPr sz="700">
                          <a:solidFill>
                            <a:srgbClr val="181717"/>
                          </a:solidFill>
                          <a:latin typeface="Helvetica Neue"/>
                          <a:ea typeface="Helvetica Neue"/>
                          <a:cs typeface="Helvetica Neue"/>
                          <a:sym typeface="Helvetica Neue"/>
                        </a:defRPr>
                      </a:pPr>
                      <a:r>
                        <a:t>Vice President, Finance </a:t>
                      </a:r>
                    </a:p>
                    <a:p>
                      <a:pPr algn="l">
                        <a:defRPr sz="700">
                          <a:solidFill>
                            <a:srgbClr val="181717"/>
                          </a:solidFill>
                          <a:latin typeface="Helvetica Neue"/>
                          <a:ea typeface="Helvetica Neue"/>
                          <a:cs typeface="Helvetica Neue"/>
                          <a:sym typeface="Helvetica Neue"/>
                        </a:defRPr>
                      </a:pPr>
                      <a:r>
                        <a:t>Vice President, Engineering Accu-Sort Systems </a:t>
                      </a:r>
                    </a:p>
                    <a:p>
                      <a:pPr algn="l">
                        <a:defRPr sz="700">
                          <a:solidFill>
                            <a:srgbClr val="181717"/>
                          </a:solidFill>
                          <a:latin typeface="Helvetica Neue"/>
                          <a:ea typeface="Helvetica Neue"/>
                          <a:cs typeface="Helvetica Neue"/>
                          <a:sym typeface="Helvetica Neue"/>
                        </a:defRPr>
                      </a:pPr>
                      <a:r>
                        <a:t>Vice President, Business Area Manager Qualitrol </a:t>
                      </a:r>
                    </a:p>
                    <a:p>
                      <a:pPr algn="l">
                        <a:defRPr sz="700">
                          <a:solidFill>
                            <a:srgbClr val="181717"/>
                          </a:solidFill>
                          <a:latin typeface="Helvetica Neue"/>
                          <a:ea typeface="Helvetica Neue"/>
                          <a:cs typeface="Helvetica Neue"/>
                          <a:sym typeface="Helvetica Neue"/>
                        </a:defRPr>
                      </a:pPr>
                      <a:r>
                        <a:t>Vice President, Finance for Videojet Technologies</a:t>
                      </a:r>
                    </a:p>
                  </a:txBody>
                  <a:tcPr marL="45700" marR="45700" marT="45700" marB="45700" horzOverflow="overflow"/>
                </a:tc>
                <a:extLst>
                  <a:ext uri="{0D108BD9-81ED-4DB2-BD59-A6C34878D82A}">
                    <a16:rowId xmlns:a16="http://schemas.microsoft.com/office/drawing/2014/main" val="10002"/>
                  </a:ext>
                </a:extLst>
              </a:tr>
              <a:tr h="328800">
                <a:tc>
                  <a:txBody>
                    <a:bodyPr/>
                    <a:lstStyle/>
                    <a:p>
                      <a:pPr algn="l">
                        <a:defRPr sz="700" b="1">
                          <a:solidFill>
                            <a:srgbClr val="AA0A6C"/>
                          </a:solidFill>
                          <a:latin typeface="Helvetica Neue"/>
                          <a:ea typeface="Helvetica Neue"/>
                          <a:cs typeface="Helvetica Neue"/>
                          <a:sym typeface="Helvetica Neue"/>
                        </a:defRPr>
                      </a:pPr>
                      <a:r>
                        <a:t>Delphi Automotive, LLP </a:t>
                      </a:r>
                    </a:p>
                    <a:p>
                      <a:pPr algn="l">
                        <a:defRPr sz="700">
                          <a:solidFill>
                            <a:srgbClr val="181717"/>
                          </a:solidFill>
                          <a:latin typeface="Helvetica Neue"/>
                          <a:ea typeface="Helvetica Neue"/>
                          <a:cs typeface="Helvetica Neue"/>
                          <a:sym typeface="Helvetica Neue"/>
                        </a:defRPr>
                      </a:pPr>
                      <a:r>
                        <a:t>Senior Vice President Global Infrastructure</a:t>
                      </a:r>
                    </a:p>
                  </a:txBody>
                  <a:tcPr marL="45700" marR="45700" marT="45700" marB="45700" horzOverflow="overflow"/>
                </a:tc>
                <a:extLst>
                  <a:ext uri="{0D108BD9-81ED-4DB2-BD59-A6C34878D82A}">
                    <a16:rowId xmlns:a16="http://schemas.microsoft.com/office/drawing/2014/main" val="10003"/>
                  </a:ext>
                </a:extLst>
              </a:tr>
              <a:tr h="328800">
                <a:tc>
                  <a:txBody>
                    <a:bodyPr/>
                    <a:lstStyle/>
                    <a:p>
                      <a:pPr algn="l">
                        <a:defRPr sz="700" b="1">
                          <a:solidFill>
                            <a:srgbClr val="AA0A6C"/>
                          </a:solidFill>
                          <a:latin typeface="Helvetica Neue"/>
                          <a:ea typeface="Helvetica Neue"/>
                          <a:cs typeface="Helvetica Neue"/>
                          <a:sym typeface="Helvetica Neue"/>
                        </a:defRPr>
                      </a:pPr>
                      <a:r>
                        <a:t>Ecovation</a:t>
                      </a:r>
                      <a:r>
                        <a:rPr b="0"/>
                        <a:t> </a:t>
                      </a:r>
                    </a:p>
                    <a:p>
                      <a:pPr algn="l">
                        <a:defRPr sz="700">
                          <a:solidFill>
                            <a:srgbClr val="181717"/>
                          </a:solidFill>
                          <a:latin typeface="Helvetica Neue"/>
                          <a:ea typeface="Helvetica Neue"/>
                          <a:cs typeface="Helvetica Neue"/>
                          <a:sym typeface="Helvetica Neue"/>
                        </a:defRPr>
                      </a:pPr>
                      <a:r>
                        <a:t>Chief Executive Officer</a:t>
                      </a:r>
                    </a:p>
                  </a:txBody>
                  <a:tcPr marL="45700" marR="45700" marT="45700" marB="45700" horzOverflow="overflow"/>
                </a:tc>
                <a:extLst>
                  <a:ext uri="{0D108BD9-81ED-4DB2-BD59-A6C34878D82A}">
                    <a16:rowId xmlns:a16="http://schemas.microsoft.com/office/drawing/2014/main" val="10004"/>
                  </a:ext>
                </a:extLst>
              </a:tr>
              <a:tr h="328800">
                <a:tc>
                  <a:txBody>
                    <a:bodyPr/>
                    <a:lstStyle/>
                    <a:p>
                      <a:pPr algn="l">
                        <a:defRPr sz="700" b="1">
                          <a:solidFill>
                            <a:srgbClr val="AA0A6C"/>
                          </a:solidFill>
                          <a:latin typeface="Helvetica Neue"/>
                          <a:ea typeface="Helvetica Neue"/>
                          <a:cs typeface="Helvetica Neue"/>
                          <a:sym typeface="Helvetica Neue"/>
                        </a:defRPr>
                      </a:pPr>
                      <a:r>
                        <a:t>E. I. DuPont de Nemours &amp; Company </a:t>
                      </a:r>
                    </a:p>
                    <a:p>
                      <a:pPr algn="l">
                        <a:defRPr sz="700">
                          <a:solidFill>
                            <a:srgbClr val="181717"/>
                          </a:solidFill>
                          <a:latin typeface="Helvetica Neue"/>
                          <a:ea typeface="Helvetica Neue"/>
                          <a:cs typeface="Helvetica Neue"/>
                          <a:sym typeface="Helvetica Neue"/>
                        </a:defRPr>
                      </a:pPr>
                      <a:r>
                        <a:t>Director Government Affairs</a:t>
                      </a:r>
                    </a:p>
                  </a:txBody>
                  <a:tcPr marL="45700" marR="45700" marT="45700" marB="45700" horzOverflow="overflow"/>
                </a:tc>
                <a:extLst>
                  <a:ext uri="{0D108BD9-81ED-4DB2-BD59-A6C34878D82A}">
                    <a16:rowId xmlns:a16="http://schemas.microsoft.com/office/drawing/2014/main" val="10005"/>
                  </a:ext>
                </a:extLst>
              </a:tr>
              <a:tr h="361250">
                <a:tc>
                  <a:txBody>
                    <a:bodyPr/>
                    <a:lstStyle/>
                    <a:p>
                      <a:pPr algn="l">
                        <a:defRPr sz="700" b="1">
                          <a:solidFill>
                            <a:srgbClr val="AA0A6C"/>
                          </a:solidFill>
                          <a:latin typeface="Helvetica Neue"/>
                          <a:ea typeface="Helvetica Neue"/>
                          <a:cs typeface="Helvetica Neue"/>
                          <a:sym typeface="Helvetica Neue"/>
                        </a:defRPr>
                      </a:pPr>
                      <a:r>
                        <a:t>Electro Scientific Industries, Inc. </a:t>
                      </a:r>
                    </a:p>
                    <a:p>
                      <a:pPr algn="l">
                        <a:defRPr sz="700">
                          <a:solidFill>
                            <a:srgbClr val="181717"/>
                          </a:solidFill>
                          <a:latin typeface="Helvetica Neue"/>
                          <a:ea typeface="Helvetica Neue"/>
                          <a:cs typeface="Helvetica Neue"/>
                          <a:sym typeface="Helvetica Neue"/>
                        </a:defRPr>
                      </a:pPr>
                      <a:r>
                        <a:t>Vice President, Marketing</a:t>
                      </a:r>
                    </a:p>
                  </a:txBody>
                  <a:tcPr marL="45700" marR="45700" marT="45700" marB="45700" horzOverflow="overflow"/>
                </a:tc>
                <a:extLst>
                  <a:ext uri="{0D108BD9-81ED-4DB2-BD59-A6C34878D82A}">
                    <a16:rowId xmlns:a16="http://schemas.microsoft.com/office/drawing/2014/main" val="10006"/>
                  </a:ext>
                </a:extLst>
              </a:tr>
              <a:tr h="870875">
                <a:tc>
                  <a:txBody>
                    <a:bodyPr/>
                    <a:lstStyle/>
                    <a:p>
                      <a:pPr algn="l">
                        <a:defRPr sz="700" b="1">
                          <a:solidFill>
                            <a:srgbClr val="AA0A6C"/>
                          </a:solidFill>
                          <a:latin typeface="Helvetica Neue"/>
                          <a:ea typeface="Helvetica Neue"/>
                          <a:cs typeface="Helvetica Neue"/>
                          <a:sym typeface="Helvetica Neue"/>
                        </a:defRPr>
                      </a:pPr>
                      <a:r>
                        <a:t>Essar Group </a:t>
                      </a:r>
                    </a:p>
                    <a:p>
                      <a:pPr algn="l">
                        <a:defRPr sz="700">
                          <a:solidFill>
                            <a:srgbClr val="181717"/>
                          </a:solidFill>
                          <a:latin typeface="Helvetica Neue"/>
                          <a:ea typeface="Helvetica Neue"/>
                          <a:cs typeface="Helvetica Neue"/>
                          <a:sym typeface="Helvetica Neue"/>
                        </a:defRPr>
                      </a:pPr>
                      <a:r>
                        <a:t>Chief Commercial Officer*</a:t>
                      </a:r>
                    </a:p>
                    <a:p>
                      <a:pPr algn="l">
                        <a:defRPr sz="700">
                          <a:solidFill>
                            <a:srgbClr val="181717"/>
                          </a:solidFill>
                          <a:latin typeface="Helvetica Neue"/>
                          <a:ea typeface="Helvetica Neue"/>
                          <a:cs typeface="Helvetica Neue"/>
                          <a:sym typeface="Helvetica Neue"/>
                        </a:defRPr>
                      </a:pPr>
                      <a:r>
                        <a:t>Chief Marketing Officer </a:t>
                      </a:r>
                    </a:p>
                    <a:p>
                      <a:pPr algn="l">
                        <a:defRPr sz="700">
                          <a:solidFill>
                            <a:srgbClr val="181717"/>
                          </a:solidFill>
                          <a:latin typeface="Helvetica Neue"/>
                          <a:ea typeface="Helvetica Neue"/>
                          <a:cs typeface="Helvetica Neue"/>
                          <a:sym typeface="Helvetica Neue"/>
                        </a:defRPr>
                      </a:pPr>
                      <a:r>
                        <a:t>General Manager, Coke and Iron </a:t>
                      </a:r>
                    </a:p>
                    <a:p>
                      <a:pPr algn="l">
                        <a:defRPr sz="700">
                          <a:solidFill>
                            <a:srgbClr val="181717"/>
                          </a:solidFill>
                          <a:latin typeface="Helvetica Neue"/>
                          <a:ea typeface="Helvetica Neue"/>
                          <a:cs typeface="Helvetica Neue"/>
                          <a:sym typeface="Helvetica Neue"/>
                        </a:defRPr>
                      </a:pPr>
                      <a:r>
                        <a:t>Vice President Procurement* </a:t>
                      </a:r>
                    </a:p>
                    <a:p>
                      <a:pPr algn="l">
                        <a:defRPr sz="700">
                          <a:solidFill>
                            <a:srgbClr val="181717"/>
                          </a:solidFill>
                          <a:latin typeface="Helvetica Neue"/>
                          <a:ea typeface="Helvetica Neue"/>
                          <a:cs typeface="Helvetica Neue"/>
                          <a:sym typeface="Helvetica Neue"/>
                        </a:defRPr>
                      </a:pPr>
                      <a:r>
                        <a:t>Vice President Technology </a:t>
                      </a:r>
                    </a:p>
                    <a:p>
                      <a:pPr algn="l">
                        <a:defRPr sz="700">
                          <a:solidFill>
                            <a:srgbClr val="181717"/>
                          </a:solidFill>
                          <a:latin typeface="Helvetica Neue"/>
                          <a:ea typeface="Helvetica Neue"/>
                          <a:cs typeface="Helvetica Neue"/>
                          <a:sym typeface="Helvetica Neue"/>
                        </a:defRPr>
                      </a:pPr>
                      <a:r>
                        <a:t>Director, Human Resources </a:t>
                      </a:r>
                    </a:p>
                  </a:txBody>
                  <a:tcPr marL="45700" marR="45700" marT="45700" marB="45700" horzOverflow="overflow"/>
                </a:tc>
                <a:extLst>
                  <a:ext uri="{0D108BD9-81ED-4DB2-BD59-A6C34878D82A}">
                    <a16:rowId xmlns:a16="http://schemas.microsoft.com/office/drawing/2014/main" val="10007"/>
                  </a:ext>
                </a:extLst>
              </a:tr>
            </a:tbl>
          </a:graphicData>
        </a:graphic>
      </p:graphicFrame>
      <p:graphicFrame>
        <p:nvGraphicFramePr>
          <p:cNvPr id="668" name="Google Shape;547;p43"/>
          <p:cNvGraphicFramePr/>
          <p:nvPr/>
        </p:nvGraphicFramePr>
        <p:xfrm>
          <a:off x="3321487" y="698425"/>
          <a:ext cx="2507975" cy="3956635"/>
        </p:xfrm>
        <a:graphic>
          <a:graphicData uri="http://schemas.openxmlformats.org/drawingml/2006/table">
            <a:tbl>
              <a:tblPr>
                <a:tableStyleId>{4C3C2611-4C71-4FC5-86AE-919BDF0F9419}</a:tableStyleId>
              </a:tblPr>
              <a:tblGrid>
                <a:gridCol w="2507975">
                  <a:extLst>
                    <a:ext uri="{9D8B030D-6E8A-4147-A177-3AD203B41FA5}">
                      <a16:colId xmlns:a16="http://schemas.microsoft.com/office/drawing/2014/main" val="20000"/>
                    </a:ext>
                  </a:extLst>
                </a:gridCol>
              </a:tblGrid>
              <a:tr h="256700">
                <a:tc>
                  <a:txBody>
                    <a:bodyPr/>
                    <a:lstStyle/>
                    <a:p>
                      <a:pPr algn="l">
                        <a:defRPr sz="700" b="1">
                          <a:solidFill>
                            <a:srgbClr val="AA0A6C"/>
                          </a:solidFill>
                          <a:latin typeface="Helvetica Neue"/>
                          <a:ea typeface="Helvetica Neue"/>
                          <a:cs typeface="Helvetica Neue"/>
                          <a:sym typeface="Helvetica Neue"/>
                        </a:defRPr>
                      </a:pPr>
                      <a:r>
                        <a:rPr dirty="0"/>
                        <a:t>ADS Corporation</a:t>
                      </a:r>
                    </a:p>
                    <a:p>
                      <a:pPr algn="l">
                        <a:defRPr sz="700">
                          <a:solidFill>
                            <a:srgbClr val="1F3D48"/>
                          </a:solidFill>
                          <a:latin typeface="Helvetica Neue"/>
                          <a:ea typeface="Helvetica Neue"/>
                          <a:cs typeface="Helvetica Neue"/>
                          <a:sym typeface="Helvetica Neue"/>
                        </a:defRPr>
                      </a:pPr>
                      <a:r>
                        <a:rPr dirty="0"/>
                        <a:t>Chief Operating Officer </a:t>
                      </a:r>
                    </a:p>
                  </a:txBody>
                  <a:tcPr marL="45700" marR="45700" marT="45700" marB="45700" horzOverflow="overflow"/>
                </a:tc>
                <a:extLst>
                  <a:ext uri="{0D108BD9-81ED-4DB2-BD59-A6C34878D82A}">
                    <a16:rowId xmlns:a16="http://schemas.microsoft.com/office/drawing/2014/main" val="10000"/>
                  </a:ext>
                </a:extLst>
              </a:tr>
              <a:tr h="256700">
                <a:tc>
                  <a:txBody>
                    <a:bodyPr/>
                    <a:lstStyle/>
                    <a:p>
                      <a:pPr algn="l">
                        <a:defRPr sz="700" b="1">
                          <a:solidFill>
                            <a:srgbClr val="AA0A6C"/>
                          </a:solidFill>
                          <a:latin typeface="Helvetica Neue"/>
                          <a:ea typeface="Helvetica Neue"/>
                          <a:cs typeface="Helvetica Neue"/>
                          <a:sym typeface="Helvetica Neue"/>
                        </a:defRPr>
                      </a:pPr>
                      <a:r>
                        <a:t>Apex Tool Group, LLC</a:t>
                      </a:r>
                    </a:p>
                    <a:p>
                      <a:pPr algn="l">
                        <a:defRPr sz="700">
                          <a:solidFill>
                            <a:srgbClr val="1F3D48"/>
                          </a:solidFill>
                          <a:latin typeface="Helvetica Neue"/>
                          <a:ea typeface="Helvetica Neue"/>
                          <a:cs typeface="Helvetica Neue"/>
                          <a:sym typeface="Helvetica Neue"/>
                        </a:defRPr>
                      </a:pPr>
                      <a:r>
                        <a:t>President, Power and Professional Tools</a:t>
                      </a:r>
                    </a:p>
                  </a:txBody>
                  <a:tcPr marL="45700" marR="45700" marT="45700" marB="45700" horzOverflow="overflow"/>
                </a:tc>
                <a:extLst>
                  <a:ext uri="{0D108BD9-81ED-4DB2-BD59-A6C34878D82A}">
                    <a16:rowId xmlns:a16="http://schemas.microsoft.com/office/drawing/2014/main" val="10001"/>
                  </a:ext>
                </a:extLst>
              </a:tr>
              <a:tr h="256700">
                <a:tc>
                  <a:txBody>
                    <a:bodyPr/>
                    <a:lstStyle/>
                    <a:p>
                      <a:pPr algn="l">
                        <a:defRPr sz="700" b="1">
                          <a:solidFill>
                            <a:srgbClr val="AA0A6C"/>
                          </a:solidFill>
                          <a:latin typeface="Helvetica Neue"/>
                          <a:ea typeface="Helvetica Neue"/>
                          <a:cs typeface="Helvetica Neue"/>
                          <a:sym typeface="Helvetica Neue"/>
                        </a:defRPr>
                      </a:pPr>
                      <a:r>
                        <a:t>Avery Dennison Corporation </a:t>
                      </a:r>
                    </a:p>
                    <a:p>
                      <a:pPr algn="l">
                        <a:defRPr sz="700">
                          <a:solidFill>
                            <a:srgbClr val="1F3D48"/>
                          </a:solidFill>
                          <a:latin typeface="Helvetica Neue"/>
                          <a:ea typeface="Helvetica Neue"/>
                          <a:cs typeface="Helvetica Neue"/>
                          <a:sym typeface="Helvetica Neue"/>
                        </a:defRPr>
                      </a:pPr>
                      <a:r>
                        <a:t>Vice President Technology</a:t>
                      </a:r>
                      <a:endParaRPr dirty="0"/>
                    </a:p>
                  </a:txBody>
                  <a:tcPr marL="45700" marR="45700" marT="45700" marB="45700" horzOverflow="overflow"/>
                </a:tc>
                <a:extLst>
                  <a:ext uri="{0D108BD9-81ED-4DB2-BD59-A6C34878D82A}">
                    <a16:rowId xmlns:a16="http://schemas.microsoft.com/office/drawing/2014/main" val="10002"/>
                  </a:ext>
                </a:extLst>
              </a:tr>
              <a:tr h="256700">
                <a:tc>
                  <a:txBody>
                    <a:bodyPr/>
                    <a:lstStyle/>
                    <a:p>
                      <a:pPr algn="l">
                        <a:defRPr sz="700" b="1">
                          <a:solidFill>
                            <a:srgbClr val="AA0A6C"/>
                          </a:solidFill>
                          <a:latin typeface="Helvetica Neue"/>
                          <a:ea typeface="Helvetica Neue"/>
                          <a:cs typeface="Helvetica Neue"/>
                          <a:sym typeface="Helvetica Neue"/>
                        </a:defRPr>
                      </a:pPr>
                      <a:r>
                        <a:t>Axel Johnson Inc. </a:t>
                      </a:r>
                    </a:p>
                    <a:p>
                      <a:pPr algn="l">
                        <a:defRPr sz="700">
                          <a:solidFill>
                            <a:srgbClr val="1F3D48"/>
                          </a:solidFill>
                          <a:latin typeface="Helvetica Neue"/>
                          <a:ea typeface="Helvetica Neue"/>
                          <a:cs typeface="Helvetica Neue"/>
                          <a:sym typeface="Helvetica Neue"/>
                        </a:defRPr>
                      </a:pPr>
                      <a:r>
                        <a:t>Chief Executive Officer</a:t>
                      </a:r>
                      <a:endParaRPr dirty="0"/>
                    </a:p>
                  </a:txBody>
                  <a:tcPr marL="45700" marR="45700" marT="45700" marB="45700" horzOverflow="overflow"/>
                </a:tc>
                <a:extLst>
                  <a:ext uri="{0D108BD9-81ED-4DB2-BD59-A6C34878D82A}">
                    <a16:rowId xmlns:a16="http://schemas.microsoft.com/office/drawing/2014/main" val="10003"/>
                  </a:ext>
                </a:extLst>
              </a:tr>
              <a:tr h="256700">
                <a:tc>
                  <a:txBody>
                    <a:bodyPr/>
                    <a:lstStyle/>
                    <a:p>
                      <a:pPr algn="l">
                        <a:defRPr sz="700" b="1">
                          <a:solidFill>
                            <a:srgbClr val="AA0A6C"/>
                          </a:solidFill>
                          <a:latin typeface="Helvetica Neue"/>
                          <a:ea typeface="Helvetica Neue"/>
                          <a:cs typeface="Helvetica Neue"/>
                          <a:sym typeface="Helvetica Neue"/>
                        </a:defRPr>
                      </a:pPr>
                      <a:r>
                        <a:t>Balchem Corporation </a:t>
                      </a:r>
                    </a:p>
                    <a:p>
                      <a:pPr algn="l">
                        <a:defRPr sz="700">
                          <a:solidFill>
                            <a:srgbClr val="1F3D48"/>
                          </a:solidFill>
                          <a:latin typeface="Helvetica Neue"/>
                          <a:ea typeface="Helvetica Neue"/>
                          <a:cs typeface="Helvetica Neue"/>
                          <a:sym typeface="Helvetica Neue"/>
                        </a:defRPr>
                      </a:pPr>
                      <a:r>
                        <a:t>Vice President, Engineering</a:t>
                      </a:r>
                    </a:p>
                  </a:txBody>
                  <a:tcPr marL="45700" marR="45700" marT="45700" marB="45700" horzOverflow="overflow"/>
                </a:tc>
                <a:extLst>
                  <a:ext uri="{0D108BD9-81ED-4DB2-BD59-A6C34878D82A}">
                    <a16:rowId xmlns:a16="http://schemas.microsoft.com/office/drawing/2014/main" val="10004"/>
                  </a:ext>
                </a:extLst>
              </a:tr>
              <a:tr h="256700">
                <a:tc>
                  <a:txBody>
                    <a:bodyPr/>
                    <a:lstStyle/>
                    <a:p>
                      <a:pPr algn="l">
                        <a:defRPr sz="700" b="1">
                          <a:solidFill>
                            <a:srgbClr val="AA0A6C"/>
                          </a:solidFill>
                          <a:latin typeface="Helvetica Neue"/>
                          <a:ea typeface="Helvetica Neue"/>
                          <a:cs typeface="Helvetica Neue"/>
                          <a:sym typeface="Helvetica Neue"/>
                        </a:defRPr>
                      </a:pPr>
                      <a:r>
                        <a:t>Berkshire Hathaway, Inc. Wayne Combustion </a:t>
                      </a:r>
                    </a:p>
                    <a:p>
                      <a:pPr algn="l">
                        <a:defRPr sz="700">
                          <a:solidFill>
                            <a:srgbClr val="1F3D48"/>
                          </a:solidFill>
                          <a:latin typeface="Helvetica Neue"/>
                          <a:ea typeface="Helvetica Neue"/>
                          <a:cs typeface="Helvetica Neue"/>
                          <a:sym typeface="Helvetica Neue"/>
                        </a:defRPr>
                      </a:pPr>
                      <a:r>
                        <a:t>General Manager</a:t>
                      </a:r>
                      <a:endParaRPr dirty="0"/>
                    </a:p>
                  </a:txBody>
                  <a:tcPr marL="45700" marR="45700" marT="45700" marB="45700" horzOverflow="overflow"/>
                </a:tc>
                <a:extLst>
                  <a:ext uri="{0D108BD9-81ED-4DB2-BD59-A6C34878D82A}">
                    <a16:rowId xmlns:a16="http://schemas.microsoft.com/office/drawing/2014/main" val="10005"/>
                  </a:ext>
                </a:extLst>
              </a:tr>
              <a:tr h="256700">
                <a:tc>
                  <a:txBody>
                    <a:bodyPr/>
                    <a:lstStyle/>
                    <a:p>
                      <a:pPr algn="l">
                        <a:defRPr sz="700" b="1">
                          <a:solidFill>
                            <a:srgbClr val="AA0A6C"/>
                          </a:solidFill>
                          <a:latin typeface="Helvetica Neue"/>
                          <a:ea typeface="Helvetica Neue"/>
                          <a:cs typeface="Helvetica Neue"/>
                          <a:sym typeface="Helvetica Neue"/>
                        </a:defRPr>
                      </a:pPr>
                      <a:r>
                        <a:t>Blackmer </a:t>
                      </a:r>
                    </a:p>
                    <a:p>
                      <a:pPr algn="l">
                        <a:defRPr sz="700">
                          <a:solidFill>
                            <a:srgbClr val="1F3D48"/>
                          </a:solidFill>
                          <a:latin typeface="Helvetica Neue"/>
                          <a:ea typeface="Helvetica Neue"/>
                          <a:cs typeface="Helvetica Neue"/>
                          <a:sym typeface="Helvetica Neue"/>
                        </a:defRPr>
                      </a:pPr>
                      <a:r>
                        <a:t>Managing Director, European Operations</a:t>
                      </a:r>
                    </a:p>
                  </a:txBody>
                  <a:tcPr marL="45700" marR="45700" marT="45700" marB="45700" horzOverflow="overflow"/>
                </a:tc>
                <a:extLst>
                  <a:ext uri="{0D108BD9-81ED-4DB2-BD59-A6C34878D82A}">
                    <a16:rowId xmlns:a16="http://schemas.microsoft.com/office/drawing/2014/main" val="10006"/>
                  </a:ext>
                </a:extLst>
              </a:tr>
              <a:tr h="641775">
                <a:tc>
                  <a:txBody>
                    <a:bodyPr/>
                    <a:lstStyle/>
                    <a:p>
                      <a:pPr algn="l">
                        <a:defRPr sz="700" b="1">
                          <a:solidFill>
                            <a:srgbClr val="AA0A6C"/>
                          </a:solidFill>
                          <a:latin typeface="Helvetica Neue"/>
                          <a:ea typeface="Helvetica Neue"/>
                          <a:cs typeface="Helvetica Neue"/>
                          <a:sym typeface="Helvetica Neue"/>
                        </a:defRPr>
                      </a:pPr>
                      <a:r>
                        <a:t>Boart Longyear </a:t>
                      </a:r>
                    </a:p>
                    <a:p>
                      <a:pPr algn="l">
                        <a:defRPr sz="700">
                          <a:solidFill>
                            <a:srgbClr val="1F3D48"/>
                          </a:solidFill>
                          <a:latin typeface="Helvetica Neue"/>
                          <a:ea typeface="Helvetica Neue"/>
                          <a:cs typeface="Helvetica Neue"/>
                          <a:sym typeface="Helvetica Neue"/>
                        </a:defRPr>
                      </a:pPr>
                      <a:r>
                        <a:t>Senior Vice President, Sales</a:t>
                      </a:r>
                    </a:p>
                    <a:p>
                      <a:pPr algn="l">
                        <a:defRPr sz="700">
                          <a:solidFill>
                            <a:srgbClr val="1F3D48"/>
                          </a:solidFill>
                          <a:latin typeface="Helvetica Neue"/>
                          <a:ea typeface="Helvetica Neue"/>
                          <a:cs typeface="Helvetica Neue"/>
                          <a:sym typeface="Helvetica Neue"/>
                        </a:defRPr>
                      </a:pPr>
                      <a:r>
                        <a:t>General Manager, Drilling Services </a:t>
                      </a:r>
                    </a:p>
                    <a:p>
                      <a:pPr algn="l">
                        <a:defRPr sz="700">
                          <a:solidFill>
                            <a:srgbClr val="1F3D48"/>
                          </a:solidFill>
                          <a:latin typeface="Helvetica Neue"/>
                          <a:ea typeface="Helvetica Neue"/>
                          <a:cs typeface="Helvetica Neue"/>
                          <a:sym typeface="Helvetica Neue"/>
                        </a:defRPr>
                      </a:pPr>
                      <a:r>
                        <a:t>Global Director, Environ. Health &amp; Safety </a:t>
                      </a:r>
                    </a:p>
                    <a:p>
                      <a:pPr algn="l">
                        <a:defRPr sz="700">
                          <a:solidFill>
                            <a:srgbClr val="1F3D48"/>
                          </a:solidFill>
                          <a:latin typeface="Helvetica Neue"/>
                          <a:ea typeface="Helvetica Neue"/>
                          <a:cs typeface="Helvetica Neue"/>
                          <a:sym typeface="Helvetica Neue"/>
                        </a:defRPr>
                      </a:pPr>
                      <a:r>
                        <a:t>Global Sales Director, E&amp;I Drilling Services</a:t>
                      </a:r>
                      <a:endParaRPr dirty="0"/>
                    </a:p>
                  </a:txBody>
                  <a:tcPr marL="45700" marR="45700" marT="45700" marB="45700" horzOverflow="overflow"/>
                </a:tc>
                <a:extLst>
                  <a:ext uri="{0D108BD9-81ED-4DB2-BD59-A6C34878D82A}">
                    <a16:rowId xmlns:a16="http://schemas.microsoft.com/office/drawing/2014/main" val="10007"/>
                  </a:ext>
                </a:extLst>
              </a:tr>
              <a:tr h="385050">
                <a:tc>
                  <a:txBody>
                    <a:bodyPr/>
                    <a:lstStyle/>
                    <a:p>
                      <a:pPr algn="l">
                        <a:defRPr sz="700" b="1">
                          <a:solidFill>
                            <a:srgbClr val="AA0A6C"/>
                          </a:solidFill>
                          <a:latin typeface="Helvetica Neue"/>
                          <a:ea typeface="Helvetica Neue"/>
                          <a:cs typeface="Helvetica Neue"/>
                          <a:sym typeface="Helvetica Neue"/>
                        </a:defRPr>
                      </a:pPr>
                      <a:r>
                        <a:t>Chrysler LLC </a:t>
                      </a:r>
                    </a:p>
                    <a:p>
                      <a:pPr algn="l">
                        <a:defRPr sz="700">
                          <a:solidFill>
                            <a:srgbClr val="1F3D48"/>
                          </a:solidFill>
                          <a:latin typeface="Helvetica Neue"/>
                          <a:ea typeface="Helvetica Neue"/>
                          <a:cs typeface="Helvetica Neue"/>
                          <a:sym typeface="Helvetica Neue"/>
                        </a:defRPr>
                      </a:pPr>
                      <a:r>
                        <a:t>Vice President of Procurement </a:t>
                      </a:r>
                    </a:p>
                    <a:p>
                      <a:pPr algn="l">
                        <a:defRPr sz="700">
                          <a:solidFill>
                            <a:srgbClr val="1F3D48"/>
                          </a:solidFill>
                          <a:latin typeface="Helvetica Neue"/>
                          <a:ea typeface="Helvetica Neue"/>
                          <a:cs typeface="Helvetica Neue"/>
                          <a:sym typeface="Helvetica Neue"/>
                        </a:defRPr>
                      </a:pPr>
                      <a:r>
                        <a:t>Vice President of Uconnect</a:t>
                      </a:r>
                      <a:endParaRPr dirty="0"/>
                    </a:p>
                  </a:txBody>
                  <a:tcPr marL="45700" marR="45700" marT="45700" marB="45700" horzOverflow="overflow"/>
                </a:tc>
                <a:extLst>
                  <a:ext uri="{0D108BD9-81ED-4DB2-BD59-A6C34878D82A}">
                    <a16:rowId xmlns:a16="http://schemas.microsoft.com/office/drawing/2014/main" val="10008"/>
                  </a:ext>
                </a:extLst>
              </a:tr>
              <a:tr h="770100">
                <a:tc>
                  <a:txBody>
                    <a:bodyPr/>
                    <a:lstStyle/>
                    <a:p>
                      <a:pPr algn="l">
                        <a:defRPr sz="700" b="1">
                          <a:solidFill>
                            <a:srgbClr val="AA0A6C"/>
                          </a:solidFill>
                          <a:latin typeface="Helvetica Neue"/>
                          <a:ea typeface="Helvetica Neue"/>
                          <a:cs typeface="Helvetica Neue"/>
                          <a:sym typeface="Helvetica Neue"/>
                        </a:defRPr>
                      </a:pPr>
                      <a:r>
                        <a:rPr dirty="0"/>
                        <a:t>Cooper Industries, Ltd. </a:t>
                      </a:r>
                    </a:p>
                    <a:p>
                      <a:pPr algn="l">
                        <a:defRPr sz="700">
                          <a:solidFill>
                            <a:srgbClr val="1F3D48"/>
                          </a:solidFill>
                          <a:latin typeface="Helvetica Neue"/>
                          <a:ea typeface="Helvetica Neue"/>
                          <a:cs typeface="Helvetica Neue"/>
                          <a:sym typeface="Helvetica Neue"/>
                        </a:defRPr>
                      </a:pPr>
                      <a:r>
                        <a:rPr dirty="0"/>
                        <a:t>Vice President Engineering </a:t>
                      </a:r>
                    </a:p>
                    <a:p>
                      <a:pPr algn="l">
                        <a:defRPr sz="700">
                          <a:solidFill>
                            <a:srgbClr val="1F3D48"/>
                          </a:solidFill>
                          <a:latin typeface="Helvetica Neue"/>
                          <a:ea typeface="Helvetica Neue"/>
                          <a:cs typeface="Helvetica Neue"/>
                          <a:sym typeface="Helvetica Neue"/>
                        </a:defRPr>
                      </a:pPr>
                      <a:r>
                        <a:rPr dirty="0"/>
                        <a:t>Vice President Engineering, Cooper</a:t>
                      </a:r>
                      <a:br>
                        <a:rPr dirty="0"/>
                      </a:br>
                      <a:r>
                        <a:rPr dirty="0"/>
                        <a:t>Power Systems </a:t>
                      </a:r>
                    </a:p>
                    <a:p>
                      <a:pPr algn="l">
                        <a:defRPr sz="700">
                          <a:solidFill>
                            <a:srgbClr val="1F3D48"/>
                          </a:solidFill>
                          <a:latin typeface="Helvetica Neue"/>
                          <a:ea typeface="Helvetica Neue"/>
                          <a:cs typeface="Helvetica Neue"/>
                          <a:sym typeface="Helvetica Neue"/>
                        </a:defRPr>
                      </a:pPr>
                      <a:r>
                        <a:rPr dirty="0"/>
                        <a:t>Vice President of Engineering, Cooper</a:t>
                      </a:r>
                      <a:br>
                        <a:rPr dirty="0"/>
                      </a:br>
                      <a:r>
                        <a:rPr dirty="0"/>
                        <a:t>Wiring Devices </a:t>
                      </a:r>
                    </a:p>
                  </a:txBody>
                  <a:tcPr marL="45700" marR="45700" marT="45700" marB="45700" horzOverflow="overflow"/>
                </a:tc>
                <a:extLst>
                  <a:ext uri="{0D108BD9-81ED-4DB2-BD59-A6C34878D82A}">
                    <a16:rowId xmlns:a16="http://schemas.microsoft.com/office/drawing/2014/main" val="10009"/>
                  </a:ext>
                </a:extLst>
              </a:tr>
            </a:tbl>
          </a:graphicData>
        </a:graphic>
      </p:graphicFrame>
      <p:sp>
        <p:nvSpPr>
          <p:cNvPr id="2" name="TextBox 1">
            <a:extLst>
              <a:ext uri="{FF2B5EF4-FFF2-40B4-BE49-F238E27FC236}">
                <a16:creationId xmlns:a16="http://schemas.microsoft.com/office/drawing/2014/main" id="{1CCC31B1-FA8C-ECC7-890C-981A60BBE8BE}"/>
              </a:ext>
            </a:extLst>
          </p:cNvPr>
          <p:cNvSpPr txBox="1"/>
          <p:nvPr/>
        </p:nvSpPr>
        <p:spPr>
          <a:xfrm>
            <a:off x="457168" y="3141103"/>
            <a:ext cx="1961997" cy="1169549"/>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Arial"/>
              </a:rPr>
              <a:t>Note to search team – you should be able to copy paste the excel entries into each table and then make edits.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Google Shape;552;p44"/>
          <p:cNvSpPr txBox="1">
            <a:spLocks noGrp="1"/>
          </p:cNvSpPr>
          <p:nvPr>
            <p:ph type="title"/>
          </p:nvPr>
        </p:nvSpPr>
        <p:spPr>
          <a:xfrm>
            <a:off x="510535" y="121836"/>
            <a:ext cx="8010902" cy="947402"/>
          </a:xfrm>
          <a:prstGeom prst="rect">
            <a:avLst/>
          </a:prstGeom>
        </p:spPr>
        <p:txBody>
          <a:bodyPr/>
          <a:lstStyle>
            <a:lvl1pPr>
              <a:defRPr sz="2300" b="1">
                <a:solidFill>
                  <a:srgbClr val="003B5B"/>
                </a:solidFill>
                <a:latin typeface="Helvetica Neue"/>
                <a:ea typeface="Helvetica Neue"/>
                <a:cs typeface="Helvetica Neue"/>
                <a:sym typeface="Helvetica Neue"/>
              </a:defRPr>
            </a:lvl1pPr>
          </a:lstStyle>
          <a:p>
            <a:r>
              <a:t>Relevant experience (cont.)</a:t>
            </a:r>
          </a:p>
        </p:txBody>
      </p:sp>
      <p:sp>
        <p:nvSpPr>
          <p:cNvPr id="671" name="Google Shape;553;p44"/>
          <p:cNvSpPr/>
          <p:nvPr/>
        </p:nvSpPr>
        <p:spPr>
          <a:xfrm>
            <a:off x="376337" y="498941"/>
            <a:ext cx="71371" cy="231322"/>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672" name="Google Shape;554;p44"/>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673" name="Google Shape;555;p44"/>
          <p:cNvSpPr txBox="1"/>
          <p:nvPr/>
        </p:nvSpPr>
        <p:spPr>
          <a:xfrm>
            <a:off x="194571" y="83474"/>
            <a:ext cx="24201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dirty="0"/>
              <a:t>A curated overview of our credentials</a:t>
            </a:r>
          </a:p>
        </p:txBody>
      </p:sp>
      <p:pic>
        <p:nvPicPr>
          <p:cNvPr id="674" name="Google Shape;556;p44" descr="Google Shape;556;p44"/>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675" name="Google Shape;557;p44"/>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676" name="Google Shape;558;p44"/>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Relevant experience</a:t>
            </a:r>
          </a:p>
        </p:txBody>
      </p:sp>
      <p:graphicFrame>
        <p:nvGraphicFramePr>
          <p:cNvPr id="677" name="Google Shape;559;p44"/>
          <p:cNvGraphicFramePr/>
          <p:nvPr/>
        </p:nvGraphicFramePr>
        <p:xfrm>
          <a:off x="275088" y="837638"/>
          <a:ext cx="2107350" cy="4095850"/>
        </p:xfrm>
        <a:graphic>
          <a:graphicData uri="http://schemas.openxmlformats.org/drawingml/2006/table">
            <a:tbl>
              <a:tblPr>
                <a:tableStyleId>{4C3C2611-4C71-4FC5-86AE-919BDF0F9419}</a:tableStyleId>
              </a:tblPr>
              <a:tblGrid>
                <a:gridCol w="2107350">
                  <a:extLst>
                    <a:ext uri="{9D8B030D-6E8A-4147-A177-3AD203B41FA5}">
                      <a16:colId xmlns:a16="http://schemas.microsoft.com/office/drawing/2014/main" val="20000"/>
                    </a:ext>
                  </a:extLst>
                </a:gridCol>
              </a:tblGrid>
              <a:tr h="319050">
                <a:tc>
                  <a:txBody>
                    <a:bodyPr/>
                    <a:lstStyle/>
                    <a:p>
                      <a:pPr algn="l">
                        <a:defRPr sz="700" b="1">
                          <a:solidFill>
                            <a:srgbClr val="AA0A6C"/>
                          </a:solidFill>
                          <a:latin typeface="Helvetica Neue"/>
                          <a:ea typeface="Helvetica Neue"/>
                          <a:cs typeface="Helvetica Neue"/>
                          <a:sym typeface="Helvetica Neue"/>
                        </a:defRPr>
                      </a:pPr>
                      <a:r>
                        <a:t>ADS Corporation</a:t>
                      </a:r>
                    </a:p>
                    <a:p>
                      <a:pPr algn="l">
                        <a:defRPr sz="700">
                          <a:solidFill>
                            <a:srgbClr val="1F3D48"/>
                          </a:solidFill>
                          <a:latin typeface="Helvetica Neue"/>
                          <a:ea typeface="Helvetica Neue"/>
                          <a:cs typeface="Helvetica Neue"/>
                          <a:sym typeface="Helvetica Neue"/>
                        </a:defRPr>
                      </a:pPr>
                      <a:r>
                        <a:t>Chief Operating Officer </a:t>
                      </a:r>
                    </a:p>
                  </a:txBody>
                  <a:tcPr marL="45700" marR="45700" marT="45700" marB="45700" horzOverflow="overflow"/>
                </a:tc>
                <a:extLst>
                  <a:ext uri="{0D108BD9-81ED-4DB2-BD59-A6C34878D82A}">
                    <a16:rowId xmlns:a16="http://schemas.microsoft.com/office/drawing/2014/main" val="10000"/>
                  </a:ext>
                </a:extLst>
              </a:tr>
              <a:tr h="319050">
                <a:tc>
                  <a:txBody>
                    <a:bodyPr/>
                    <a:lstStyle/>
                    <a:p>
                      <a:pPr algn="l">
                        <a:defRPr sz="700" b="1">
                          <a:solidFill>
                            <a:srgbClr val="AA0A6C"/>
                          </a:solidFill>
                          <a:latin typeface="Helvetica Neue"/>
                          <a:ea typeface="Helvetica Neue"/>
                          <a:cs typeface="Helvetica Neue"/>
                          <a:sym typeface="Helvetica Neue"/>
                        </a:defRPr>
                      </a:pPr>
                      <a:r>
                        <a:t>Apex Tool Group, LLC</a:t>
                      </a:r>
                    </a:p>
                    <a:p>
                      <a:pPr algn="l">
                        <a:defRPr sz="700">
                          <a:solidFill>
                            <a:srgbClr val="1F3D48"/>
                          </a:solidFill>
                          <a:latin typeface="Helvetica Neue"/>
                          <a:ea typeface="Helvetica Neue"/>
                          <a:cs typeface="Helvetica Neue"/>
                          <a:sym typeface="Helvetica Neue"/>
                        </a:defRPr>
                      </a:pPr>
                      <a:r>
                        <a:t>President, Power and Professional Tools</a:t>
                      </a:r>
                    </a:p>
                  </a:txBody>
                  <a:tcPr marL="45700" marR="45700" marT="45700" marB="45700" horzOverflow="overflow"/>
                </a:tc>
                <a:extLst>
                  <a:ext uri="{0D108BD9-81ED-4DB2-BD59-A6C34878D82A}">
                    <a16:rowId xmlns:a16="http://schemas.microsoft.com/office/drawing/2014/main" val="10001"/>
                  </a:ext>
                </a:extLst>
              </a:tr>
              <a:tr h="319050">
                <a:tc>
                  <a:txBody>
                    <a:bodyPr/>
                    <a:lstStyle/>
                    <a:p>
                      <a:pPr algn="l">
                        <a:defRPr sz="700" b="1">
                          <a:solidFill>
                            <a:srgbClr val="AA0A6C"/>
                          </a:solidFill>
                          <a:latin typeface="Helvetica Neue"/>
                          <a:ea typeface="Helvetica Neue"/>
                          <a:cs typeface="Helvetica Neue"/>
                          <a:sym typeface="Helvetica Neue"/>
                        </a:defRPr>
                      </a:pPr>
                      <a:r>
                        <a:t>Avery Dennison Corporation </a:t>
                      </a:r>
                    </a:p>
                    <a:p>
                      <a:pPr algn="l">
                        <a:defRPr sz="700">
                          <a:solidFill>
                            <a:srgbClr val="1F3D48"/>
                          </a:solidFill>
                          <a:latin typeface="Helvetica Neue"/>
                          <a:ea typeface="Helvetica Neue"/>
                          <a:cs typeface="Helvetica Neue"/>
                          <a:sym typeface="Helvetica Neue"/>
                        </a:defRPr>
                      </a:pPr>
                      <a:r>
                        <a:t>Vice President Technology</a:t>
                      </a:r>
                    </a:p>
                  </a:txBody>
                  <a:tcPr marL="45700" marR="45700" marT="45700" marB="45700" horzOverflow="overflow"/>
                </a:tc>
                <a:extLst>
                  <a:ext uri="{0D108BD9-81ED-4DB2-BD59-A6C34878D82A}">
                    <a16:rowId xmlns:a16="http://schemas.microsoft.com/office/drawing/2014/main" val="10002"/>
                  </a:ext>
                </a:extLst>
              </a:tr>
              <a:tr h="319050">
                <a:tc>
                  <a:txBody>
                    <a:bodyPr/>
                    <a:lstStyle/>
                    <a:p>
                      <a:pPr algn="l">
                        <a:defRPr sz="700" b="1">
                          <a:solidFill>
                            <a:srgbClr val="AA0A6C"/>
                          </a:solidFill>
                          <a:latin typeface="Helvetica Neue"/>
                          <a:ea typeface="Helvetica Neue"/>
                          <a:cs typeface="Helvetica Neue"/>
                          <a:sym typeface="Helvetica Neue"/>
                        </a:defRPr>
                      </a:pPr>
                      <a:r>
                        <a:t>Axel Johnson Inc. </a:t>
                      </a:r>
                    </a:p>
                    <a:p>
                      <a:pPr algn="l">
                        <a:defRPr sz="700">
                          <a:solidFill>
                            <a:srgbClr val="1F3D48"/>
                          </a:solidFill>
                          <a:latin typeface="Helvetica Neue"/>
                          <a:ea typeface="Helvetica Neue"/>
                          <a:cs typeface="Helvetica Neue"/>
                          <a:sym typeface="Helvetica Neue"/>
                        </a:defRPr>
                      </a:pPr>
                      <a:r>
                        <a:t>Chief Executive Officer</a:t>
                      </a:r>
                    </a:p>
                  </a:txBody>
                  <a:tcPr marL="45700" marR="45700" marT="45700" marB="45700" horzOverflow="overflow"/>
                </a:tc>
                <a:extLst>
                  <a:ext uri="{0D108BD9-81ED-4DB2-BD59-A6C34878D82A}">
                    <a16:rowId xmlns:a16="http://schemas.microsoft.com/office/drawing/2014/main" val="10003"/>
                  </a:ext>
                </a:extLst>
              </a:tr>
              <a:tr h="319050">
                <a:tc>
                  <a:txBody>
                    <a:bodyPr/>
                    <a:lstStyle/>
                    <a:p>
                      <a:pPr algn="l">
                        <a:defRPr sz="700" b="1">
                          <a:solidFill>
                            <a:srgbClr val="AA0A6C"/>
                          </a:solidFill>
                          <a:latin typeface="Helvetica Neue"/>
                          <a:ea typeface="Helvetica Neue"/>
                          <a:cs typeface="Helvetica Neue"/>
                          <a:sym typeface="Helvetica Neue"/>
                        </a:defRPr>
                      </a:pPr>
                      <a:r>
                        <a:t>Balchem Corporation </a:t>
                      </a:r>
                    </a:p>
                    <a:p>
                      <a:pPr algn="l">
                        <a:defRPr sz="700">
                          <a:solidFill>
                            <a:srgbClr val="1F3D48"/>
                          </a:solidFill>
                          <a:latin typeface="Helvetica Neue"/>
                          <a:ea typeface="Helvetica Neue"/>
                          <a:cs typeface="Helvetica Neue"/>
                          <a:sym typeface="Helvetica Neue"/>
                        </a:defRPr>
                      </a:pPr>
                      <a:r>
                        <a:t>Vice President, Engineering</a:t>
                      </a:r>
                    </a:p>
                  </a:txBody>
                  <a:tcPr marL="45700" marR="45700" marT="45700" marB="45700" horzOverflow="overflow"/>
                </a:tc>
                <a:extLst>
                  <a:ext uri="{0D108BD9-81ED-4DB2-BD59-A6C34878D82A}">
                    <a16:rowId xmlns:a16="http://schemas.microsoft.com/office/drawing/2014/main" val="10004"/>
                  </a:ext>
                </a:extLst>
              </a:tr>
              <a:tr h="330925">
                <a:tc>
                  <a:txBody>
                    <a:bodyPr/>
                    <a:lstStyle/>
                    <a:p>
                      <a:pPr algn="l">
                        <a:defRPr sz="700" b="1">
                          <a:solidFill>
                            <a:srgbClr val="AA0A6C"/>
                          </a:solidFill>
                          <a:latin typeface="Helvetica Neue"/>
                          <a:ea typeface="Helvetica Neue"/>
                          <a:cs typeface="Helvetica Neue"/>
                          <a:sym typeface="Helvetica Neue"/>
                        </a:defRPr>
                      </a:pPr>
                      <a:r>
                        <a:t>Berkshire Hathaway, Inc. Wayne Combustion </a:t>
                      </a:r>
                    </a:p>
                    <a:p>
                      <a:pPr algn="l">
                        <a:defRPr sz="700">
                          <a:solidFill>
                            <a:srgbClr val="1F3D48"/>
                          </a:solidFill>
                          <a:latin typeface="Helvetica Neue"/>
                          <a:ea typeface="Helvetica Neue"/>
                          <a:cs typeface="Helvetica Neue"/>
                          <a:sym typeface="Helvetica Neue"/>
                        </a:defRPr>
                      </a:pPr>
                      <a:r>
                        <a:t>General Manager</a:t>
                      </a:r>
                    </a:p>
                  </a:txBody>
                  <a:tcPr marL="45700" marR="45700" marT="45700" marB="45700" horzOverflow="overflow"/>
                </a:tc>
                <a:extLst>
                  <a:ext uri="{0D108BD9-81ED-4DB2-BD59-A6C34878D82A}">
                    <a16:rowId xmlns:a16="http://schemas.microsoft.com/office/drawing/2014/main" val="10005"/>
                  </a:ext>
                </a:extLst>
              </a:tr>
              <a:tr h="319050">
                <a:tc>
                  <a:txBody>
                    <a:bodyPr/>
                    <a:lstStyle/>
                    <a:p>
                      <a:pPr algn="l">
                        <a:defRPr sz="700" b="1">
                          <a:solidFill>
                            <a:srgbClr val="AA0A6C"/>
                          </a:solidFill>
                          <a:latin typeface="Helvetica Neue"/>
                          <a:ea typeface="Helvetica Neue"/>
                          <a:cs typeface="Helvetica Neue"/>
                          <a:sym typeface="Helvetica Neue"/>
                        </a:defRPr>
                      </a:pPr>
                      <a:r>
                        <a:t>Blackmer </a:t>
                      </a:r>
                    </a:p>
                    <a:p>
                      <a:pPr algn="l">
                        <a:defRPr sz="700">
                          <a:solidFill>
                            <a:srgbClr val="1F3D48"/>
                          </a:solidFill>
                          <a:latin typeface="Helvetica Neue"/>
                          <a:ea typeface="Helvetica Neue"/>
                          <a:cs typeface="Helvetica Neue"/>
                          <a:sym typeface="Helvetica Neue"/>
                        </a:defRPr>
                      </a:pPr>
                      <a:r>
                        <a:t>Managing Director, European Operations</a:t>
                      </a:r>
                    </a:p>
                  </a:txBody>
                  <a:tcPr marL="45700" marR="45700" marT="45700" marB="45700" horzOverflow="overflow"/>
                </a:tc>
                <a:extLst>
                  <a:ext uri="{0D108BD9-81ED-4DB2-BD59-A6C34878D82A}">
                    <a16:rowId xmlns:a16="http://schemas.microsoft.com/office/drawing/2014/main" val="10006"/>
                  </a:ext>
                </a:extLst>
              </a:tr>
              <a:tr h="654100">
                <a:tc>
                  <a:txBody>
                    <a:bodyPr/>
                    <a:lstStyle/>
                    <a:p>
                      <a:pPr algn="l">
                        <a:defRPr sz="700" b="1">
                          <a:solidFill>
                            <a:srgbClr val="AA0A6C"/>
                          </a:solidFill>
                          <a:latin typeface="Helvetica Neue"/>
                          <a:ea typeface="Helvetica Neue"/>
                          <a:cs typeface="Helvetica Neue"/>
                          <a:sym typeface="Helvetica Neue"/>
                        </a:defRPr>
                      </a:pPr>
                      <a:r>
                        <a:t>Boart Longyear </a:t>
                      </a:r>
                    </a:p>
                    <a:p>
                      <a:pPr algn="l">
                        <a:defRPr sz="700">
                          <a:solidFill>
                            <a:srgbClr val="1F3D48"/>
                          </a:solidFill>
                          <a:latin typeface="Helvetica Neue"/>
                          <a:ea typeface="Helvetica Neue"/>
                          <a:cs typeface="Helvetica Neue"/>
                          <a:sym typeface="Helvetica Neue"/>
                        </a:defRPr>
                      </a:pPr>
                      <a:r>
                        <a:t>Senior Vice President, Sales</a:t>
                      </a:r>
                    </a:p>
                    <a:p>
                      <a:pPr algn="l">
                        <a:defRPr sz="700">
                          <a:solidFill>
                            <a:srgbClr val="1F3D48"/>
                          </a:solidFill>
                          <a:latin typeface="Helvetica Neue"/>
                          <a:ea typeface="Helvetica Neue"/>
                          <a:cs typeface="Helvetica Neue"/>
                          <a:sym typeface="Helvetica Neue"/>
                        </a:defRPr>
                      </a:pPr>
                      <a:r>
                        <a:t>General Manager, Drilling Services </a:t>
                      </a:r>
                    </a:p>
                    <a:p>
                      <a:pPr algn="l">
                        <a:defRPr sz="700">
                          <a:solidFill>
                            <a:srgbClr val="1F3D48"/>
                          </a:solidFill>
                          <a:latin typeface="Helvetica Neue"/>
                          <a:ea typeface="Helvetica Neue"/>
                          <a:cs typeface="Helvetica Neue"/>
                          <a:sym typeface="Helvetica Neue"/>
                        </a:defRPr>
                      </a:pPr>
                      <a:r>
                        <a:t>Global Director, Environ. Health &amp; Safety </a:t>
                      </a:r>
                    </a:p>
                    <a:p>
                      <a:pPr algn="l">
                        <a:defRPr sz="700">
                          <a:solidFill>
                            <a:srgbClr val="1F3D48"/>
                          </a:solidFill>
                          <a:latin typeface="Helvetica Neue"/>
                          <a:ea typeface="Helvetica Neue"/>
                          <a:cs typeface="Helvetica Neue"/>
                          <a:sym typeface="Helvetica Neue"/>
                        </a:defRPr>
                      </a:pPr>
                      <a:r>
                        <a:t>Global Sales Director, E&amp;I Drilling Services</a:t>
                      </a:r>
                    </a:p>
                  </a:txBody>
                  <a:tcPr marL="45700" marR="45700" marT="45700" marB="45700" horzOverflow="overflow"/>
                </a:tc>
                <a:extLst>
                  <a:ext uri="{0D108BD9-81ED-4DB2-BD59-A6C34878D82A}">
                    <a16:rowId xmlns:a16="http://schemas.microsoft.com/office/drawing/2014/main" val="10007"/>
                  </a:ext>
                </a:extLst>
              </a:tr>
              <a:tr h="430725">
                <a:tc>
                  <a:txBody>
                    <a:bodyPr/>
                    <a:lstStyle/>
                    <a:p>
                      <a:pPr algn="l">
                        <a:defRPr sz="700" b="1">
                          <a:solidFill>
                            <a:srgbClr val="AA0A6C"/>
                          </a:solidFill>
                          <a:latin typeface="Helvetica Neue"/>
                          <a:ea typeface="Helvetica Neue"/>
                          <a:cs typeface="Helvetica Neue"/>
                          <a:sym typeface="Helvetica Neue"/>
                        </a:defRPr>
                      </a:pPr>
                      <a:r>
                        <a:t>Chrysler LLC </a:t>
                      </a:r>
                    </a:p>
                    <a:p>
                      <a:pPr algn="l">
                        <a:defRPr sz="700">
                          <a:solidFill>
                            <a:srgbClr val="1F3D48"/>
                          </a:solidFill>
                          <a:latin typeface="Helvetica Neue"/>
                          <a:ea typeface="Helvetica Neue"/>
                          <a:cs typeface="Helvetica Neue"/>
                          <a:sym typeface="Helvetica Neue"/>
                        </a:defRPr>
                      </a:pPr>
                      <a:r>
                        <a:t>Vice President of Procurement </a:t>
                      </a:r>
                    </a:p>
                    <a:p>
                      <a:pPr algn="l">
                        <a:defRPr sz="700">
                          <a:solidFill>
                            <a:srgbClr val="1F3D48"/>
                          </a:solidFill>
                          <a:latin typeface="Helvetica Neue"/>
                          <a:ea typeface="Helvetica Neue"/>
                          <a:cs typeface="Helvetica Neue"/>
                          <a:sym typeface="Helvetica Neue"/>
                        </a:defRPr>
                      </a:pPr>
                      <a:r>
                        <a:t>Vice President of Uconnect</a:t>
                      </a:r>
                    </a:p>
                  </a:txBody>
                  <a:tcPr marL="45700" marR="45700" marT="45700" marB="45700" horzOverflow="overflow"/>
                </a:tc>
                <a:extLst>
                  <a:ext uri="{0D108BD9-81ED-4DB2-BD59-A6C34878D82A}">
                    <a16:rowId xmlns:a16="http://schemas.microsoft.com/office/drawing/2014/main" val="10008"/>
                  </a:ext>
                </a:extLst>
              </a:tr>
              <a:tr h="765800">
                <a:tc>
                  <a:txBody>
                    <a:bodyPr/>
                    <a:lstStyle/>
                    <a:p>
                      <a:pPr algn="l">
                        <a:defRPr sz="700" b="1">
                          <a:solidFill>
                            <a:srgbClr val="AA0A6C"/>
                          </a:solidFill>
                          <a:latin typeface="Helvetica Neue"/>
                          <a:ea typeface="Helvetica Neue"/>
                          <a:cs typeface="Helvetica Neue"/>
                          <a:sym typeface="Helvetica Neue"/>
                        </a:defRPr>
                      </a:pPr>
                      <a:r>
                        <a:t>Cooper Industries, Ltd. </a:t>
                      </a:r>
                    </a:p>
                    <a:p>
                      <a:pPr algn="l">
                        <a:defRPr sz="700">
                          <a:solidFill>
                            <a:srgbClr val="1F3D48"/>
                          </a:solidFill>
                          <a:latin typeface="Helvetica Neue"/>
                          <a:ea typeface="Helvetica Neue"/>
                          <a:cs typeface="Helvetica Neue"/>
                          <a:sym typeface="Helvetica Neue"/>
                        </a:defRPr>
                      </a:pPr>
                      <a:r>
                        <a:t>Vice President Engineering </a:t>
                      </a:r>
                    </a:p>
                    <a:p>
                      <a:pPr algn="l">
                        <a:defRPr sz="700">
                          <a:solidFill>
                            <a:srgbClr val="1F3D48"/>
                          </a:solidFill>
                          <a:latin typeface="Helvetica Neue"/>
                          <a:ea typeface="Helvetica Neue"/>
                          <a:cs typeface="Helvetica Neue"/>
                          <a:sym typeface="Helvetica Neue"/>
                        </a:defRPr>
                      </a:pPr>
                      <a:r>
                        <a:t>Vice President Engineering, Cooper</a:t>
                      </a:r>
                      <a:br/>
                      <a:r>
                        <a:t>Power Systems </a:t>
                      </a:r>
                    </a:p>
                    <a:p>
                      <a:pPr algn="l">
                        <a:defRPr sz="700">
                          <a:solidFill>
                            <a:srgbClr val="1F3D48"/>
                          </a:solidFill>
                          <a:latin typeface="Helvetica Neue"/>
                          <a:ea typeface="Helvetica Neue"/>
                          <a:cs typeface="Helvetica Neue"/>
                          <a:sym typeface="Helvetica Neue"/>
                        </a:defRPr>
                      </a:pPr>
                      <a:r>
                        <a:t>Vice President of Engineering, Cooper</a:t>
                      </a:r>
                      <a:br/>
                      <a:r>
                        <a:t>Wiring Devices </a:t>
                      </a:r>
                    </a:p>
                  </a:txBody>
                  <a:tcPr marL="45700" marR="45700" marT="45700" marB="45700" horzOverflow="overflow"/>
                </a:tc>
                <a:extLst>
                  <a:ext uri="{0D108BD9-81ED-4DB2-BD59-A6C34878D82A}">
                    <a16:rowId xmlns:a16="http://schemas.microsoft.com/office/drawing/2014/main" val="10009"/>
                  </a:ext>
                </a:extLst>
              </a:tr>
            </a:tbl>
          </a:graphicData>
        </a:graphic>
      </p:graphicFrame>
      <p:graphicFrame>
        <p:nvGraphicFramePr>
          <p:cNvPr id="678" name="Google Shape;560;p44"/>
          <p:cNvGraphicFramePr/>
          <p:nvPr/>
        </p:nvGraphicFramePr>
        <p:xfrm>
          <a:off x="2382449" y="837575"/>
          <a:ext cx="2296025" cy="4095875"/>
        </p:xfrm>
        <a:graphic>
          <a:graphicData uri="http://schemas.openxmlformats.org/drawingml/2006/table">
            <a:tbl>
              <a:tblPr>
                <a:tableStyleId>{4C3C2611-4C71-4FC5-86AE-919BDF0F9419}</a:tableStyleId>
              </a:tblPr>
              <a:tblGrid>
                <a:gridCol w="2296025">
                  <a:extLst>
                    <a:ext uri="{9D8B030D-6E8A-4147-A177-3AD203B41FA5}">
                      <a16:colId xmlns:a16="http://schemas.microsoft.com/office/drawing/2014/main" val="20000"/>
                    </a:ext>
                  </a:extLst>
                </a:gridCol>
              </a:tblGrid>
              <a:tr h="557300">
                <a:tc>
                  <a:txBody>
                    <a:bodyPr/>
                    <a:lstStyle/>
                    <a:p>
                      <a:pPr algn="l">
                        <a:defRPr sz="700" b="1">
                          <a:solidFill>
                            <a:srgbClr val="AA0A6C"/>
                          </a:solidFill>
                          <a:latin typeface="Helvetica Neue"/>
                          <a:ea typeface="Helvetica Neue"/>
                          <a:cs typeface="Helvetica Neue"/>
                          <a:sym typeface="Helvetica Neue"/>
                        </a:defRPr>
                      </a:pPr>
                      <a:r>
                        <a:t>Corning Incorporated </a:t>
                      </a:r>
                    </a:p>
                    <a:p>
                      <a:pPr algn="l">
                        <a:defRPr sz="700">
                          <a:solidFill>
                            <a:srgbClr val="181717"/>
                          </a:solidFill>
                          <a:latin typeface="Helvetica Neue"/>
                          <a:ea typeface="Helvetica Neue"/>
                          <a:cs typeface="Helvetica Neue"/>
                          <a:sym typeface="Helvetica Neue"/>
                        </a:defRPr>
                      </a:pPr>
                      <a:r>
                        <a:t>Chief Financial Officer </a:t>
                      </a:r>
                    </a:p>
                    <a:p>
                      <a:pPr algn="l">
                        <a:defRPr sz="700">
                          <a:solidFill>
                            <a:srgbClr val="181717"/>
                          </a:solidFill>
                          <a:latin typeface="Helvetica Neue"/>
                          <a:ea typeface="Helvetica Neue"/>
                          <a:cs typeface="Helvetica Neue"/>
                          <a:sym typeface="Helvetica Neue"/>
                        </a:defRPr>
                      </a:pPr>
                      <a:r>
                        <a:t>Division Controller (2) </a:t>
                      </a:r>
                    </a:p>
                    <a:p>
                      <a:pPr algn="l">
                        <a:defRPr sz="700">
                          <a:solidFill>
                            <a:srgbClr val="181717"/>
                          </a:solidFill>
                          <a:latin typeface="Helvetica Neue"/>
                          <a:ea typeface="Helvetica Neue"/>
                          <a:cs typeface="Helvetica Neue"/>
                          <a:sym typeface="Helvetica Neue"/>
                        </a:defRPr>
                      </a:pPr>
                      <a:r>
                        <a:t>Research Director (2)</a:t>
                      </a:r>
                    </a:p>
                  </a:txBody>
                  <a:tcPr marL="45700" marR="45700" marT="45700" marB="45700" horzOverflow="overflow"/>
                </a:tc>
                <a:extLst>
                  <a:ext uri="{0D108BD9-81ED-4DB2-BD59-A6C34878D82A}">
                    <a16:rowId xmlns:a16="http://schemas.microsoft.com/office/drawing/2014/main" val="10000"/>
                  </a:ext>
                </a:extLst>
              </a:tr>
              <a:tr h="340375">
                <a:tc>
                  <a:txBody>
                    <a:bodyPr/>
                    <a:lstStyle/>
                    <a:p>
                      <a:pPr algn="l">
                        <a:defRPr sz="700" b="1">
                          <a:solidFill>
                            <a:srgbClr val="AA0A6C"/>
                          </a:solidFill>
                          <a:latin typeface="Helvetica Neue"/>
                          <a:ea typeface="Helvetica Neue"/>
                          <a:cs typeface="Helvetica Neue"/>
                          <a:sym typeface="Helvetica Neue"/>
                        </a:defRPr>
                      </a:pPr>
                      <a:r>
                        <a:t>Cutler-Hammer Group </a:t>
                      </a:r>
                    </a:p>
                    <a:p>
                      <a:pPr algn="l">
                        <a:defRPr sz="700">
                          <a:solidFill>
                            <a:srgbClr val="181717"/>
                          </a:solidFill>
                          <a:latin typeface="Helvetica Neue"/>
                          <a:ea typeface="Helvetica Neue"/>
                          <a:cs typeface="Helvetica Neue"/>
                          <a:sym typeface="Helvetica Neue"/>
                        </a:defRPr>
                      </a:pPr>
                      <a:r>
                        <a:t>Chief Information Officer</a:t>
                      </a:r>
                    </a:p>
                  </a:txBody>
                  <a:tcPr marL="45700" marR="45700" marT="45700" marB="45700" horzOverflow="overflow"/>
                </a:tc>
                <a:extLst>
                  <a:ext uri="{0D108BD9-81ED-4DB2-BD59-A6C34878D82A}">
                    <a16:rowId xmlns:a16="http://schemas.microsoft.com/office/drawing/2014/main" val="10001"/>
                  </a:ext>
                </a:extLst>
              </a:tr>
              <a:tr h="901550">
                <a:tc>
                  <a:txBody>
                    <a:bodyPr/>
                    <a:lstStyle/>
                    <a:p>
                      <a:pPr algn="l">
                        <a:defRPr sz="700" b="1">
                          <a:solidFill>
                            <a:srgbClr val="AA0A6C"/>
                          </a:solidFill>
                          <a:latin typeface="Helvetica Neue"/>
                          <a:ea typeface="Helvetica Neue"/>
                          <a:cs typeface="Helvetica Neue"/>
                          <a:sym typeface="Helvetica Neue"/>
                        </a:defRPr>
                      </a:pPr>
                      <a:r>
                        <a:t>Danaher Corporation </a:t>
                      </a:r>
                    </a:p>
                    <a:p>
                      <a:pPr algn="l">
                        <a:defRPr sz="700">
                          <a:solidFill>
                            <a:srgbClr val="181717"/>
                          </a:solidFill>
                          <a:latin typeface="Helvetica Neue"/>
                          <a:ea typeface="Helvetica Neue"/>
                          <a:cs typeface="Helvetica Neue"/>
                          <a:sym typeface="Helvetica Neue"/>
                        </a:defRPr>
                      </a:pPr>
                      <a:r>
                        <a:t>Senior Vice President, Tax </a:t>
                      </a:r>
                    </a:p>
                    <a:p>
                      <a:pPr algn="l">
                        <a:defRPr sz="700">
                          <a:solidFill>
                            <a:srgbClr val="181717"/>
                          </a:solidFill>
                          <a:latin typeface="Helvetica Neue"/>
                          <a:ea typeface="Helvetica Neue"/>
                          <a:cs typeface="Helvetica Neue"/>
                          <a:sym typeface="Helvetica Neue"/>
                        </a:defRPr>
                      </a:pPr>
                      <a:r>
                        <a:t>Vice President, DBS Growth Tools </a:t>
                      </a:r>
                    </a:p>
                    <a:p>
                      <a:pPr algn="l">
                        <a:defRPr sz="700">
                          <a:solidFill>
                            <a:srgbClr val="181717"/>
                          </a:solidFill>
                          <a:latin typeface="Helvetica Neue"/>
                          <a:ea typeface="Helvetica Neue"/>
                          <a:cs typeface="Helvetica Neue"/>
                          <a:sym typeface="Helvetica Neue"/>
                        </a:defRPr>
                      </a:pPr>
                      <a:r>
                        <a:t>Vice President, Finance </a:t>
                      </a:r>
                    </a:p>
                    <a:p>
                      <a:pPr algn="l">
                        <a:defRPr sz="700">
                          <a:solidFill>
                            <a:srgbClr val="181717"/>
                          </a:solidFill>
                          <a:latin typeface="Helvetica Neue"/>
                          <a:ea typeface="Helvetica Neue"/>
                          <a:cs typeface="Helvetica Neue"/>
                          <a:sym typeface="Helvetica Neue"/>
                        </a:defRPr>
                      </a:pPr>
                      <a:r>
                        <a:t>Vice President, Engineering Accu-Sort Systems </a:t>
                      </a:r>
                    </a:p>
                    <a:p>
                      <a:pPr algn="l">
                        <a:defRPr sz="700">
                          <a:solidFill>
                            <a:srgbClr val="181717"/>
                          </a:solidFill>
                          <a:latin typeface="Helvetica Neue"/>
                          <a:ea typeface="Helvetica Neue"/>
                          <a:cs typeface="Helvetica Neue"/>
                          <a:sym typeface="Helvetica Neue"/>
                        </a:defRPr>
                      </a:pPr>
                      <a:r>
                        <a:t>Vice President, Business Area Manager Qualitrol </a:t>
                      </a:r>
                    </a:p>
                    <a:p>
                      <a:pPr algn="l">
                        <a:defRPr sz="700">
                          <a:solidFill>
                            <a:srgbClr val="181717"/>
                          </a:solidFill>
                          <a:latin typeface="Helvetica Neue"/>
                          <a:ea typeface="Helvetica Neue"/>
                          <a:cs typeface="Helvetica Neue"/>
                          <a:sym typeface="Helvetica Neue"/>
                        </a:defRPr>
                      </a:pPr>
                      <a:r>
                        <a:t>Vice President, Finance for Videojet Technologies</a:t>
                      </a:r>
                    </a:p>
                  </a:txBody>
                  <a:tcPr marL="45700" marR="45700" marT="45700" marB="45700" horzOverflow="overflow"/>
                </a:tc>
                <a:extLst>
                  <a:ext uri="{0D108BD9-81ED-4DB2-BD59-A6C34878D82A}">
                    <a16:rowId xmlns:a16="http://schemas.microsoft.com/office/drawing/2014/main" val="10002"/>
                  </a:ext>
                </a:extLst>
              </a:tr>
              <a:tr h="340375">
                <a:tc>
                  <a:txBody>
                    <a:bodyPr/>
                    <a:lstStyle/>
                    <a:p>
                      <a:pPr algn="l">
                        <a:defRPr sz="700" b="1">
                          <a:solidFill>
                            <a:srgbClr val="AA0A6C"/>
                          </a:solidFill>
                          <a:latin typeface="Helvetica Neue"/>
                          <a:ea typeface="Helvetica Neue"/>
                          <a:cs typeface="Helvetica Neue"/>
                          <a:sym typeface="Helvetica Neue"/>
                        </a:defRPr>
                      </a:pPr>
                      <a:r>
                        <a:t>Delphi Automotive, LLP </a:t>
                      </a:r>
                    </a:p>
                    <a:p>
                      <a:pPr algn="l">
                        <a:defRPr sz="700">
                          <a:solidFill>
                            <a:srgbClr val="181717"/>
                          </a:solidFill>
                          <a:latin typeface="Helvetica Neue"/>
                          <a:ea typeface="Helvetica Neue"/>
                          <a:cs typeface="Helvetica Neue"/>
                          <a:sym typeface="Helvetica Neue"/>
                        </a:defRPr>
                      </a:pPr>
                      <a:r>
                        <a:t>Senior Vice President Global Infrastructure</a:t>
                      </a:r>
                    </a:p>
                  </a:txBody>
                  <a:tcPr marL="45700" marR="45700" marT="45700" marB="45700" horzOverflow="overflow"/>
                </a:tc>
                <a:extLst>
                  <a:ext uri="{0D108BD9-81ED-4DB2-BD59-A6C34878D82A}">
                    <a16:rowId xmlns:a16="http://schemas.microsoft.com/office/drawing/2014/main" val="10003"/>
                  </a:ext>
                </a:extLst>
              </a:tr>
              <a:tr h="340375">
                <a:tc>
                  <a:txBody>
                    <a:bodyPr/>
                    <a:lstStyle/>
                    <a:p>
                      <a:pPr algn="l">
                        <a:defRPr sz="700" b="1">
                          <a:solidFill>
                            <a:srgbClr val="AA0A6C"/>
                          </a:solidFill>
                          <a:latin typeface="Helvetica Neue"/>
                          <a:ea typeface="Helvetica Neue"/>
                          <a:cs typeface="Helvetica Neue"/>
                          <a:sym typeface="Helvetica Neue"/>
                        </a:defRPr>
                      </a:pPr>
                      <a:r>
                        <a:t>Ecovation</a:t>
                      </a:r>
                      <a:r>
                        <a:rPr b="0"/>
                        <a:t> </a:t>
                      </a:r>
                    </a:p>
                    <a:p>
                      <a:pPr algn="l">
                        <a:defRPr sz="700">
                          <a:solidFill>
                            <a:srgbClr val="181717"/>
                          </a:solidFill>
                          <a:latin typeface="Helvetica Neue"/>
                          <a:ea typeface="Helvetica Neue"/>
                          <a:cs typeface="Helvetica Neue"/>
                          <a:sym typeface="Helvetica Neue"/>
                        </a:defRPr>
                      </a:pPr>
                      <a:r>
                        <a:t>Chief Executive Officer</a:t>
                      </a:r>
                    </a:p>
                  </a:txBody>
                  <a:tcPr marL="45700" marR="45700" marT="45700" marB="45700" horzOverflow="overflow"/>
                </a:tc>
                <a:extLst>
                  <a:ext uri="{0D108BD9-81ED-4DB2-BD59-A6C34878D82A}">
                    <a16:rowId xmlns:a16="http://schemas.microsoft.com/office/drawing/2014/main" val="10004"/>
                  </a:ext>
                </a:extLst>
              </a:tr>
              <a:tr h="340375">
                <a:tc>
                  <a:txBody>
                    <a:bodyPr/>
                    <a:lstStyle/>
                    <a:p>
                      <a:pPr algn="l">
                        <a:defRPr sz="700" b="1">
                          <a:solidFill>
                            <a:srgbClr val="AA0A6C"/>
                          </a:solidFill>
                          <a:latin typeface="Helvetica Neue"/>
                          <a:ea typeface="Helvetica Neue"/>
                          <a:cs typeface="Helvetica Neue"/>
                          <a:sym typeface="Helvetica Neue"/>
                        </a:defRPr>
                      </a:pPr>
                      <a:r>
                        <a:t>E. I. DuPont de Nemours &amp; Company </a:t>
                      </a:r>
                    </a:p>
                    <a:p>
                      <a:pPr algn="l">
                        <a:defRPr sz="700">
                          <a:solidFill>
                            <a:srgbClr val="181717"/>
                          </a:solidFill>
                          <a:latin typeface="Helvetica Neue"/>
                          <a:ea typeface="Helvetica Neue"/>
                          <a:cs typeface="Helvetica Neue"/>
                          <a:sym typeface="Helvetica Neue"/>
                        </a:defRPr>
                      </a:pPr>
                      <a:r>
                        <a:t>Director Government Affairs</a:t>
                      </a:r>
                    </a:p>
                  </a:txBody>
                  <a:tcPr marL="45700" marR="45700" marT="45700" marB="45700" horzOverflow="overflow"/>
                </a:tc>
                <a:extLst>
                  <a:ext uri="{0D108BD9-81ED-4DB2-BD59-A6C34878D82A}">
                    <a16:rowId xmlns:a16="http://schemas.microsoft.com/office/drawing/2014/main" val="10005"/>
                  </a:ext>
                </a:extLst>
              </a:tr>
              <a:tr h="373975">
                <a:tc>
                  <a:txBody>
                    <a:bodyPr/>
                    <a:lstStyle/>
                    <a:p>
                      <a:pPr algn="l">
                        <a:defRPr sz="700" b="1">
                          <a:solidFill>
                            <a:srgbClr val="AA0A6C"/>
                          </a:solidFill>
                          <a:latin typeface="Helvetica Neue"/>
                          <a:ea typeface="Helvetica Neue"/>
                          <a:cs typeface="Helvetica Neue"/>
                          <a:sym typeface="Helvetica Neue"/>
                        </a:defRPr>
                      </a:pPr>
                      <a:r>
                        <a:t>Electro Scientific Industries, Inc. </a:t>
                      </a:r>
                    </a:p>
                    <a:p>
                      <a:pPr algn="l">
                        <a:defRPr sz="700">
                          <a:solidFill>
                            <a:srgbClr val="181717"/>
                          </a:solidFill>
                          <a:latin typeface="Helvetica Neue"/>
                          <a:ea typeface="Helvetica Neue"/>
                          <a:cs typeface="Helvetica Neue"/>
                          <a:sym typeface="Helvetica Neue"/>
                        </a:defRPr>
                      </a:pPr>
                      <a:r>
                        <a:t>Vice President, Marketing</a:t>
                      </a:r>
                    </a:p>
                  </a:txBody>
                  <a:tcPr marL="45700" marR="45700" marT="45700" marB="45700" horzOverflow="overflow"/>
                </a:tc>
                <a:extLst>
                  <a:ext uri="{0D108BD9-81ED-4DB2-BD59-A6C34878D82A}">
                    <a16:rowId xmlns:a16="http://schemas.microsoft.com/office/drawing/2014/main" val="10006"/>
                  </a:ext>
                </a:extLst>
              </a:tr>
              <a:tr h="901550">
                <a:tc>
                  <a:txBody>
                    <a:bodyPr/>
                    <a:lstStyle/>
                    <a:p>
                      <a:pPr algn="l">
                        <a:defRPr sz="700" b="1">
                          <a:solidFill>
                            <a:srgbClr val="AA0A6C"/>
                          </a:solidFill>
                          <a:latin typeface="Helvetica Neue"/>
                          <a:ea typeface="Helvetica Neue"/>
                          <a:cs typeface="Helvetica Neue"/>
                          <a:sym typeface="Helvetica Neue"/>
                        </a:defRPr>
                      </a:pPr>
                      <a:r>
                        <a:t>Essar Group </a:t>
                      </a:r>
                    </a:p>
                    <a:p>
                      <a:pPr algn="l">
                        <a:defRPr sz="700">
                          <a:solidFill>
                            <a:srgbClr val="181717"/>
                          </a:solidFill>
                          <a:latin typeface="Helvetica Neue"/>
                          <a:ea typeface="Helvetica Neue"/>
                          <a:cs typeface="Helvetica Neue"/>
                          <a:sym typeface="Helvetica Neue"/>
                        </a:defRPr>
                      </a:pPr>
                      <a:r>
                        <a:t>Chief Commercial Officer*</a:t>
                      </a:r>
                    </a:p>
                    <a:p>
                      <a:pPr algn="l">
                        <a:defRPr sz="700">
                          <a:solidFill>
                            <a:srgbClr val="181717"/>
                          </a:solidFill>
                          <a:latin typeface="Helvetica Neue"/>
                          <a:ea typeface="Helvetica Neue"/>
                          <a:cs typeface="Helvetica Neue"/>
                          <a:sym typeface="Helvetica Neue"/>
                        </a:defRPr>
                      </a:pPr>
                      <a:r>
                        <a:t>Chief Marketing Officer </a:t>
                      </a:r>
                    </a:p>
                    <a:p>
                      <a:pPr algn="l">
                        <a:defRPr sz="700">
                          <a:solidFill>
                            <a:srgbClr val="181717"/>
                          </a:solidFill>
                          <a:latin typeface="Helvetica Neue"/>
                          <a:ea typeface="Helvetica Neue"/>
                          <a:cs typeface="Helvetica Neue"/>
                          <a:sym typeface="Helvetica Neue"/>
                        </a:defRPr>
                      </a:pPr>
                      <a:r>
                        <a:t>General Manager, Coke and Iron </a:t>
                      </a:r>
                    </a:p>
                    <a:p>
                      <a:pPr algn="l">
                        <a:defRPr sz="700">
                          <a:solidFill>
                            <a:srgbClr val="181717"/>
                          </a:solidFill>
                          <a:latin typeface="Helvetica Neue"/>
                          <a:ea typeface="Helvetica Neue"/>
                          <a:cs typeface="Helvetica Neue"/>
                          <a:sym typeface="Helvetica Neue"/>
                        </a:defRPr>
                      </a:pPr>
                      <a:r>
                        <a:t>Vice President Procurement* </a:t>
                      </a:r>
                    </a:p>
                    <a:p>
                      <a:pPr algn="l">
                        <a:defRPr sz="700">
                          <a:solidFill>
                            <a:srgbClr val="181717"/>
                          </a:solidFill>
                          <a:latin typeface="Helvetica Neue"/>
                          <a:ea typeface="Helvetica Neue"/>
                          <a:cs typeface="Helvetica Neue"/>
                          <a:sym typeface="Helvetica Neue"/>
                        </a:defRPr>
                      </a:pPr>
                      <a:r>
                        <a:t>Vice President Technology </a:t>
                      </a:r>
                    </a:p>
                    <a:p>
                      <a:pPr algn="l">
                        <a:defRPr sz="700">
                          <a:solidFill>
                            <a:srgbClr val="181717"/>
                          </a:solidFill>
                          <a:latin typeface="Helvetica Neue"/>
                          <a:ea typeface="Helvetica Neue"/>
                          <a:cs typeface="Helvetica Neue"/>
                          <a:sym typeface="Helvetica Neue"/>
                        </a:defRPr>
                      </a:pPr>
                      <a:r>
                        <a:t>Director, Human Resources </a:t>
                      </a:r>
                    </a:p>
                  </a:txBody>
                  <a:tcPr marL="45700" marR="45700" marT="45700" marB="45700" horzOverflow="overflow"/>
                </a:tc>
                <a:extLst>
                  <a:ext uri="{0D108BD9-81ED-4DB2-BD59-A6C34878D82A}">
                    <a16:rowId xmlns:a16="http://schemas.microsoft.com/office/drawing/2014/main" val="10007"/>
                  </a:ext>
                </a:extLst>
              </a:tr>
            </a:tbl>
          </a:graphicData>
        </a:graphic>
      </p:graphicFrame>
      <p:graphicFrame>
        <p:nvGraphicFramePr>
          <p:cNvPr id="679" name="Google Shape;561;p44"/>
          <p:cNvGraphicFramePr/>
          <p:nvPr/>
        </p:nvGraphicFramePr>
        <p:xfrm>
          <a:off x="4678474" y="837538"/>
          <a:ext cx="2107350" cy="4095875"/>
        </p:xfrm>
        <a:graphic>
          <a:graphicData uri="http://schemas.openxmlformats.org/drawingml/2006/table">
            <a:tbl>
              <a:tblPr>
                <a:tableStyleId>{4C3C2611-4C71-4FC5-86AE-919BDF0F9419}</a:tableStyleId>
              </a:tblPr>
              <a:tblGrid>
                <a:gridCol w="2107350">
                  <a:extLst>
                    <a:ext uri="{9D8B030D-6E8A-4147-A177-3AD203B41FA5}">
                      <a16:colId xmlns:a16="http://schemas.microsoft.com/office/drawing/2014/main" val="20000"/>
                    </a:ext>
                  </a:extLst>
                </a:gridCol>
              </a:tblGrid>
              <a:tr h="313750">
                <a:tc>
                  <a:txBody>
                    <a:bodyPr/>
                    <a:lstStyle/>
                    <a:p>
                      <a:pPr algn="l">
                        <a:defRPr sz="700" b="1">
                          <a:solidFill>
                            <a:srgbClr val="AA0A6C"/>
                          </a:solidFill>
                          <a:latin typeface="Helvetica Neue"/>
                          <a:ea typeface="Helvetica Neue"/>
                          <a:cs typeface="Helvetica Neue"/>
                          <a:sym typeface="Helvetica Neue"/>
                        </a:defRPr>
                      </a:pPr>
                      <a:r>
                        <a:t>Fairbanks International</a:t>
                      </a:r>
                      <a:endParaRPr sz="1100"/>
                    </a:p>
                    <a:p>
                      <a:pPr algn="l">
                        <a:defRPr sz="700">
                          <a:solidFill>
                            <a:srgbClr val="181717"/>
                          </a:solidFill>
                          <a:latin typeface="Helvetica Neue"/>
                          <a:ea typeface="Helvetica Neue"/>
                          <a:cs typeface="Helvetica Neue"/>
                          <a:sym typeface="Helvetica Neue"/>
                        </a:defRPr>
                      </a:pPr>
                      <a:r>
                        <a:t>Chief Operating Officer </a:t>
                      </a:r>
                    </a:p>
                  </a:txBody>
                  <a:tcPr marL="45700" marR="45700" marT="45700" marB="45700" horzOverflow="overflow"/>
                </a:tc>
                <a:extLst>
                  <a:ext uri="{0D108BD9-81ED-4DB2-BD59-A6C34878D82A}">
                    <a16:rowId xmlns:a16="http://schemas.microsoft.com/office/drawing/2014/main" val="10000"/>
                  </a:ext>
                </a:extLst>
              </a:tr>
              <a:tr h="313775">
                <a:tc>
                  <a:txBody>
                    <a:bodyPr/>
                    <a:lstStyle/>
                    <a:p>
                      <a:pPr algn="l">
                        <a:defRPr sz="700" b="1">
                          <a:solidFill>
                            <a:srgbClr val="AA0A6C"/>
                          </a:solidFill>
                          <a:latin typeface="Helvetica Neue"/>
                          <a:ea typeface="Helvetica Neue"/>
                          <a:cs typeface="Helvetica Neue"/>
                          <a:sym typeface="Helvetica Neue"/>
                        </a:defRPr>
                      </a:pPr>
                      <a:r>
                        <a:t>Gotham Bar and Grill</a:t>
                      </a:r>
                      <a:endParaRPr sz="1100"/>
                    </a:p>
                    <a:p>
                      <a:pPr algn="l">
                        <a:defRPr sz="700">
                          <a:solidFill>
                            <a:srgbClr val="181717"/>
                          </a:solidFill>
                          <a:latin typeface="Helvetica Neue"/>
                          <a:ea typeface="Helvetica Neue"/>
                          <a:cs typeface="Helvetica Neue"/>
                          <a:sym typeface="Helvetica Neue"/>
                        </a:defRPr>
                      </a:pPr>
                      <a:r>
                        <a:t>President, Power and Professional Tools</a:t>
                      </a:r>
                    </a:p>
                  </a:txBody>
                  <a:tcPr marL="45700" marR="45700" marT="45700" marB="45700" horzOverflow="overflow"/>
                </a:tc>
                <a:extLst>
                  <a:ext uri="{0D108BD9-81ED-4DB2-BD59-A6C34878D82A}">
                    <a16:rowId xmlns:a16="http://schemas.microsoft.com/office/drawing/2014/main" val="10001"/>
                  </a:ext>
                </a:extLst>
              </a:tr>
              <a:tr h="313775">
                <a:tc>
                  <a:txBody>
                    <a:bodyPr/>
                    <a:lstStyle/>
                    <a:p>
                      <a:pPr algn="l">
                        <a:defRPr sz="700" b="1">
                          <a:solidFill>
                            <a:srgbClr val="AA0A6C"/>
                          </a:solidFill>
                          <a:latin typeface="Helvetica Neue"/>
                          <a:ea typeface="Helvetica Neue"/>
                          <a:cs typeface="Helvetica Neue"/>
                          <a:sym typeface="Helvetica Neue"/>
                        </a:defRPr>
                      </a:pPr>
                      <a:r>
                        <a:t>Hanover Industries</a:t>
                      </a:r>
                      <a:endParaRPr sz="1100"/>
                    </a:p>
                    <a:p>
                      <a:pPr algn="l">
                        <a:defRPr sz="700">
                          <a:solidFill>
                            <a:srgbClr val="181717"/>
                          </a:solidFill>
                          <a:latin typeface="Helvetica Neue"/>
                          <a:ea typeface="Helvetica Neue"/>
                          <a:cs typeface="Helvetica Neue"/>
                          <a:sym typeface="Helvetica Neue"/>
                        </a:defRPr>
                      </a:pPr>
                      <a:r>
                        <a:t>Vice President Technology</a:t>
                      </a:r>
                    </a:p>
                  </a:txBody>
                  <a:tcPr marL="45700" marR="45700" marT="45700" marB="45700" horzOverflow="overflow"/>
                </a:tc>
                <a:extLst>
                  <a:ext uri="{0D108BD9-81ED-4DB2-BD59-A6C34878D82A}">
                    <a16:rowId xmlns:a16="http://schemas.microsoft.com/office/drawing/2014/main" val="10002"/>
                  </a:ext>
                </a:extLst>
              </a:tr>
              <a:tr h="313775">
                <a:tc>
                  <a:txBody>
                    <a:bodyPr/>
                    <a:lstStyle/>
                    <a:p>
                      <a:pPr algn="l">
                        <a:defRPr sz="700" b="1">
                          <a:solidFill>
                            <a:srgbClr val="AA0A6C"/>
                          </a:solidFill>
                          <a:latin typeface="Helvetica Neue"/>
                          <a:ea typeface="Helvetica Neue"/>
                          <a:cs typeface="Helvetica Neue"/>
                          <a:sym typeface="Helvetica Neue"/>
                        </a:defRPr>
                      </a:pPr>
                      <a:r>
                        <a:t>Indigo Steel</a:t>
                      </a:r>
                      <a:endParaRPr sz="1100"/>
                    </a:p>
                    <a:p>
                      <a:pPr algn="l">
                        <a:defRPr sz="700">
                          <a:solidFill>
                            <a:srgbClr val="181717"/>
                          </a:solidFill>
                          <a:latin typeface="Helvetica Neue"/>
                          <a:ea typeface="Helvetica Neue"/>
                          <a:cs typeface="Helvetica Neue"/>
                          <a:sym typeface="Helvetica Neue"/>
                        </a:defRPr>
                      </a:pPr>
                      <a:r>
                        <a:t>Chief Executive Officer</a:t>
                      </a:r>
                    </a:p>
                  </a:txBody>
                  <a:tcPr marL="45700" marR="45700" marT="45700" marB="45700" horzOverflow="overflow"/>
                </a:tc>
                <a:extLst>
                  <a:ext uri="{0D108BD9-81ED-4DB2-BD59-A6C34878D82A}">
                    <a16:rowId xmlns:a16="http://schemas.microsoft.com/office/drawing/2014/main" val="10003"/>
                  </a:ext>
                </a:extLst>
              </a:tr>
              <a:tr h="313775">
                <a:tc>
                  <a:txBody>
                    <a:bodyPr/>
                    <a:lstStyle/>
                    <a:p>
                      <a:pPr algn="l">
                        <a:defRPr sz="700" b="1">
                          <a:solidFill>
                            <a:srgbClr val="AA0A6C"/>
                          </a:solidFill>
                          <a:latin typeface="Helvetica Neue"/>
                          <a:ea typeface="Helvetica Neue"/>
                          <a:cs typeface="Helvetica Neue"/>
                          <a:sym typeface="Helvetica Neue"/>
                        </a:defRPr>
                      </a:pPr>
                      <a:r>
                        <a:t>Jaguar Limited</a:t>
                      </a:r>
                      <a:endParaRPr sz="1100"/>
                    </a:p>
                    <a:p>
                      <a:pPr algn="l">
                        <a:defRPr sz="700">
                          <a:solidFill>
                            <a:srgbClr val="181717"/>
                          </a:solidFill>
                          <a:latin typeface="Helvetica Neue"/>
                          <a:ea typeface="Helvetica Neue"/>
                          <a:cs typeface="Helvetica Neue"/>
                          <a:sym typeface="Helvetica Neue"/>
                        </a:defRPr>
                      </a:pPr>
                      <a:r>
                        <a:t>Vice President, Engineering</a:t>
                      </a:r>
                    </a:p>
                  </a:txBody>
                  <a:tcPr marL="45700" marR="45700" marT="45700" marB="45700" horzOverflow="overflow"/>
                </a:tc>
                <a:extLst>
                  <a:ext uri="{0D108BD9-81ED-4DB2-BD59-A6C34878D82A}">
                    <a16:rowId xmlns:a16="http://schemas.microsoft.com/office/drawing/2014/main" val="10004"/>
                  </a:ext>
                </a:extLst>
              </a:tr>
              <a:tr h="393300">
                <a:tc>
                  <a:txBody>
                    <a:bodyPr/>
                    <a:lstStyle/>
                    <a:p>
                      <a:pPr algn="l">
                        <a:defRPr sz="700" b="1">
                          <a:solidFill>
                            <a:srgbClr val="AA0A6C"/>
                          </a:solidFill>
                          <a:latin typeface="Helvetica Neue"/>
                          <a:ea typeface="Helvetica Neue"/>
                          <a:cs typeface="Helvetica Neue"/>
                          <a:sym typeface="Helvetica Neue"/>
                        </a:defRPr>
                      </a:pPr>
                      <a:r>
                        <a:t>KKR</a:t>
                      </a:r>
                      <a:endParaRPr sz="1100"/>
                    </a:p>
                    <a:p>
                      <a:pPr algn="l">
                        <a:defRPr sz="700">
                          <a:solidFill>
                            <a:srgbClr val="181717"/>
                          </a:solidFill>
                          <a:latin typeface="Helvetica Neue"/>
                          <a:ea typeface="Helvetica Neue"/>
                          <a:cs typeface="Helvetica Neue"/>
                          <a:sym typeface="Helvetica Neue"/>
                        </a:defRPr>
                      </a:pPr>
                      <a:r>
                        <a:t>General Manager</a:t>
                      </a:r>
                    </a:p>
                  </a:txBody>
                  <a:tcPr marL="45700" marR="45700" marT="45700" marB="45700" horzOverflow="overflow"/>
                </a:tc>
                <a:extLst>
                  <a:ext uri="{0D108BD9-81ED-4DB2-BD59-A6C34878D82A}">
                    <a16:rowId xmlns:a16="http://schemas.microsoft.com/office/drawing/2014/main" val="10005"/>
                  </a:ext>
                </a:extLst>
              </a:tr>
              <a:tr h="313775">
                <a:tc>
                  <a:txBody>
                    <a:bodyPr/>
                    <a:lstStyle/>
                    <a:p>
                      <a:pPr algn="l">
                        <a:defRPr sz="700" b="1">
                          <a:solidFill>
                            <a:srgbClr val="AA0A6C"/>
                          </a:solidFill>
                          <a:latin typeface="Helvetica Neue"/>
                          <a:ea typeface="Helvetica Neue"/>
                          <a:cs typeface="Helvetica Neue"/>
                          <a:sym typeface="Helvetica Neue"/>
                        </a:defRPr>
                      </a:pPr>
                      <a:r>
                        <a:t>Lululemon</a:t>
                      </a:r>
                      <a:endParaRPr sz="1100"/>
                    </a:p>
                    <a:p>
                      <a:pPr algn="l">
                        <a:defRPr sz="700">
                          <a:solidFill>
                            <a:srgbClr val="181717"/>
                          </a:solidFill>
                          <a:latin typeface="Helvetica Neue"/>
                          <a:ea typeface="Helvetica Neue"/>
                          <a:cs typeface="Helvetica Neue"/>
                          <a:sym typeface="Helvetica Neue"/>
                        </a:defRPr>
                      </a:pPr>
                      <a:r>
                        <a:t>Managing Director, European Operations</a:t>
                      </a:r>
                    </a:p>
                  </a:txBody>
                  <a:tcPr marL="45700" marR="45700" marT="45700" marB="45700" horzOverflow="overflow"/>
                </a:tc>
                <a:extLst>
                  <a:ext uri="{0D108BD9-81ED-4DB2-BD59-A6C34878D82A}">
                    <a16:rowId xmlns:a16="http://schemas.microsoft.com/office/drawing/2014/main" val="10006"/>
                  </a:ext>
                </a:extLst>
              </a:tr>
              <a:tr h="643250">
                <a:tc>
                  <a:txBody>
                    <a:bodyPr/>
                    <a:lstStyle/>
                    <a:p>
                      <a:pPr algn="l">
                        <a:defRPr sz="700" b="1">
                          <a:solidFill>
                            <a:srgbClr val="AA0A6C"/>
                          </a:solidFill>
                          <a:latin typeface="Helvetica Neue"/>
                          <a:ea typeface="Helvetica Neue"/>
                          <a:cs typeface="Helvetica Neue"/>
                          <a:sym typeface="Helvetica Neue"/>
                        </a:defRPr>
                      </a:pPr>
                      <a:r>
                        <a:t>Manpower International</a:t>
                      </a:r>
                      <a:endParaRPr sz="1100"/>
                    </a:p>
                    <a:p>
                      <a:pPr algn="l">
                        <a:defRPr sz="700">
                          <a:solidFill>
                            <a:srgbClr val="181717"/>
                          </a:solidFill>
                          <a:latin typeface="Helvetica Neue"/>
                          <a:ea typeface="Helvetica Neue"/>
                          <a:cs typeface="Helvetica Neue"/>
                          <a:sym typeface="Helvetica Neue"/>
                        </a:defRPr>
                      </a:pPr>
                      <a:r>
                        <a:t>Senior Vice President, Sales</a:t>
                      </a:r>
                      <a:endParaRPr sz="1100"/>
                    </a:p>
                    <a:p>
                      <a:pPr algn="l">
                        <a:defRPr sz="700">
                          <a:solidFill>
                            <a:srgbClr val="181717"/>
                          </a:solidFill>
                          <a:latin typeface="Helvetica Neue"/>
                          <a:ea typeface="Helvetica Neue"/>
                          <a:cs typeface="Helvetica Neue"/>
                          <a:sym typeface="Helvetica Neue"/>
                        </a:defRPr>
                      </a:pPr>
                      <a:r>
                        <a:t>General Manager, Drilling Services </a:t>
                      </a:r>
                      <a:endParaRPr sz="1100"/>
                    </a:p>
                    <a:p>
                      <a:pPr algn="l">
                        <a:defRPr sz="700">
                          <a:solidFill>
                            <a:srgbClr val="181717"/>
                          </a:solidFill>
                          <a:latin typeface="Helvetica Neue"/>
                          <a:ea typeface="Helvetica Neue"/>
                          <a:cs typeface="Helvetica Neue"/>
                          <a:sym typeface="Helvetica Neue"/>
                        </a:defRPr>
                      </a:pPr>
                      <a:r>
                        <a:t>Global Director, Environ. Health &amp; Safety </a:t>
                      </a:r>
                      <a:endParaRPr sz="1100"/>
                    </a:p>
                    <a:p>
                      <a:pPr algn="l">
                        <a:defRPr sz="700">
                          <a:solidFill>
                            <a:srgbClr val="181717"/>
                          </a:solidFill>
                          <a:latin typeface="Helvetica Neue"/>
                          <a:ea typeface="Helvetica Neue"/>
                          <a:cs typeface="Helvetica Neue"/>
                          <a:sym typeface="Helvetica Neue"/>
                        </a:defRPr>
                      </a:pPr>
                      <a:r>
                        <a:t>Global Sales Director, E&amp;I Drilling Services</a:t>
                      </a:r>
                    </a:p>
                  </a:txBody>
                  <a:tcPr marL="45700" marR="45700" marT="45700" marB="45700" horzOverflow="overflow"/>
                </a:tc>
                <a:extLst>
                  <a:ext uri="{0D108BD9-81ED-4DB2-BD59-A6C34878D82A}">
                    <a16:rowId xmlns:a16="http://schemas.microsoft.com/office/drawing/2014/main" val="10007"/>
                  </a:ext>
                </a:extLst>
              </a:tr>
              <a:tr h="423600">
                <a:tc>
                  <a:txBody>
                    <a:bodyPr/>
                    <a:lstStyle/>
                    <a:p>
                      <a:pPr algn="l">
                        <a:defRPr sz="700" b="1">
                          <a:solidFill>
                            <a:srgbClr val="AA0A6C"/>
                          </a:solidFill>
                          <a:latin typeface="Helvetica Neue"/>
                          <a:ea typeface="Helvetica Neue"/>
                          <a:cs typeface="Helvetica Neue"/>
                          <a:sym typeface="Helvetica Neue"/>
                        </a:defRPr>
                      </a:pPr>
                      <a:r>
                        <a:t>Northwestern Mutual</a:t>
                      </a:r>
                      <a:endParaRPr sz="1100"/>
                    </a:p>
                    <a:p>
                      <a:pPr algn="l">
                        <a:defRPr sz="700">
                          <a:solidFill>
                            <a:srgbClr val="181717"/>
                          </a:solidFill>
                          <a:latin typeface="Helvetica Neue"/>
                          <a:ea typeface="Helvetica Neue"/>
                          <a:cs typeface="Helvetica Neue"/>
                          <a:sym typeface="Helvetica Neue"/>
                        </a:defRPr>
                      </a:pPr>
                      <a:r>
                        <a:t>Vice President of Procurement </a:t>
                      </a:r>
                      <a:endParaRPr sz="1100"/>
                    </a:p>
                    <a:p>
                      <a:pPr algn="l">
                        <a:defRPr sz="700">
                          <a:solidFill>
                            <a:srgbClr val="181717"/>
                          </a:solidFill>
                          <a:latin typeface="Helvetica Neue"/>
                          <a:ea typeface="Helvetica Neue"/>
                          <a:cs typeface="Helvetica Neue"/>
                          <a:sym typeface="Helvetica Neue"/>
                        </a:defRPr>
                      </a:pPr>
                      <a:r>
                        <a:t>Vice President of Uconnect</a:t>
                      </a:r>
                    </a:p>
                  </a:txBody>
                  <a:tcPr marL="45700" marR="45700" marT="45700" marB="45700" horzOverflow="overflow"/>
                </a:tc>
                <a:extLst>
                  <a:ext uri="{0D108BD9-81ED-4DB2-BD59-A6C34878D82A}">
                    <a16:rowId xmlns:a16="http://schemas.microsoft.com/office/drawing/2014/main" val="10008"/>
                  </a:ext>
                </a:extLst>
              </a:tr>
              <a:tr h="753100">
                <a:tc>
                  <a:txBody>
                    <a:bodyPr/>
                    <a:lstStyle/>
                    <a:p>
                      <a:pPr algn="l">
                        <a:defRPr sz="700" b="1">
                          <a:solidFill>
                            <a:srgbClr val="AA0A6C"/>
                          </a:solidFill>
                          <a:latin typeface="Helvetica Neue"/>
                          <a:ea typeface="Helvetica Neue"/>
                          <a:cs typeface="Helvetica Neue"/>
                          <a:sym typeface="Helvetica Neue"/>
                        </a:defRPr>
                      </a:pPr>
                      <a:r>
                        <a:t>Oceangate</a:t>
                      </a:r>
                      <a:endParaRPr sz="1100"/>
                    </a:p>
                    <a:p>
                      <a:pPr algn="l">
                        <a:defRPr sz="700">
                          <a:solidFill>
                            <a:srgbClr val="181717"/>
                          </a:solidFill>
                          <a:latin typeface="Helvetica Neue"/>
                          <a:ea typeface="Helvetica Neue"/>
                          <a:cs typeface="Helvetica Neue"/>
                          <a:sym typeface="Helvetica Neue"/>
                        </a:defRPr>
                      </a:pPr>
                      <a:r>
                        <a:t>Vice President Engineering </a:t>
                      </a:r>
                      <a:endParaRPr sz="1100"/>
                    </a:p>
                    <a:p>
                      <a:pPr algn="l">
                        <a:defRPr sz="700">
                          <a:solidFill>
                            <a:srgbClr val="181717"/>
                          </a:solidFill>
                          <a:latin typeface="Helvetica Neue"/>
                          <a:ea typeface="Helvetica Neue"/>
                          <a:cs typeface="Helvetica Neue"/>
                          <a:sym typeface="Helvetica Neue"/>
                        </a:defRPr>
                      </a:pPr>
                      <a:r>
                        <a:t>Vice President Engineering, Cooper</a:t>
                      </a:r>
                      <a:br/>
                      <a:r>
                        <a:t>Power Systems </a:t>
                      </a:r>
                      <a:endParaRPr sz="1100"/>
                    </a:p>
                    <a:p>
                      <a:pPr algn="l">
                        <a:defRPr sz="700">
                          <a:solidFill>
                            <a:srgbClr val="181717"/>
                          </a:solidFill>
                          <a:latin typeface="Helvetica Neue"/>
                          <a:ea typeface="Helvetica Neue"/>
                          <a:cs typeface="Helvetica Neue"/>
                          <a:sym typeface="Helvetica Neue"/>
                        </a:defRPr>
                      </a:pPr>
                      <a:r>
                        <a:t>Vice President of Engineering, Cooper</a:t>
                      </a:r>
                      <a:br/>
                      <a:r>
                        <a:t>Wiring Devices </a:t>
                      </a:r>
                    </a:p>
                  </a:txBody>
                  <a:tcPr marL="45700" marR="45700" marT="45700" marB="45700" horzOverflow="overflow"/>
                </a:tc>
                <a:extLst>
                  <a:ext uri="{0D108BD9-81ED-4DB2-BD59-A6C34878D82A}">
                    <a16:rowId xmlns:a16="http://schemas.microsoft.com/office/drawing/2014/main" val="10009"/>
                  </a:ext>
                </a:extLst>
              </a:tr>
            </a:tbl>
          </a:graphicData>
        </a:graphic>
      </p:graphicFrame>
      <p:graphicFrame>
        <p:nvGraphicFramePr>
          <p:cNvPr id="680" name="Google Shape;562;p44"/>
          <p:cNvGraphicFramePr/>
          <p:nvPr/>
        </p:nvGraphicFramePr>
        <p:xfrm>
          <a:off x="6785825" y="837538"/>
          <a:ext cx="2107350" cy="4095875"/>
        </p:xfrm>
        <a:graphic>
          <a:graphicData uri="http://schemas.openxmlformats.org/drawingml/2006/table">
            <a:tbl>
              <a:tblPr>
                <a:tableStyleId>{4C3C2611-4C71-4FC5-86AE-919BDF0F9419}</a:tableStyleId>
              </a:tblPr>
              <a:tblGrid>
                <a:gridCol w="2107350">
                  <a:extLst>
                    <a:ext uri="{9D8B030D-6E8A-4147-A177-3AD203B41FA5}">
                      <a16:colId xmlns:a16="http://schemas.microsoft.com/office/drawing/2014/main" val="20000"/>
                    </a:ext>
                  </a:extLst>
                </a:gridCol>
              </a:tblGrid>
              <a:tr h="557575">
                <a:tc>
                  <a:txBody>
                    <a:bodyPr/>
                    <a:lstStyle/>
                    <a:p>
                      <a:pPr algn="l">
                        <a:defRPr sz="700" b="1">
                          <a:solidFill>
                            <a:srgbClr val="AA0A6C"/>
                          </a:solidFill>
                          <a:latin typeface="Helvetica Neue"/>
                          <a:ea typeface="Helvetica Neue"/>
                          <a:cs typeface="Helvetica Neue"/>
                          <a:sym typeface="Helvetica Neue"/>
                        </a:defRPr>
                      </a:pPr>
                      <a:r>
                        <a:t>Panda Express</a:t>
                      </a:r>
                      <a:endParaRPr sz="1100"/>
                    </a:p>
                    <a:p>
                      <a:pPr algn="l">
                        <a:defRPr sz="700">
                          <a:solidFill>
                            <a:srgbClr val="181717"/>
                          </a:solidFill>
                          <a:latin typeface="Helvetica Neue"/>
                          <a:ea typeface="Helvetica Neue"/>
                          <a:cs typeface="Helvetica Neue"/>
                          <a:sym typeface="Helvetica Neue"/>
                        </a:defRPr>
                      </a:pPr>
                      <a:r>
                        <a:t>Chief Financial Officer </a:t>
                      </a:r>
                      <a:endParaRPr sz="1100"/>
                    </a:p>
                    <a:p>
                      <a:pPr algn="l">
                        <a:defRPr sz="700">
                          <a:solidFill>
                            <a:srgbClr val="181717"/>
                          </a:solidFill>
                          <a:latin typeface="Helvetica Neue"/>
                          <a:ea typeface="Helvetica Neue"/>
                          <a:cs typeface="Helvetica Neue"/>
                          <a:sym typeface="Helvetica Neue"/>
                        </a:defRPr>
                      </a:pPr>
                      <a:r>
                        <a:t>Division Controller (2) </a:t>
                      </a:r>
                      <a:endParaRPr sz="1100"/>
                    </a:p>
                    <a:p>
                      <a:pPr algn="l">
                        <a:defRPr sz="700">
                          <a:solidFill>
                            <a:srgbClr val="181717"/>
                          </a:solidFill>
                          <a:latin typeface="Helvetica Neue"/>
                          <a:ea typeface="Helvetica Neue"/>
                          <a:cs typeface="Helvetica Neue"/>
                          <a:sym typeface="Helvetica Neue"/>
                        </a:defRPr>
                      </a:pPr>
                      <a:r>
                        <a:t>Research Director (2)</a:t>
                      </a:r>
                    </a:p>
                  </a:txBody>
                  <a:tcPr marL="45700" marR="45700" marT="45700" marB="45700" horzOverflow="overflow"/>
                </a:tc>
                <a:extLst>
                  <a:ext uri="{0D108BD9-81ED-4DB2-BD59-A6C34878D82A}">
                    <a16:rowId xmlns:a16="http://schemas.microsoft.com/office/drawing/2014/main" val="10000"/>
                  </a:ext>
                </a:extLst>
              </a:tr>
              <a:tr h="327975">
                <a:tc>
                  <a:txBody>
                    <a:bodyPr/>
                    <a:lstStyle/>
                    <a:p>
                      <a:pPr algn="l">
                        <a:defRPr sz="700" b="1">
                          <a:solidFill>
                            <a:srgbClr val="AA0A6C"/>
                          </a:solidFill>
                          <a:latin typeface="Helvetica Neue"/>
                          <a:ea typeface="Helvetica Neue"/>
                          <a:cs typeface="Helvetica Neue"/>
                          <a:sym typeface="Helvetica Neue"/>
                        </a:defRPr>
                      </a:pPr>
                      <a:r>
                        <a:t>Quality Solar, Inc.</a:t>
                      </a:r>
                      <a:endParaRPr sz="1100"/>
                    </a:p>
                    <a:p>
                      <a:pPr algn="l">
                        <a:defRPr sz="700">
                          <a:solidFill>
                            <a:srgbClr val="181717"/>
                          </a:solidFill>
                          <a:latin typeface="Helvetica Neue"/>
                          <a:ea typeface="Helvetica Neue"/>
                          <a:cs typeface="Helvetica Neue"/>
                          <a:sym typeface="Helvetica Neue"/>
                        </a:defRPr>
                      </a:pPr>
                      <a:r>
                        <a:t>Chief Information Officer</a:t>
                      </a:r>
                    </a:p>
                  </a:txBody>
                  <a:tcPr marL="45700" marR="45700" marT="45700" marB="45700" horzOverflow="overflow"/>
                </a:tc>
                <a:extLst>
                  <a:ext uri="{0D108BD9-81ED-4DB2-BD59-A6C34878D82A}">
                    <a16:rowId xmlns:a16="http://schemas.microsoft.com/office/drawing/2014/main" val="10001"/>
                  </a:ext>
                </a:extLst>
              </a:tr>
              <a:tr h="902000">
                <a:tc>
                  <a:txBody>
                    <a:bodyPr/>
                    <a:lstStyle/>
                    <a:p>
                      <a:pPr algn="l">
                        <a:defRPr sz="700" b="1">
                          <a:solidFill>
                            <a:srgbClr val="AA0A6C"/>
                          </a:solidFill>
                          <a:latin typeface="Helvetica Neue"/>
                          <a:ea typeface="Helvetica Neue"/>
                          <a:cs typeface="Helvetica Neue"/>
                          <a:sym typeface="Helvetica Neue"/>
                        </a:defRPr>
                      </a:pPr>
                      <a:r>
                        <a:t>Restoration Hardware</a:t>
                      </a:r>
                      <a:endParaRPr sz="1100"/>
                    </a:p>
                    <a:p>
                      <a:pPr algn="l">
                        <a:defRPr sz="700">
                          <a:solidFill>
                            <a:srgbClr val="181717"/>
                          </a:solidFill>
                          <a:latin typeface="Helvetica Neue"/>
                          <a:ea typeface="Helvetica Neue"/>
                          <a:cs typeface="Helvetica Neue"/>
                          <a:sym typeface="Helvetica Neue"/>
                        </a:defRPr>
                      </a:pPr>
                      <a:r>
                        <a:t>Senior Vice President, Tax </a:t>
                      </a:r>
                      <a:endParaRPr sz="1100"/>
                    </a:p>
                    <a:p>
                      <a:pPr algn="l">
                        <a:defRPr sz="700">
                          <a:solidFill>
                            <a:srgbClr val="181717"/>
                          </a:solidFill>
                          <a:latin typeface="Helvetica Neue"/>
                          <a:ea typeface="Helvetica Neue"/>
                          <a:cs typeface="Helvetica Neue"/>
                          <a:sym typeface="Helvetica Neue"/>
                        </a:defRPr>
                      </a:pPr>
                      <a:r>
                        <a:t>Vice President, DBS Growth Tools </a:t>
                      </a:r>
                      <a:endParaRPr sz="1100"/>
                    </a:p>
                    <a:p>
                      <a:pPr algn="l">
                        <a:defRPr sz="700">
                          <a:solidFill>
                            <a:srgbClr val="181717"/>
                          </a:solidFill>
                          <a:latin typeface="Helvetica Neue"/>
                          <a:ea typeface="Helvetica Neue"/>
                          <a:cs typeface="Helvetica Neue"/>
                          <a:sym typeface="Helvetica Neue"/>
                        </a:defRPr>
                      </a:pPr>
                      <a:r>
                        <a:t>Vice President, Finance </a:t>
                      </a:r>
                      <a:endParaRPr sz="1100"/>
                    </a:p>
                    <a:p>
                      <a:pPr algn="l">
                        <a:defRPr sz="700">
                          <a:solidFill>
                            <a:srgbClr val="181717"/>
                          </a:solidFill>
                          <a:latin typeface="Helvetica Neue"/>
                          <a:ea typeface="Helvetica Neue"/>
                          <a:cs typeface="Helvetica Neue"/>
                          <a:sym typeface="Helvetica Neue"/>
                        </a:defRPr>
                      </a:pPr>
                      <a:r>
                        <a:t>Vice President, Engineering Accu-Sort Systems </a:t>
                      </a:r>
                      <a:endParaRPr sz="1100"/>
                    </a:p>
                    <a:p>
                      <a:pPr algn="l">
                        <a:defRPr sz="700">
                          <a:solidFill>
                            <a:srgbClr val="181717"/>
                          </a:solidFill>
                          <a:latin typeface="Helvetica Neue"/>
                          <a:ea typeface="Helvetica Neue"/>
                          <a:cs typeface="Helvetica Neue"/>
                          <a:sym typeface="Helvetica Neue"/>
                        </a:defRPr>
                      </a:pPr>
                      <a:r>
                        <a:t>Vice President, Business Area Manager Qualitrol </a:t>
                      </a:r>
                      <a:endParaRPr sz="1100"/>
                    </a:p>
                    <a:p>
                      <a:pPr algn="l">
                        <a:defRPr sz="700">
                          <a:solidFill>
                            <a:srgbClr val="181717"/>
                          </a:solidFill>
                          <a:latin typeface="Helvetica Neue"/>
                          <a:ea typeface="Helvetica Neue"/>
                          <a:cs typeface="Helvetica Neue"/>
                          <a:sym typeface="Helvetica Neue"/>
                        </a:defRPr>
                      </a:pPr>
                      <a:r>
                        <a:t>Vice President, Finance for Videojet Technologies</a:t>
                      </a:r>
                    </a:p>
                  </a:txBody>
                  <a:tcPr marL="45700" marR="45700" marT="45700" marB="45700" horzOverflow="overflow"/>
                </a:tc>
                <a:extLst>
                  <a:ext uri="{0D108BD9-81ED-4DB2-BD59-A6C34878D82A}">
                    <a16:rowId xmlns:a16="http://schemas.microsoft.com/office/drawing/2014/main" val="10002"/>
                  </a:ext>
                </a:extLst>
              </a:tr>
              <a:tr h="327975">
                <a:tc>
                  <a:txBody>
                    <a:bodyPr/>
                    <a:lstStyle/>
                    <a:p>
                      <a:pPr algn="l">
                        <a:defRPr sz="700" b="1">
                          <a:solidFill>
                            <a:srgbClr val="AA0A6C"/>
                          </a:solidFill>
                          <a:latin typeface="Helvetica Neue"/>
                          <a:ea typeface="Helvetica Neue"/>
                          <a:cs typeface="Helvetica Neue"/>
                          <a:sym typeface="Helvetica Neue"/>
                        </a:defRPr>
                      </a:pPr>
                      <a:r>
                        <a:t>Sanofi</a:t>
                      </a:r>
                      <a:endParaRPr sz="1100"/>
                    </a:p>
                    <a:p>
                      <a:pPr algn="l">
                        <a:defRPr sz="700">
                          <a:solidFill>
                            <a:srgbClr val="181717"/>
                          </a:solidFill>
                          <a:latin typeface="Helvetica Neue"/>
                          <a:ea typeface="Helvetica Neue"/>
                          <a:cs typeface="Helvetica Neue"/>
                          <a:sym typeface="Helvetica Neue"/>
                        </a:defRPr>
                      </a:pPr>
                      <a:r>
                        <a:t>Senior Vice President Global Infrastructure</a:t>
                      </a:r>
                    </a:p>
                  </a:txBody>
                  <a:tcPr marL="45700" marR="45700" marT="45700" marB="45700" horzOverflow="overflow"/>
                </a:tc>
                <a:extLst>
                  <a:ext uri="{0D108BD9-81ED-4DB2-BD59-A6C34878D82A}">
                    <a16:rowId xmlns:a16="http://schemas.microsoft.com/office/drawing/2014/main" val="10003"/>
                  </a:ext>
                </a:extLst>
              </a:tr>
              <a:tr h="327975">
                <a:tc>
                  <a:txBody>
                    <a:bodyPr/>
                    <a:lstStyle/>
                    <a:p>
                      <a:pPr algn="l">
                        <a:defRPr sz="700" b="1">
                          <a:solidFill>
                            <a:srgbClr val="AA0A6C"/>
                          </a:solidFill>
                          <a:latin typeface="Helvetica Neue"/>
                          <a:ea typeface="Helvetica Neue"/>
                          <a:cs typeface="Helvetica Neue"/>
                          <a:sym typeface="Helvetica Neue"/>
                        </a:defRPr>
                      </a:pPr>
                      <a:r>
                        <a:t>Thunderbird School of Business</a:t>
                      </a:r>
                      <a:endParaRPr sz="1100"/>
                    </a:p>
                    <a:p>
                      <a:pPr algn="l">
                        <a:defRPr sz="700">
                          <a:solidFill>
                            <a:srgbClr val="181717"/>
                          </a:solidFill>
                          <a:latin typeface="Helvetica Neue"/>
                          <a:ea typeface="Helvetica Neue"/>
                          <a:cs typeface="Helvetica Neue"/>
                          <a:sym typeface="Helvetica Neue"/>
                        </a:defRPr>
                      </a:pPr>
                      <a:r>
                        <a:t>Chief Executive Officer</a:t>
                      </a:r>
                    </a:p>
                  </a:txBody>
                  <a:tcPr marL="45700" marR="45700" marT="45700" marB="45700" horzOverflow="overflow"/>
                </a:tc>
                <a:extLst>
                  <a:ext uri="{0D108BD9-81ED-4DB2-BD59-A6C34878D82A}">
                    <a16:rowId xmlns:a16="http://schemas.microsoft.com/office/drawing/2014/main" val="10004"/>
                  </a:ext>
                </a:extLst>
              </a:tr>
              <a:tr h="422400">
                <a:tc>
                  <a:txBody>
                    <a:bodyPr/>
                    <a:lstStyle/>
                    <a:p>
                      <a:pPr algn="l">
                        <a:defRPr sz="700" b="1">
                          <a:solidFill>
                            <a:srgbClr val="AA0A6C"/>
                          </a:solidFill>
                          <a:latin typeface="Helvetica Neue"/>
                          <a:ea typeface="Helvetica Neue"/>
                          <a:cs typeface="Helvetica Neue"/>
                          <a:sym typeface="Helvetica Neue"/>
                        </a:defRPr>
                      </a:pPr>
                      <a:r>
                        <a:t>Under Armor</a:t>
                      </a:r>
                      <a:endParaRPr sz="1100"/>
                    </a:p>
                    <a:p>
                      <a:pPr algn="l">
                        <a:defRPr sz="700">
                          <a:solidFill>
                            <a:srgbClr val="181717"/>
                          </a:solidFill>
                          <a:latin typeface="Helvetica Neue"/>
                          <a:ea typeface="Helvetica Neue"/>
                          <a:cs typeface="Helvetica Neue"/>
                          <a:sym typeface="Helvetica Neue"/>
                        </a:defRPr>
                      </a:pPr>
                      <a:r>
                        <a:t>Director Government Affairs</a:t>
                      </a:r>
                    </a:p>
                  </a:txBody>
                  <a:tcPr marL="45700" marR="45700" marT="45700" marB="45700" horzOverflow="overflow"/>
                </a:tc>
                <a:extLst>
                  <a:ext uri="{0D108BD9-81ED-4DB2-BD59-A6C34878D82A}">
                    <a16:rowId xmlns:a16="http://schemas.microsoft.com/office/drawing/2014/main" val="10005"/>
                  </a:ext>
                </a:extLst>
              </a:tr>
              <a:tr h="327975">
                <a:tc>
                  <a:txBody>
                    <a:bodyPr/>
                    <a:lstStyle/>
                    <a:p>
                      <a:pPr algn="l">
                        <a:defRPr sz="700" b="1">
                          <a:solidFill>
                            <a:srgbClr val="AA0A6C"/>
                          </a:solidFill>
                          <a:latin typeface="Helvetica Neue"/>
                          <a:ea typeface="Helvetica Neue"/>
                          <a:cs typeface="Helvetica Neue"/>
                          <a:sym typeface="Helvetica Neue"/>
                        </a:defRPr>
                      </a:pPr>
                      <a:r>
                        <a:t>Versace</a:t>
                      </a:r>
                      <a:endParaRPr sz="1100"/>
                    </a:p>
                    <a:p>
                      <a:pPr algn="l">
                        <a:defRPr sz="700">
                          <a:solidFill>
                            <a:srgbClr val="181717"/>
                          </a:solidFill>
                          <a:latin typeface="Helvetica Neue"/>
                          <a:ea typeface="Helvetica Neue"/>
                          <a:cs typeface="Helvetica Neue"/>
                          <a:sym typeface="Helvetica Neue"/>
                        </a:defRPr>
                      </a:pPr>
                      <a:r>
                        <a:t>Vice President, Marketing</a:t>
                      </a:r>
                    </a:p>
                  </a:txBody>
                  <a:tcPr marL="45700" marR="45700" marT="45700" marB="45700" horzOverflow="overflow"/>
                </a:tc>
                <a:extLst>
                  <a:ext uri="{0D108BD9-81ED-4DB2-BD59-A6C34878D82A}">
                    <a16:rowId xmlns:a16="http://schemas.microsoft.com/office/drawing/2014/main" val="10006"/>
                  </a:ext>
                </a:extLst>
              </a:tr>
              <a:tr h="902000">
                <a:tc>
                  <a:txBody>
                    <a:bodyPr/>
                    <a:lstStyle/>
                    <a:p>
                      <a:pPr algn="l">
                        <a:defRPr sz="700" b="1">
                          <a:solidFill>
                            <a:srgbClr val="AA0A6C"/>
                          </a:solidFill>
                          <a:latin typeface="Helvetica Neue"/>
                          <a:ea typeface="Helvetica Neue"/>
                          <a:cs typeface="Helvetica Neue"/>
                          <a:sym typeface="Helvetica Neue"/>
                        </a:defRPr>
                      </a:pPr>
                      <a:r>
                        <a:t>Walt Disney Corporation</a:t>
                      </a:r>
                      <a:endParaRPr sz="1100"/>
                    </a:p>
                    <a:p>
                      <a:pPr algn="l">
                        <a:defRPr sz="700">
                          <a:solidFill>
                            <a:srgbClr val="181717"/>
                          </a:solidFill>
                          <a:latin typeface="Helvetica Neue"/>
                          <a:ea typeface="Helvetica Neue"/>
                          <a:cs typeface="Helvetica Neue"/>
                          <a:sym typeface="Helvetica Neue"/>
                        </a:defRPr>
                      </a:pPr>
                      <a:r>
                        <a:t>Chief Commercial Officer*</a:t>
                      </a:r>
                      <a:endParaRPr sz="1100"/>
                    </a:p>
                    <a:p>
                      <a:pPr algn="l">
                        <a:defRPr sz="700">
                          <a:solidFill>
                            <a:srgbClr val="181717"/>
                          </a:solidFill>
                          <a:latin typeface="Helvetica Neue"/>
                          <a:ea typeface="Helvetica Neue"/>
                          <a:cs typeface="Helvetica Neue"/>
                          <a:sym typeface="Helvetica Neue"/>
                        </a:defRPr>
                      </a:pPr>
                      <a:r>
                        <a:t>Chief Marketing Officer </a:t>
                      </a:r>
                      <a:endParaRPr sz="1100"/>
                    </a:p>
                    <a:p>
                      <a:pPr algn="l">
                        <a:defRPr sz="700">
                          <a:solidFill>
                            <a:srgbClr val="181717"/>
                          </a:solidFill>
                          <a:latin typeface="Helvetica Neue"/>
                          <a:ea typeface="Helvetica Neue"/>
                          <a:cs typeface="Helvetica Neue"/>
                          <a:sym typeface="Helvetica Neue"/>
                        </a:defRPr>
                      </a:pPr>
                      <a:r>
                        <a:t>General Manager, Coke and Iron </a:t>
                      </a:r>
                      <a:endParaRPr sz="1100"/>
                    </a:p>
                    <a:p>
                      <a:pPr algn="l">
                        <a:defRPr sz="700">
                          <a:solidFill>
                            <a:srgbClr val="181717"/>
                          </a:solidFill>
                          <a:latin typeface="Helvetica Neue"/>
                          <a:ea typeface="Helvetica Neue"/>
                          <a:cs typeface="Helvetica Neue"/>
                          <a:sym typeface="Helvetica Neue"/>
                        </a:defRPr>
                      </a:pPr>
                      <a:r>
                        <a:t>Vice President Procurement* </a:t>
                      </a:r>
                      <a:endParaRPr sz="1100"/>
                    </a:p>
                    <a:p>
                      <a:pPr algn="l">
                        <a:defRPr sz="700">
                          <a:solidFill>
                            <a:srgbClr val="181717"/>
                          </a:solidFill>
                          <a:latin typeface="Helvetica Neue"/>
                          <a:ea typeface="Helvetica Neue"/>
                          <a:cs typeface="Helvetica Neue"/>
                          <a:sym typeface="Helvetica Neue"/>
                        </a:defRPr>
                      </a:pPr>
                      <a:r>
                        <a:t>Vice President Technology </a:t>
                      </a:r>
                      <a:endParaRPr sz="1100"/>
                    </a:p>
                    <a:p>
                      <a:pPr algn="l">
                        <a:defRPr sz="700">
                          <a:solidFill>
                            <a:srgbClr val="181717"/>
                          </a:solidFill>
                          <a:latin typeface="Helvetica Neue"/>
                          <a:ea typeface="Helvetica Neue"/>
                          <a:cs typeface="Helvetica Neue"/>
                          <a:sym typeface="Helvetica Neue"/>
                        </a:defRPr>
                      </a:pPr>
                      <a:r>
                        <a:t>Director, Human Resources</a:t>
                      </a:r>
                    </a:p>
                  </a:txBody>
                  <a:tcPr marL="45700" marR="45700" marT="45700" marB="45700" horzOverflow="overflow"/>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F1869035-ED65-3117-CC6B-0813A3E31DC5}"/>
              </a:ext>
            </a:extLst>
          </p:cNvPr>
          <p:cNvSpPr txBox="1"/>
          <p:nvPr/>
        </p:nvSpPr>
        <p:spPr>
          <a:xfrm>
            <a:off x="457168" y="3141103"/>
            <a:ext cx="1961997" cy="1169549"/>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Arial"/>
              </a:rPr>
              <a:t>Note to search team – you should be able to copy paste the excel entries into each table and then make edits.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Google Shape;568;p45"/>
          <p:cNvSpPr/>
          <p:nvPr/>
        </p:nvSpPr>
        <p:spPr>
          <a:xfrm>
            <a:off x="358549" y="994970"/>
            <a:ext cx="45719" cy="2179026"/>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684" name="Google Shape;569;p45"/>
          <p:cNvSpPr/>
          <p:nvPr/>
        </p:nvSpPr>
        <p:spPr>
          <a:xfrm>
            <a:off x="-24017" y="1280"/>
            <a:ext cx="9192002" cy="347402"/>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685" name="Google Shape;570;p45"/>
          <p:cNvSpPr txBox="1"/>
          <p:nvPr/>
        </p:nvSpPr>
        <p:spPr>
          <a:xfrm>
            <a:off x="194570" y="83474"/>
            <a:ext cx="24465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686" name="Google Shape;571;p45" descr="Google Shape;571;p45"/>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687" name="Google Shape;572;p45"/>
          <p:cNvSpPr/>
          <p:nvPr/>
        </p:nvSpPr>
        <p:spPr>
          <a:xfrm>
            <a:off x="-24017" y="5004891"/>
            <a:ext cx="9192002" cy="149701"/>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689" name="Google Shape;574;p45"/>
          <p:cNvSpPr/>
          <p:nvPr/>
        </p:nvSpPr>
        <p:spPr>
          <a:xfrm>
            <a:off x="3624126" y="1146199"/>
            <a:ext cx="5008345" cy="9663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72" y="0"/>
                </a:lnTo>
                <a:lnTo>
                  <a:pt x="21600" y="3600"/>
                </a:lnTo>
                <a:lnTo>
                  <a:pt x="21600" y="21600"/>
                </a:lnTo>
                <a:lnTo>
                  <a:pt x="0" y="21600"/>
                </a:lnTo>
                <a:close/>
              </a:path>
            </a:pathLst>
          </a:custGeom>
          <a:solidFill>
            <a:srgbClr val="C6DEE7">
              <a:alpha val="49800"/>
            </a:srgbClr>
          </a:solidFill>
          <a:ln>
            <a:solidFill>
              <a:srgbClr val="FFFFFF"/>
            </a:solidFill>
          </a:ln>
        </p:spPr>
        <p:txBody>
          <a:bodyPr lIns="45719" rIns="45719" anchor="ctr"/>
          <a:lstStyle/>
          <a:p>
            <a:pPr algn="ctr"/>
            <a:endParaRPr/>
          </a:p>
        </p:txBody>
      </p:sp>
      <p:sp>
        <p:nvSpPr>
          <p:cNvPr id="690" name="Google Shape;575;p45"/>
          <p:cNvSpPr txBox="1"/>
          <p:nvPr/>
        </p:nvSpPr>
        <p:spPr>
          <a:xfrm>
            <a:off x="3749961" y="1022030"/>
            <a:ext cx="1110145" cy="254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nchor="ctr">
            <a:spAutoFit/>
          </a:bodyPr>
          <a:lstStyle>
            <a:lvl1pPr>
              <a:defRPr sz="1200" b="1">
                <a:solidFill>
                  <a:srgbClr val="AA096C"/>
                </a:solidFill>
                <a:latin typeface="Helvetica Neue"/>
                <a:ea typeface="Helvetica Neue"/>
                <a:cs typeface="Helvetica Neue"/>
                <a:sym typeface="Helvetica Neue"/>
              </a:defRPr>
            </a:lvl1pPr>
          </a:lstStyle>
          <a:p>
            <a:r>
              <a:rPr>
                <a:solidFill>
                  <a:srgbClr val="1E3E4A"/>
                </a:solidFill>
              </a:rPr>
              <a:t>SITUATION</a:t>
            </a:r>
          </a:p>
        </p:txBody>
      </p:sp>
      <p:sp>
        <p:nvSpPr>
          <p:cNvPr id="691" name="Google Shape;576;p45"/>
          <p:cNvSpPr txBox="1"/>
          <p:nvPr/>
        </p:nvSpPr>
        <p:spPr>
          <a:xfrm>
            <a:off x="3796554" y="1238336"/>
            <a:ext cx="4701416" cy="8461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lnSpc>
                <a:spcPct val="128571"/>
              </a:lnSpc>
              <a:defRPr sz="800">
                <a:latin typeface="Helvetica Neue"/>
                <a:ea typeface="Helvetica Neue"/>
                <a:cs typeface="Helvetica Neue"/>
                <a:sym typeface="Helvetica Neue"/>
              </a:defRPr>
            </a:lvl1pPr>
          </a:lstStyle>
          <a:p>
            <a:r>
              <a:rPr dirty="0"/>
              <a:t>A Fortune 500 automotive manufacturer, committed to not becoming a relic, decided to disrupt themselves and foray into the unfamiliar but unmistakably inevitable domains of electric vehicles, ride sharing, and autonomous driving.</a:t>
            </a:r>
            <a:r>
              <a:rPr lang="en-US" dirty="0"/>
              <a:t> </a:t>
            </a:r>
            <a:r>
              <a:rPr dirty="0"/>
              <a:t>To accomplish this, they would need an unprecedented level of digital leadership.  They wanted to hire a Chief Digital Officer who could chart a path to the future which competing manufacturers couldn’t replicate.</a:t>
            </a:r>
          </a:p>
        </p:txBody>
      </p:sp>
      <p:sp>
        <p:nvSpPr>
          <p:cNvPr id="692" name="Google Shape;577;p45"/>
          <p:cNvSpPr txBox="1"/>
          <p:nvPr/>
        </p:nvSpPr>
        <p:spPr>
          <a:xfrm>
            <a:off x="427565" y="965321"/>
            <a:ext cx="2287672" cy="2179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lvl1pPr>
              <a:lnSpc>
                <a:spcPct val="90000"/>
              </a:lnSpc>
              <a:defRPr b="1">
                <a:solidFill>
                  <a:srgbClr val="003B5B"/>
                </a:solidFill>
                <a:latin typeface="Helvetica Neue"/>
                <a:ea typeface="Helvetica Neue"/>
                <a:cs typeface="Helvetica Neue"/>
                <a:sym typeface="Helvetica Neue"/>
              </a:defRPr>
            </a:lvl1pPr>
          </a:lstStyle>
          <a:p>
            <a:r>
              <a:rPr sz="1800" dirty="0">
                <a:solidFill>
                  <a:srgbClr val="A71F6D"/>
                </a:solidFill>
              </a:rPr>
              <a:t>We helped a Fortune 500 automotive manufacturer increase their market capitalization by over 20%</a:t>
            </a:r>
          </a:p>
        </p:txBody>
      </p:sp>
      <p:sp>
        <p:nvSpPr>
          <p:cNvPr id="693" name="Google Shape;578;p45"/>
          <p:cNvSpPr/>
          <p:nvPr/>
        </p:nvSpPr>
        <p:spPr>
          <a:xfrm>
            <a:off x="2596521" y="2262862"/>
            <a:ext cx="6035950" cy="966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72" y="0"/>
                </a:lnTo>
                <a:lnTo>
                  <a:pt x="21600" y="3600"/>
                </a:lnTo>
                <a:lnTo>
                  <a:pt x="21600" y="21600"/>
                </a:lnTo>
                <a:lnTo>
                  <a:pt x="0" y="21600"/>
                </a:lnTo>
                <a:close/>
              </a:path>
            </a:pathLst>
          </a:custGeom>
          <a:solidFill>
            <a:srgbClr val="C6DEE7">
              <a:alpha val="49800"/>
            </a:srgbClr>
          </a:solidFill>
          <a:ln>
            <a:solidFill>
              <a:srgbClr val="FFFFFF"/>
            </a:solidFill>
          </a:ln>
        </p:spPr>
        <p:txBody>
          <a:bodyPr lIns="45719" rIns="45719" anchor="ctr"/>
          <a:lstStyle/>
          <a:p>
            <a:pPr algn="ctr"/>
            <a:endParaRPr/>
          </a:p>
        </p:txBody>
      </p:sp>
      <p:sp>
        <p:nvSpPr>
          <p:cNvPr id="694" name="Google Shape;579;p45"/>
          <p:cNvSpPr txBox="1"/>
          <p:nvPr/>
        </p:nvSpPr>
        <p:spPr>
          <a:xfrm>
            <a:off x="2676170" y="2147900"/>
            <a:ext cx="1850102" cy="254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defRPr sz="1200" b="1">
                <a:solidFill>
                  <a:srgbClr val="AA096C"/>
                </a:solidFill>
                <a:latin typeface="Helvetica Neue"/>
                <a:ea typeface="Helvetica Neue"/>
                <a:cs typeface="Helvetica Neue"/>
                <a:sym typeface="Helvetica Neue"/>
              </a:defRPr>
            </a:lvl1pPr>
          </a:lstStyle>
          <a:p>
            <a:r>
              <a:rPr dirty="0">
                <a:solidFill>
                  <a:srgbClr val="1E3E4A"/>
                </a:solidFill>
              </a:rPr>
              <a:t>APPROACH</a:t>
            </a:r>
          </a:p>
        </p:txBody>
      </p:sp>
      <p:sp>
        <p:nvSpPr>
          <p:cNvPr id="695" name="Google Shape;580;p45"/>
          <p:cNvSpPr txBox="1"/>
          <p:nvPr/>
        </p:nvSpPr>
        <p:spPr>
          <a:xfrm>
            <a:off x="2676170" y="2415561"/>
            <a:ext cx="5821800" cy="687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p>
            <a:pPr>
              <a:lnSpc>
                <a:spcPct val="128571"/>
              </a:lnSpc>
              <a:defRPr sz="500">
                <a:latin typeface="Helvetica Neue"/>
                <a:ea typeface="Helvetica Neue"/>
                <a:cs typeface="Helvetica Neue"/>
                <a:sym typeface="Helvetica Neue"/>
              </a:defRPr>
            </a:pPr>
            <a:r>
              <a:rPr dirty="0"/>
              <a:t> </a:t>
            </a:r>
            <a:r>
              <a:rPr sz="800" dirty="0"/>
              <a:t>Despite the hiring organization’s initial desire for someone with deep automotive experience, we recommended broadening the aperture to find skills that no one in the industry had yet mastered.</a:t>
            </a:r>
            <a:r>
              <a:rPr lang="en-US" sz="800" dirty="0"/>
              <a:t> </a:t>
            </a:r>
            <a:r>
              <a:rPr sz="800" dirty="0"/>
              <a:t>We sourced outstanding talent from a wide range of sectors.</a:t>
            </a:r>
            <a:r>
              <a:rPr lang="en-US" sz="800" dirty="0"/>
              <a:t> </a:t>
            </a:r>
            <a:r>
              <a:rPr sz="800" dirty="0"/>
              <a:t>The candidate who was ultimately hired had successfully built autonomous navigation systems in an aerospace and defense environment.</a:t>
            </a:r>
          </a:p>
        </p:txBody>
      </p:sp>
      <p:sp>
        <p:nvSpPr>
          <p:cNvPr id="696" name="Google Shape;581;p45"/>
          <p:cNvSpPr/>
          <p:nvPr/>
        </p:nvSpPr>
        <p:spPr>
          <a:xfrm>
            <a:off x="1417821" y="3421950"/>
            <a:ext cx="7214649" cy="966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72" y="0"/>
                </a:lnTo>
                <a:lnTo>
                  <a:pt x="21600" y="3600"/>
                </a:lnTo>
                <a:lnTo>
                  <a:pt x="21600" y="21600"/>
                </a:lnTo>
                <a:lnTo>
                  <a:pt x="0" y="21600"/>
                </a:lnTo>
                <a:close/>
              </a:path>
            </a:pathLst>
          </a:custGeom>
          <a:solidFill>
            <a:srgbClr val="C6DEE7">
              <a:alpha val="49800"/>
            </a:srgbClr>
          </a:solidFill>
          <a:ln>
            <a:solidFill>
              <a:srgbClr val="FFFFFF"/>
            </a:solidFill>
          </a:ln>
        </p:spPr>
        <p:txBody>
          <a:bodyPr lIns="45719" rIns="45719" anchor="ctr"/>
          <a:lstStyle/>
          <a:p>
            <a:pPr algn="ctr"/>
            <a:endParaRPr/>
          </a:p>
        </p:txBody>
      </p:sp>
      <p:sp>
        <p:nvSpPr>
          <p:cNvPr id="697" name="Google Shape;582;p45"/>
          <p:cNvSpPr txBox="1"/>
          <p:nvPr/>
        </p:nvSpPr>
        <p:spPr>
          <a:xfrm>
            <a:off x="1493209" y="3295670"/>
            <a:ext cx="1850102" cy="254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defRPr sz="1200" b="1">
                <a:solidFill>
                  <a:srgbClr val="AA096C"/>
                </a:solidFill>
                <a:latin typeface="Helvetica Neue"/>
                <a:ea typeface="Helvetica Neue"/>
                <a:cs typeface="Helvetica Neue"/>
                <a:sym typeface="Helvetica Neue"/>
              </a:defRPr>
            </a:lvl1pPr>
          </a:lstStyle>
          <a:p>
            <a:r>
              <a:rPr dirty="0">
                <a:solidFill>
                  <a:srgbClr val="1E3E4A"/>
                </a:solidFill>
              </a:rPr>
              <a:t>IMPACT</a:t>
            </a:r>
          </a:p>
        </p:txBody>
      </p:sp>
      <p:sp>
        <p:nvSpPr>
          <p:cNvPr id="698" name="Google Shape;583;p45"/>
          <p:cNvSpPr txBox="1"/>
          <p:nvPr/>
        </p:nvSpPr>
        <p:spPr>
          <a:xfrm>
            <a:off x="1493209" y="3616857"/>
            <a:ext cx="7004761" cy="687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p>
            <a:pPr>
              <a:lnSpc>
                <a:spcPct val="128571"/>
              </a:lnSpc>
              <a:defRPr sz="200">
                <a:latin typeface="Helvetica Neue"/>
                <a:ea typeface="Helvetica Neue"/>
                <a:cs typeface="Helvetica Neue"/>
                <a:sym typeface="Helvetica Neue"/>
              </a:defRPr>
            </a:pPr>
            <a:r>
              <a:rPr dirty="0"/>
              <a:t> </a:t>
            </a:r>
            <a:r>
              <a:rPr sz="800" dirty="0"/>
              <a:t>The leader we helped hire was hailed as a “once-in-a-generation” visionary by the board and the rest of the executive team.</a:t>
            </a:r>
            <a:r>
              <a:rPr lang="en-US" sz="800" dirty="0"/>
              <a:t> </a:t>
            </a:r>
            <a:r>
              <a:rPr sz="800" dirty="0"/>
              <a:t>Throughout their tenure, they made several crucial decisions, informed by both pattern recognition and their ability to quickly learn a new industry.</a:t>
            </a:r>
            <a:r>
              <a:rPr lang="en-US" sz="800" dirty="0"/>
              <a:t> </a:t>
            </a:r>
            <a:r>
              <a:rPr sz="800" dirty="0"/>
              <a:t>The launch of fully autonomous vehicles in 2021 under their direct supervision led to company being the top winner of J.D. Power awards and increasing their market capitalization by over 20%.</a:t>
            </a:r>
          </a:p>
        </p:txBody>
      </p:sp>
      <p:sp>
        <p:nvSpPr>
          <p:cNvPr id="2" name="Google Shape;573;p45">
            <a:extLst>
              <a:ext uri="{FF2B5EF4-FFF2-40B4-BE49-F238E27FC236}">
                <a16:creationId xmlns:a16="http://schemas.microsoft.com/office/drawing/2014/main" id="{A52268AA-68B3-72D7-4D9F-B09D02A0776A}"/>
              </a:ext>
            </a:extLst>
          </p:cNvPr>
          <p:cNvSpPr txBox="1"/>
          <p:nvPr/>
        </p:nvSpPr>
        <p:spPr>
          <a:xfrm>
            <a:off x="5876818" y="83466"/>
            <a:ext cx="2657669" cy="192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n-US" dirty="0"/>
              <a:t>Case Study: A Kingsley Gate Success Story</a:t>
            </a:r>
            <a:endParaRPr dirty="0"/>
          </a:p>
        </p:txBody>
      </p:sp>
      <p:sp>
        <p:nvSpPr>
          <p:cNvPr id="3" name="Rectangle 2">
            <a:extLst>
              <a:ext uri="{FF2B5EF4-FFF2-40B4-BE49-F238E27FC236}">
                <a16:creationId xmlns:a16="http://schemas.microsoft.com/office/drawing/2014/main" id="{ADC546E7-BB81-FE1E-CA54-C1723935857D}"/>
              </a:ext>
            </a:extLst>
          </p:cNvPr>
          <p:cNvSpPr/>
          <p:nvPr/>
        </p:nvSpPr>
        <p:spPr>
          <a:xfrm>
            <a:off x="7239699" y="525260"/>
            <a:ext cx="1034105" cy="307775"/>
          </a:xfrm>
          <a:prstGeom prst="rect">
            <a:avLst/>
          </a:prstGeom>
          <a:solidFill>
            <a:srgbClr val="FFFF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Arial"/>
              </a:rPr>
              <a:t>Option 1</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Google Shape;588;p46"/>
          <p:cNvSpPr/>
          <p:nvPr/>
        </p:nvSpPr>
        <p:spPr>
          <a:xfrm flipH="1">
            <a:off x="360899" y="1426407"/>
            <a:ext cx="2698801" cy="3480901"/>
          </a:xfrm>
          <a:prstGeom prst="roundRect">
            <a:avLst>
              <a:gd name="adj" fmla="val 8188"/>
            </a:avLst>
          </a:prstGeom>
          <a:ln w="25400">
            <a:solidFill>
              <a:srgbClr val="EAB346"/>
            </a:solidFill>
          </a:ln>
        </p:spPr>
        <p:txBody>
          <a:bodyPr lIns="45719" rIns="45719" anchor="ctr"/>
          <a:lstStyle/>
          <a:p>
            <a:pPr>
              <a:defRPr sz="1600">
                <a:solidFill>
                  <a:srgbClr val="FFFFFF"/>
                </a:solidFill>
              </a:defRPr>
            </a:pPr>
            <a:endParaRPr>
              <a:solidFill>
                <a:srgbClr val="EAB346"/>
              </a:solidFill>
            </a:endParaRPr>
          </a:p>
        </p:txBody>
      </p:sp>
      <p:sp>
        <p:nvSpPr>
          <p:cNvPr id="701" name="Google Shape;589;p46"/>
          <p:cNvSpPr/>
          <p:nvPr/>
        </p:nvSpPr>
        <p:spPr>
          <a:xfrm flipH="1">
            <a:off x="3222623" y="1426407"/>
            <a:ext cx="2698801" cy="3480901"/>
          </a:xfrm>
          <a:prstGeom prst="roundRect">
            <a:avLst>
              <a:gd name="adj" fmla="val 7742"/>
            </a:avLst>
          </a:prstGeom>
          <a:ln w="25400">
            <a:solidFill>
              <a:srgbClr val="1E3E4A"/>
            </a:solidFill>
          </a:ln>
        </p:spPr>
        <p:txBody>
          <a:bodyPr lIns="45719" rIns="45719" anchor="ctr"/>
          <a:lstStyle/>
          <a:p>
            <a:pPr>
              <a:defRPr sz="1600">
                <a:noFill/>
              </a:defRPr>
            </a:pPr>
            <a:endParaRPr>
              <a:solidFill>
                <a:srgbClr val="1E3E4A"/>
              </a:solidFill>
            </a:endParaRPr>
          </a:p>
        </p:txBody>
      </p:sp>
      <p:sp>
        <p:nvSpPr>
          <p:cNvPr id="702" name="Google Shape;590;p46"/>
          <p:cNvSpPr/>
          <p:nvPr/>
        </p:nvSpPr>
        <p:spPr>
          <a:xfrm flipH="1">
            <a:off x="6087340" y="1426407"/>
            <a:ext cx="2698801" cy="3480901"/>
          </a:xfrm>
          <a:prstGeom prst="roundRect">
            <a:avLst>
              <a:gd name="adj" fmla="val 7742"/>
            </a:avLst>
          </a:prstGeom>
          <a:ln w="25400">
            <a:solidFill>
              <a:srgbClr val="A71F6D"/>
            </a:solidFill>
            <a:miter lim="400000"/>
          </a:ln>
        </p:spPr>
        <p:txBody>
          <a:bodyPr lIns="45719" rIns="45719" anchor="ctr"/>
          <a:lstStyle/>
          <a:p>
            <a:pPr>
              <a:defRPr sz="1600">
                <a:noFill/>
              </a:defRPr>
            </a:pPr>
            <a:endParaRPr>
              <a:solidFill>
                <a:srgbClr val="A71F6D"/>
              </a:solidFill>
            </a:endParaRPr>
          </a:p>
        </p:txBody>
      </p:sp>
      <p:sp>
        <p:nvSpPr>
          <p:cNvPr id="703" name="Google Shape;591;p46"/>
          <p:cNvSpPr txBox="1"/>
          <p:nvPr/>
        </p:nvSpPr>
        <p:spPr>
          <a:xfrm>
            <a:off x="563878" y="1608578"/>
            <a:ext cx="1850102" cy="348001"/>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defRPr sz="1800" b="1">
                <a:solidFill>
                  <a:srgbClr val="9C226A"/>
                </a:solidFill>
                <a:latin typeface="Epilogue"/>
                <a:ea typeface="Epilogue"/>
                <a:cs typeface="Epilogue"/>
                <a:sym typeface="Epilogue"/>
              </a:defRPr>
            </a:lvl1pPr>
          </a:lstStyle>
          <a:p>
            <a:r>
              <a:rPr dirty="0">
                <a:solidFill>
                  <a:srgbClr val="EAB346"/>
                </a:solidFill>
                <a:latin typeface="Helvetica Neue" panose="02000503000000020004" pitchFamily="2" charset="0"/>
                <a:ea typeface="Helvetica Neue" panose="02000503000000020004" pitchFamily="2" charset="0"/>
                <a:cs typeface="Helvetica Neue" panose="02000503000000020004" pitchFamily="2" charset="0"/>
              </a:rPr>
              <a:t>CONTEXT</a:t>
            </a:r>
          </a:p>
        </p:txBody>
      </p:sp>
      <p:sp>
        <p:nvSpPr>
          <p:cNvPr id="704" name="Google Shape;592;p46"/>
          <p:cNvSpPr txBox="1"/>
          <p:nvPr/>
        </p:nvSpPr>
        <p:spPr>
          <a:xfrm>
            <a:off x="528199" y="1982850"/>
            <a:ext cx="2364301" cy="2189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1100">
                <a:solidFill>
                  <a:schemeClr val="accent2">
                    <a:lumOff val="21764"/>
                  </a:schemeClr>
                </a:solidFill>
                <a:latin typeface="Helvetica Neue"/>
                <a:ea typeface="Helvetica Neue"/>
                <a:cs typeface="Helvetica Neue"/>
                <a:sym typeface="Helvetica Neue"/>
              </a:defRPr>
            </a:pPr>
            <a:r>
              <a:rPr dirty="0"/>
              <a:t>A</a:t>
            </a:r>
            <a:r>
              <a:rPr sz="1000" dirty="0"/>
              <a:t>n American medical research company specializing in decentralized clinical trials, tasked Kingsley Gate to find a Chief Commercial Officer with BioPharma experience that could lead the entire company commercial strategy. </a:t>
            </a:r>
          </a:p>
          <a:p>
            <a:pPr>
              <a:spcBef>
                <a:spcPts val="1100"/>
              </a:spcBef>
              <a:defRPr sz="1000">
                <a:solidFill>
                  <a:schemeClr val="accent2">
                    <a:lumOff val="21764"/>
                  </a:schemeClr>
                </a:solidFill>
                <a:latin typeface="Helvetica Neue"/>
                <a:ea typeface="Helvetica Neue"/>
                <a:cs typeface="Helvetica Neue"/>
                <a:sym typeface="Helvetica Neue"/>
              </a:defRPr>
            </a:pPr>
            <a:r>
              <a:rPr dirty="0"/>
              <a:t>The CCO should be able to execute on their ambitions to accelerate and enhance the quality of clinical research by expanding access to a new, more diverse patient population – one beyond the reach of traditional sites.​</a:t>
            </a:r>
          </a:p>
        </p:txBody>
      </p:sp>
      <p:sp>
        <p:nvSpPr>
          <p:cNvPr id="705" name="Google Shape;593;p46"/>
          <p:cNvSpPr txBox="1"/>
          <p:nvPr/>
        </p:nvSpPr>
        <p:spPr>
          <a:xfrm>
            <a:off x="3405721" y="1608578"/>
            <a:ext cx="1850102" cy="348001"/>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defRPr sz="1800" b="1">
                <a:solidFill>
                  <a:schemeClr val="accent4"/>
                </a:solidFill>
                <a:latin typeface="Epilogue"/>
                <a:ea typeface="Epilogue"/>
                <a:cs typeface="Epilogue"/>
                <a:sym typeface="Epilogue"/>
              </a:defRPr>
            </a:lvl1pPr>
          </a:lstStyle>
          <a:p>
            <a:r>
              <a:rPr>
                <a:solidFill>
                  <a:srgbClr val="1E3E4A"/>
                </a:solidFill>
                <a:latin typeface="Helvetica Neue" panose="02000503000000020004" pitchFamily="2" charset="0"/>
                <a:ea typeface="Helvetica Neue" panose="02000503000000020004" pitchFamily="2" charset="0"/>
                <a:cs typeface="Helvetica Neue" panose="02000503000000020004" pitchFamily="2" charset="0"/>
              </a:rPr>
              <a:t>PROCESS</a:t>
            </a:r>
          </a:p>
        </p:txBody>
      </p:sp>
      <p:sp>
        <p:nvSpPr>
          <p:cNvPr id="706" name="Google Shape;594;p46"/>
          <p:cNvSpPr txBox="1"/>
          <p:nvPr/>
        </p:nvSpPr>
        <p:spPr>
          <a:xfrm>
            <a:off x="3389922" y="1975130"/>
            <a:ext cx="2364301" cy="17287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1000">
                <a:solidFill>
                  <a:schemeClr val="accent2">
                    <a:lumOff val="21764"/>
                  </a:schemeClr>
                </a:solidFill>
                <a:latin typeface="Helvetica Neue"/>
                <a:ea typeface="Helvetica Neue"/>
                <a:cs typeface="Helvetica Neue"/>
                <a:sym typeface="Helvetica Neue"/>
              </a:defRPr>
            </a:pPr>
            <a:r>
              <a:t>The team mapped the market and within 4 weeks had identified a shortlist of 4 candidates for the CCO role. </a:t>
            </a:r>
          </a:p>
          <a:p>
            <a:pPr>
              <a:spcBef>
                <a:spcPts val="1100"/>
              </a:spcBef>
              <a:defRPr sz="1000">
                <a:solidFill>
                  <a:schemeClr val="accent2">
                    <a:lumOff val="21764"/>
                  </a:schemeClr>
                </a:solidFill>
                <a:latin typeface="Helvetica Neue"/>
                <a:ea typeface="Helvetica Neue"/>
                <a:cs typeface="Helvetica Neue"/>
                <a:sym typeface="Helvetica Neue"/>
              </a:defRPr>
            </a:pPr>
            <a:r>
              <a:t>The selected executive candidate was appointed after 3 rounds of interviews . He came with extensive experience in successfully driving strategic relationships that had generated more than $1 billion in enterprise sales in his earlier role. </a:t>
            </a:r>
          </a:p>
        </p:txBody>
      </p:sp>
      <p:sp>
        <p:nvSpPr>
          <p:cNvPr id="707" name="Google Shape;595;p46"/>
          <p:cNvSpPr txBox="1"/>
          <p:nvPr/>
        </p:nvSpPr>
        <p:spPr>
          <a:xfrm>
            <a:off x="6247567" y="1608578"/>
            <a:ext cx="1850101" cy="348001"/>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defRPr sz="1800" b="1">
                <a:solidFill>
                  <a:srgbClr val="153A59"/>
                </a:solidFill>
                <a:latin typeface="Epilogue"/>
                <a:ea typeface="Epilogue"/>
                <a:cs typeface="Epilogue"/>
                <a:sym typeface="Epilogue"/>
              </a:defRPr>
            </a:lvl1pPr>
          </a:lstStyle>
          <a:p>
            <a:r>
              <a:rPr>
                <a:solidFill>
                  <a:srgbClr val="A71F6D"/>
                </a:solidFill>
                <a:latin typeface="Helvetica Neue" panose="02000503000000020004" pitchFamily="2" charset="0"/>
                <a:ea typeface="Helvetica Neue" panose="02000503000000020004" pitchFamily="2" charset="0"/>
                <a:cs typeface="Helvetica Neue" panose="02000503000000020004" pitchFamily="2" charset="0"/>
              </a:rPr>
              <a:t>OUTCOME</a:t>
            </a:r>
          </a:p>
        </p:txBody>
      </p:sp>
      <p:sp>
        <p:nvSpPr>
          <p:cNvPr id="708" name="Google Shape;596;p46"/>
          <p:cNvSpPr txBox="1"/>
          <p:nvPr/>
        </p:nvSpPr>
        <p:spPr>
          <a:xfrm>
            <a:off x="6251647" y="1982850"/>
            <a:ext cx="2364301" cy="2185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1000">
                <a:solidFill>
                  <a:schemeClr val="accent2">
                    <a:lumOff val="21764"/>
                  </a:schemeClr>
                </a:solidFill>
                <a:latin typeface="Helvetica Neue"/>
                <a:ea typeface="Helvetica Neue"/>
                <a:cs typeface="Helvetica Neue"/>
                <a:sym typeface="Helvetica Neue"/>
              </a:defRPr>
            </a:pPr>
            <a:r>
              <a:rPr dirty="0"/>
              <a:t>The CCO leader we helped hire  brought significant growth and impact. The results were computed basis the following business outcomes:</a:t>
            </a:r>
          </a:p>
          <a:p>
            <a:pPr>
              <a:spcBef>
                <a:spcPts val="1100"/>
              </a:spcBef>
              <a:defRPr sz="1000">
                <a:solidFill>
                  <a:schemeClr val="accent2">
                    <a:lumOff val="21764"/>
                  </a:schemeClr>
                </a:solidFill>
                <a:latin typeface="Helvetica Neue"/>
                <a:ea typeface="Helvetica Neue"/>
                <a:cs typeface="Helvetica Neue"/>
                <a:sym typeface="Helvetica Neue"/>
              </a:defRPr>
            </a:pPr>
            <a:r>
              <a:rPr dirty="0"/>
              <a:t>SPAC executed in 2021.</a:t>
            </a:r>
          </a:p>
          <a:p>
            <a:pPr>
              <a:spcBef>
                <a:spcPts val="1100"/>
              </a:spcBef>
              <a:defRPr sz="1000">
                <a:solidFill>
                  <a:schemeClr val="accent2">
                    <a:lumOff val="21764"/>
                  </a:schemeClr>
                </a:solidFill>
                <a:latin typeface="Helvetica Neue"/>
                <a:ea typeface="Helvetica Neue"/>
                <a:cs typeface="Helvetica Neue"/>
                <a:sym typeface="Helvetica Neue"/>
              </a:defRPr>
            </a:pPr>
            <a:r>
              <a:rPr dirty="0"/>
              <a:t>In one year of joining, the revenue increased by 18%</a:t>
            </a:r>
          </a:p>
          <a:p>
            <a:pPr>
              <a:spcBef>
                <a:spcPts val="1100"/>
              </a:spcBef>
              <a:defRPr sz="1000">
                <a:solidFill>
                  <a:schemeClr val="accent2">
                    <a:lumOff val="21764"/>
                  </a:schemeClr>
                </a:solidFill>
                <a:latin typeface="Helvetica Neue"/>
                <a:ea typeface="Helvetica Neue"/>
                <a:cs typeface="Helvetica Neue"/>
                <a:sym typeface="Helvetica Neue"/>
              </a:defRPr>
            </a:pPr>
            <a:r>
              <a:rPr dirty="0"/>
              <a:t>We were then appointed to find a Europe-based CMO with NHS principal investigator background.</a:t>
            </a:r>
            <a:r>
              <a:rPr lang="en-US" dirty="0"/>
              <a:t> </a:t>
            </a:r>
            <a:r>
              <a:rPr dirty="0"/>
              <a:t>This, too, has been completed successfully.</a:t>
            </a:r>
          </a:p>
        </p:txBody>
      </p:sp>
      <p:sp>
        <p:nvSpPr>
          <p:cNvPr id="709" name="Google Shape;598;p46"/>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710" name="Google Shape;599;p46"/>
          <p:cNvSpPr txBox="1"/>
          <p:nvPr/>
        </p:nvSpPr>
        <p:spPr>
          <a:xfrm>
            <a:off x="194569" y="83474"/>
            <a:ext cx="26343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711" name="Google Shape;600;p46" descr="Google Shape;600;p46"/>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712" name="Google Shape;601;p46"/>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715" name="Google Shape;604;p46"/>
          <p:cNvSpPr txBox="1"/>
          <p:nvPr/>
        </p:nvSpPr>
        <p:spPr>
          <a:xfrm>
            <a:off x="458595" y="540627"/>
            <a:ext cx="8286120" cy="683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lvl1pPr>
              <a:lnSpc>
                <a:spcPct val="90000"/>
              </a:lnSpc>
              <a:defRPr b="1">
                <a:solidFill>
                  <a:srgbClr val="003B5B"/>
                </a:solidFill>
                <a:latin typeface="Helvetica Neue"/>
                <a:ea typeface="Helvetica Neue"/>
                <a:cs typeface="Helvetica Neue"/>
                <a:sym typeface="Helvetica Neue"/>
              </a:defRPr>
            </a:lvl1pPr>
          </a:lstStyle>
          <a:p>
            <a:r>
              <a:rPr lang="en-US" sz="1800" dirty="0">
                <a:solidFill>
                  <a:srgbClr val="A71F6D"/>
                </a:solidFill>
              </a:rPr>
              <a:t>Kingsley Gate</a:t>
            </a:r>
            <a:r>
              <a:rPr sz="1800" dirty="0">
                <a:solidFill>
                  <a:srgbClr val="A71F6D"/>
                </a:solidFill>
              </a:rPr>
              <a:t> partnered with an American medical research company to hire a CCO and then a CMO Europe​ leading to an 18% increase in revenue</a:t>
            </a:r>
          </a:p>
        </p:txBody>
      </p:sp>
      <p:sp>
        <p:nvSpPr>
          <p:cNvPr id="716" name="Google Shape;605;p46"/>
          <p:cNvSpPr/>
          <p:nvPr/>
        </p:nvSpPr>
        <p:spPr>
          <a:xfrm>
            <a:off x="352874" y="500899"/>
            <a:ext cx="71401" cy="709801"/>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2" name="Google Shape;573;p45">
            <a:extLst>
              <a:ext uri="{FF2B5EF4-FFF2-40B4-BE49-F238E27FC236}">
                <a16:creationId xmlns:a16="http://schemas.microsoft.com/office/drawing/2014/main" id="{E75A9FF2-0423-DAA4-E82F-BBEC0C67E601}"/>
              </a:ext>
            </a:extLst>
          </p:cNvPr>
          <p:cNvSpPr txBox="1"/>
          <p:nvPr/>
        </p:nvSpPr>
        <p:spPr>
          <a:xfrm>
            <a:off x="5876818" y="83466"/>
            <a:ext cx="2657669" cy="192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n-US" dirty="0"/>
              <a:t>Case Study: A Kingsley Gate Success Story</a:t>
            </a:r>
            <a:endParaRPr dirty="0"/>
          </a:p>
        </p:txBody>
      </p:sp>
      <p:sp>
        <p:nvSpPr>
          <p:cNvPr id="3" name="Rectangle 2">
            <a:extLst>
              <a:ext uri="{FF2B5EF4-FFF2-40B4-BE49-F238E27FC236}">
                <a16:creationId xmlns:a16="http://schemas.microsoft.com/office/drawing/2014/main" id="{B674479E-B95F-7261-FA66-EECDC663208C}"/>
              </a:ext>
            </a:extLst>
          </p:cNvPr>
          <p:cNvSpPr/>
          <p:nvPr/>
        </p:nvSpPr>
        <p:spPr>
          <a:xfrm>
            <a:off x="7239699" y="525260"/>
            <a:ext cx="1034105" cy="307775"/>
          </a:xfrm>
          <a:prstGeom prst="rect">
            <a:avLst/>
          </a:prstGeom>
          <a:solidFill>
            <a:srgbClr val="FFFF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Arial"/>
              </a:rPr>
              <a:t>Option 2</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Google Shape;610;p47"/>
          <p:cNvSpPr txBox="1"/>
          <p:nvPr/>
        </p:nvSpPr>
        <p:spPr>
          <a:xfrm>
            <a:off x="3831747" y="2616343"/>
            <a:ext cx="1706763" cy="4811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lnSpc>
                <a:spcPct val="33333"/>
              </a:lnSpc>
              <a:defRPr sz="3400">
                <a:solidFill>
                  <a:srgbClr val="AA0A6C"/>
                </a:solidFill>
              </a:defRPr>
            </a:lvl1pPr>
          </a:lstStyle>
          <a:p>
            <a:r>
              <a:t>HELIA</a:t>
            </a:r>
          </a:p>
        </p:txBody>
      </p:sp>
      <p:sp>
        <p:nvSpPr>
          <p:cNvPr id="719" name="Google Shape;611;p47"/>
          <p:cNvSpPr txBox="1"/>
          <p:nvPr/>
        </p:nvSpPr>
        <p:spPr>
          <a:xfrm>
            <a:off x="1243924" y="1413730"/>
            <a:ext cx="2015942"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R="12700" algn="r">
              <a:defRPr sz="1000" b="1">
                <a:solidFill>
                  <a:srgbClr val="A9206E"/>
                </a:solidFill>
                <a:latin typeface="Helvetica Neue"/>
                <a:ea typeface="Helvetica Neue"/>
                <a:cs typeface="Helvetica Neue"/>
                <a:sym typeface="Helvetica Neue"/>
              </a:defRPr>
            </a:pPr>
            <a:r>
              <a:rPr dirty="0"/>
              <a:t>DECISION MAKING</a:t>
            </a:r>
          </a:p>
          <a:p>
            <a:pPr marL="50800" marR="12700" indent="-38100" algn="r">
              <a:spcBef>
                <a:spcPts val="200"/>
              </a:spcBef>
              <a:defRPr sz="1000">
                <a:solidFill>
                  <a:srgbClr val="231F20"/>
                </a:solidFill>
                <a:latin typeface="Helvetica Neue"/>
                <a:ea typeface="Helvetica Neue"/>
                <a:cs typeface="Helvetica Neue"/>
                <a:sym typeface="Helvetica Neue"/>
              </a:defRPr>
            </a:pPr>
            <a:r>
              <a:rPr dirty="0"/>
              <a:t>We understand how an executive makes decisions and their correlation to your business decision environment</a:t>
            </a:r>
          </a:p>
        </p:txBody>
      </p:sp>
      <p:sp>
        <p:nvSpPr>
          <p:cNvPr id="720" name="Google Shape;612;p47"/>
          <p:cNvSpPr txBox="1"/>
          <p:nvPr/>
        </p:nvSpPr>
        <p:spPr>
          <a:xfrm>
            <a:off x="1019464" y="2645429"/>
            <a:ext cx="2240401"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12700" algn="r">
              <a:defRPr sz="1000" b="1">
                <a:solidFill>
                  <a:srgbClr val="A9206E"/>
                </a:solidFill>
                <a:latin typeface="Helvetica Neue"/>
                <a:ea typeface="Helvetica Neue"/>
                <a:cs typeface="Helvetica Neue"/>
                <a:sym typeface="Helvetica Neue"/>
              </a:defRPr>
            </a:pPr>
            <a:r>
              <a:rPr dirty="0"/>
              <a:t>BUSINESS ORIENTATION</a:t>
            </a:r>
          </a:p>
          <a:p>
            <a:pPr marR="12700" indent="266700" algn="r">
              <a:spcBef>
                <a:spcPts val="200"/>
              </a:spcBef>
              <a:defRPr sz="1000">
                <a:solidFill>
                  <a:srgbClr val="231F20"/>
                </a:solidFill>
                <a:latin typeface="Helvetica Neue"/>
                <a:ea typeface="Helvetica Neue"/>
                <a:cs typeface="Helvetica Neue"/>
                <a:sym typeface="Helvetica Neue"/>
              </a:defRPr>
            </a:pPr>
            <a:r>
              <a:rPr dirty="0"/>
              <a:t>We seek to understand</a:t>
            </a:r>
            <a:br>
              <a:rPr dirty="0"/>
            </a:br>
            <a:r>
              <a:rPr dirty="0"/>
              <a:t>the heart of your business</a:t>
            </a:r>
            <a:br>
              <a:rPr dirty="0"/>
            </a:br>
            <a:r>
              <a:rPr dirty="0"/>
              <a:t>strategy, not just your hiring</a:t>
            </a:r>
            <a:r>
              <a:rPr lang="en-US" dirty="0"/>
              <a:t> </a:t>
            </a:r>
            <a:r>
              <a:rPr dirty="0"/>
              <a:t>requirement</a:t>
            </a:r>
            <a:r>
              <a:rPr lang="en-US" dirty="0"/>
              <a:t>s</a:t>
            </a:r>
            <a:endParaRPr dirty="0"/>
          </a:p>
        </p:txBody>
      </p:sp>
      <p:sp>
        <p:nvSpPr>
          <p:cNvPr id="721" name="Google Shape;613;p47"/>
          <p:cNvSpPr/>
          <p:nvPr/>
        </p:nvSpPr>
        <p:spPr>
          <a:xfrm>
            <a:off x="3831747" y="2257911"/>
            <a:ext cx="1706763" cy="908818"/>
          </a:xfrm>
          <a:prstGeom prst="rect">
            <a:avLst/>
          </a:prstGeom>
          <a:solidFill>
            <a:srgbClr val="FFFFFF"/>
          </a:solidFill>
          <a:ln w="12700">
            <a:miter lim="400000"/>
          </a:ln>
        </p:spPr>
        <p:txBody>
          <a:bodyPr lIns="45719" rIns="45719" anchor="ctr"/>
          <a:lstStyle/>
          <a:p>
            <a:pPr algn="ctr">
              <a:defRPr sz="1600">
                <a:solidFill>
                  <a:srgbClr val="FFFFFF"/>
                </a:solidFill>
              </a:defRPr>
            </a:pPr>
            <a:endParaRPr/>
          </a:p>
        </p:txBody>
      </p:sp>
      <p:pic>
        <p:nvPicPr>
          <p:cNvPr id="722" name="Google Shape;614;p47" descr="Google Shape;614;p47"/>
          <p:cNvPicPr>
            <a:picLocks noChangeAspect="1"/>
          </p:cNvPicPr>
          <p:nvPr/>
        </p:nvPicPr>
        <p:blipFill>
          <a:blip r:embed="rId2"/>
          <a:stretch>
            <a:fillRect/>
          </a:stretch>
        </p:blipFill>
        <p:spPr>
          <a:xfrm>
            <a:off x="3455556" y="1317169"/>
            <a:ext cx="974703" cy="974702"/>
          </a:xfrm>
          <a:prstGeom prst="rect">
            <a:avLst/>
          </a:prstGeom>
          <a:ln w="12700">
            <a:miter lim="400000"/>
          </a:ln>
        </p:spPr>
      </p:pic>
      <p:pic>
        <p:nvPicPr>
          <p:cNvPr id="723" name="Google Shape;615;p47" descr="Google Shape;615;p47"/>
          <p:cNvPicPr>
            <a:picLocks noChangeAspect="1"/>
          </p:cNvPicPr>
          <p:nvPr/>
        </p:nvPicPr>
        <p:blipFill>
          <a:blip r:embed="rId3"/>
          <a:stretch>
            <a:fillRect/>
          </a:stretch>
        </p:blipFill>
        <p:spPr>
          <a:xfrm>
            <a:off x="3455556" y="2534554"/>
            <a:ext cx="970313" cy="970313"/>
          </a:xfrm>
          <a:prstGeom prst="rect">
            <a:avLst/>
          </a:prstGeom>
          <a:ln w="12700">
            <a:miter lim="400000"/>
          </a:ln>
        </p:spPr>
      </p:pic>
      <p:pic>
        <p:nvPicPr>
          <p:cNvPr id="724" name="Google Shape;616;p47" descr="Google Shape;616;p47"/>
          <p:cNvPicPr>
            <a:picLocks noChangeAspect="1"/>
          </p:cNvPicPr>
          <p:nvPr/>
        </p:nvPicPr>
        <p:blipFill>
          <a:blip r:embed="rId2"/>
          <a:stretch>
            <a:fillRect/>
          </a:stretch>
        </p:blipFill>
        <p:spPr>
          <a:xfrm>
            <a:off x="3455556" y="3758658"/>
            <a:ext cx="970313" cy="970312"/>
          </a:xfrm>
          <a:prstGeom prst="rect">
            <a:avLst/>
          </a:prstGeom>
          <a:ln w="12700">
            <a:miter lim="400000"/>
          </a:ln>
        </p:spPr>
      </p:pic>
      <p:pic>
        <p:nvPicPr>
          <p:cNvPr id="725" name="Google Shape;617;p47" descr="Google Shape;617;p47"/>
          <p:cNvPicPr>
            <a:picLocks noChangeAspect="1"/>
          </p:cNvPicPr>
          <p:nvPr/>
        </p:nvPicPr>
        <p:blipFill>
          <a:blip r:embed="rId4"/>
          <a:stretch>
            <a:fillRect/>
          </a:stretch>
        </p:blipFill>
        <p:spPr>
          <a:xfrm>
            <a:off x="3769119" y="1587095"/>
            <a:ext cx="400986" cy="409005"/>
          </a:xfrm>
          <a:prstGeom prst="rect">
            <a:avLst/>
          </a:prstGeom>
          <a:ln w="12700">
            <a:miter lim="400000"/>
          </a:ln>
        </p:spPr>
      </p:pic>
      <p:pic>
        <p:nvPicPr>
          <p:cNvPr id="726" name="Google Shape;618;p47" descr="Google Shape;618;p47"/>
          <p:cNvPicPr>
            <a:picLocks noChangeAspect="1"/>
          </p:cNvPicPr>
          <p:nvPr/>
        </p:nvPicPr>
        <p:blipFill>
          <a:blip r:embed="rId5"/>
          <a:stretch>
            <a:fillRect/>
          </a:stretch>
        </p:blipFill>
        <p:spPr>
          <a:xfrm>
            <a:off x="3781163" y="4043321"/>
            <a:ext cx="376927" cy="400986"/>
          </a:xfrm>
          <a:prstGeom prst="rect">
            <a:avLst/>
          </a:prstGeom>
          <a:ln w="12700">
            <a:miter lim="400000"/>
          </a:ln>
        </p:spPr>
      </p:pic>
      <p:pic>
        <p:nvPicPr>
          <p:cNvPr id="727" name="Google Shape;619;p47" descr="Google Shape;619;p47"/>
          <p:cNvPicPr>
            <a:picLocks noChangeAspect="1"/>
          </p:cNvPicPr>
          <p:nvPr/>
        </p:nvPicPr>
        <p:blipFill>
          <a:blip r:embed="rId6"/>
          <a:stretch>
            <a:fillRect/>
          </a:stretch>
        </p:blipFill>
        <p:spPr>
          <a:xfrm>
            <a:off x="3801683" y="2819219"/>
            <a:ext cx="344848" cy="400985"/>
          </a:xfrm>
          <a:prstGeom prst="rect">
            <a:avLst/>
          </a:prstGeom>
          <a:ln w="12700">
            <a:miter lim="400000"/>
          </a:ln>
        </p:spPr>
      </p:pic>
      <p:pic>
        <p:nvPicPr>
          <p:cNvPr id="728" name="Google Shape;620;p47" descr="Google Shape;620;p47"/>
          <p:cNvPicPr>
            <a:picLocks noChangeAspect="1"/>
          </p:cNvPicPr>
          <p:nvPr/>
        </p:nvPicPr>
        <p:blipFill>
          <a:blip r:embed="rId7"/>
          <a:stretch>
            <a:fillRect/>
          </a:stretch>
        </p:blipFill>
        <p:spPr>
          <a:xfrm>
            <a:off x="4622679" y="1310452"/>
            <a:ext cx="970313" cy="970312"/>
          </a:xfrm>
          <a:prstGeom prst="rect">
            <a:avLst/>
          </a:prstGeom>
          <a:ln w="12700">
            <a:miter lim="400000"/>
          </a:ln>
        </p:spPr>
      </p:pic>
      <p:pic>
        <p:nvPicPr>
          <p:cNvPr id="729" name="Google Shape;621;p47" descr="Google Shape;621;p47"/>
          <p:cNvPicPr>
            <a:picLocks noChangeAspect="1"/>
          </p:cNvPicPr>
          <p:nvPr/>
        </p:nvPicPr>
        <p:blipFill>
          <a:blip r:embed="rId8"/>
          <a:stretch>
            <a:fillRect/>
          </a:stretch>
        </p:blipFill>
        <p:spPr>
          <a:xfrm>
            <a:off x="4622679" y="2534554"/>
            <a:ext cx="970313" cy="970313"/>
          </a:xfrm>
          <a:prstGeom prst="rect">
            <a:avLst/>
          </a:prstGeom>
          <a:ln w="12700">
            <a:miter lim="400000"/>
          </a:ln>
        </p:spPr>
      </p:pic>
      <p:pic>
        <p:nvPicPr>
          <p:cNvPr id="730" name="Google Shape;622;p47" descr="Google Shape;622;p47"/>
          <p:cNvPicPr>
            <a:picLocks noChangeAspect="1"/>
          </p:cNvPicPr>
          <p:nvPr/>
        </p:nvPicPr>
        <p:blipFill>
          <a:blip r:embed="rId7"/>
          <a:stretch>
            <a:fillRect/>
          </a:stretch>
        </p:blipFill>
        <p:spPr>
          <a:xfrm>
            <a:off x="4622679" y="3758658"/>
            <a:ext cx="970313" cy="970312"/>
          </a:xfrm>
          <a:prstGeom prst="rect">
            <a:avLst/>
          </a:prstGeom>
          <a:ln w="12700">
            <a:miter lim="400000"/>
          </a:ln>
        </p:spPr>
      </p:pic>
      <p:sp>
        <p:nvSpPr>
          <p:cNvPr id="731" name="Google Shape;623;p47"/>
          <p:cNvSpPr txBox="1"/>
          <p:nvPr/>
        </p:nvSpPr>
        <p:spPr>
          <a:xfrm>
            <a:off x="5824075" y="1386448"/>
            <a:ext cx="1863987" cy="948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12700">
              <a:defRPr sz="1000" b="1">
                <a:solidFill>
                  <a:srgbClr val="A9206E"/>
                </a:solidFill>
                <a:latin typeface="Helvetica Neue"/>
                <a:ea typeface="Helvetica Neue"/>
                <a:cs typeface="Helvetica Neue"/>
                <a:sym typeface="Helvetica Neue"/>
              </a:defRPr>
            </a:pPr>
            <a:r>
              <a:t>INSIGHTS</a:t>
            </a:r>
          </a:p>
          <a:p>
            <a:pPr marR="12700" indent="12700">
              <a:spcBef>
                <a:spcPts val="200"/>
              </a:spcBef>
              <a:defRPr sz="1000">
                <a:solidFill>
                  <a:srgbClr val="231F20"/>
                </a:solidFill>
                <a:latin typeface="Helvetica Neue"/>
                <a:ea typeface="Helvetica Neue"/>
                <a:cs typeface="Helvetica Neue"/>
                <a:sym typeface="Helvetica Neue"/>
              </a:defRPr>
            </a:pPr>
            <a:r>
              <a:t>Our process is informed by a mix of human expertise, custom research with partners like the Financial Times, and thousands of validated data points</a:t>
            </a:r>
          </a:p>
        </p:txBody>
      </p:sp>
      <p:sp>
        <p:nvSpPr>
          <p:cNvPr id="732" name="Google Shape;624;p47"/>
          <p:cNvSpPr txBox="1"/>
          <p:nvPr/>
        </p:nvSpPr>
        <p:spPr>
          <a:xfrm>
            <a:off x="5814915" y="2694302"/>
            <a:ext cx="2086211"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12700">
              <a:defRPr sz="1000" b="1">
                <a:solidFill>
                  <a:srgbClr val="A9206E"/>
                </a:solidFill>
                <a:latin typeface="Helvetica Neue"/>
                <a:ea typeface="Helvetica Neue"/>
                <a:cs typeface="Helvetica Neue"/>
                <a:sym typeface="Helvetica Neue"/>
              </a:defRPr>
            </a:pPr>
            <a:r>
              <a:rPr dirty="0"/>
              <a:t>FOCUS ON CULTURE</a:t>
            </a:r>
          </a:p>
          <a:p>
            <a:pPr marR="177800" indent="12700">
              <a:spcBef>
                <a:spcPts val="200"/>
              </a:spcBef>
              <a:defRPr sz="1000">
                <a:solidFill>
                  <a:srgbClr val="231F20"/>
                </a:solidFill>
                <a:latin typeface="Helvetica Neue"/>
                <a:ea typeface="Helvetica Neue"/>
                <a:cs typeface="Helvetica Neue"/>
                <a:sym typeface="Helvetica Neue"/>
              </a:defRPr>
            </a:pPr>
            <a:r>
              <a:rPr dirty="0"/>
              <a:t>We not only understand and prioritize culture, but our process brings a unique perspective on how to best assess it</a:t>
            </a:r>
          </a:p>
        </p:txBody>
      </p:sp>
      <p:sp>
        <p:nvSpPr>
          <p:cNvPr id="733" name="Google Shape;625;p47"/>
          <p:cNvSpPr txBox="1"/>
          <p:nvPr/>
        </p:nvSpPr>
        <p:spPr>
          <a:xfrm>
            <a:off x="1526959" y="3840159"/>
            <a:ext cx="1732946" cy="76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12700" algn="r">
              <a:defRPr sz="1000" b="1">
                <a:solidFill>
                  <a:srgbClr val="A9206E"/>
                </a:solidFill>
                <a:latin typeface="Helvetica Neue"/>
                <a:ea typeface="Helvetica Neue"/>
                <a:cs typeface="Helvetica Neue"/>
                <a:sym typeface="Helvetica Neue"/>
              </a:defRPr>
            </a:pPr>
            <a:r>
              <a:rPr dirty="0"/>
              <a:t>TECHNOLOGY</a:t>
            </a:r>
            <a:endParaRPr dirty="0">
              <a:solidFill>
                <a:srgbClr val="231F20"/>
              </a:solidFill>
            </a:endParaRPr>
          </a:p>
          <a:p>
            <a:pPr algn="r">
              <a:defRPr sz="1000">
                <a:solidFill>
                  <a:srgbClr val="231F20"/>
                </a:solidFill>
                <a:latin typeface="Helvetica Neue"/>
                <a:ea typeface="Helvetica Neue"/>
                <a:cs typeface="Helvetica Neue"/>
                <a:sym typeface="Helvetica Neue"/>
              </a:defRPr>
            </a:pPr>
            <a:r>
              <a:rPr dirty="0"/>
              <a:t>We operate on an industry-leading AI-enabled tech platform </a:t>
            </a:r>
            <a:r>
              <a:rPr dirty="0">
                <a:solidFill>
                  <a:srgbClr val="000000"/>
                </a:solidFill>
              </a:rPr>
              <a:t>designed to augment the executive search process</a:t>
            </a:r>
          </a:p>
        </p:txBody>
      </p:sp>
      <p:pic>
        <p:nvPicPr>
          <p:cNvPr id="734" name="Google Shape;626;p47" descr="Google Shape;626;p47"/>
          <p:cNvPicPr>
            <a:picLocks noChangeAspect="1"/>
          </p:cNvPicPr>
          <p:nvPr/>
        </p:nvPicPr>
        <p:blipFill>
          <a:blip r:embed="rId9"/>
          <a:stretch>
            <a:fillRect/>
          </a:stretch>
        </p:blipFill>
        <p:spPr>
          <a:xfrm>
            <a:off x="4907638" y="1560238"/>
            <a:ext cx="400986" cy="417025"/>
          </a:xfrm>
          <a:prstGeom prst="rect">
            <a:avLst/>
          </a:prstGeom>
          <a:ln w="12700">
            <a:miter lim="400000"/>
          </a:ln>
        </p:spPr>
      </p:pic>
      <p:pic>
        <p:nvPicPr>
          <p:cNvPr id="735" name="Google Shape;627;p47" descr="Google Shape;627;p47"/>
          <p:cNvPicPr>
            <a:picLocks noChangeAspect="1"/>
          </p:cNvPicPr>
          <p:nvPr/>
        </p:nvPicPr>
        <p:blipFill>
          <a:blip r:embed="rId10"/>
          <a:stretch>
            <a:fillRect/>
          </a:stretch>
        </p:blipFill>
        <p:spPr>
          <a:xfrm>
            <a:off x="4819331" y="2803179"/>
            <a:ext cx="577419" cy="433065"/>
          </a:xfrm>
          <a:prstGeom prst="rect">
            <a:avLst/>
          </a:prstGeom>
          <a:ln w="12700">
            <a:miter lim="400000"/>
          </a:ln>
        </p:spPr>
      </p:pic>
      <p:pic>
        <p:nvPicPr>
          <p:cNvPr id="736" name="Google Shape;628;p47" descr="Google Shape;628;p47"/>
          <p:cNvPicPr>
            <a:picLocks noChangeAspect="1"/>
          </p:cNvPicPr>
          <p:nvPr/>
        </p:nvPicPr>
        <p:blipFill>
          <a:blip r:embed="rId11"/>
          <a:stretch>
            <a:fillRect/>
          </a:stretch>
        </p:blipFill>
        <p:spPr>
          <a:xfrm>
            <a:off x="4867500" y="4035300"/>
            <a:ext cx="481183" cy="417025"/>
          </a:xfrm>
          <a:prstGeom prst="rect">
            <a:avLst/>
          </a:prstGeom>
          <a:ln w="12700">
            <a:miter lim="400000"/>
          </a:ln>
        </p:spPr>
      </p:pic>
      <p:sp>
        <p:nvSpPr>
          <p:cNvPr id="737" name="Google Shape;629;p47"/>
          <p:cNvSpPr txBox="1"/>
          <p:nvPr/>
        </p:nvSpPr>
        <p:spPr>
          <a:xfrm>
            <a:off x="5789803" y="3818778"/>
            <a:ext cx="1694074" cy="8387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p>
            <a:pPr>
              <a:defRPr sz="1000" b="1">
                <a:solidFill>
                  <a:srgbClr val="AA0A6C"/>
                </a:solidFill>
                <a:latin typeface="Helvetica Neue"/>
                <a:ea typeface="Helvetica Neue"/>
                <a:cs typeface="Helvetica Neue"/>
                <a:sym typeface="Helvetica Neue"/>
              </a:defRPr>
            </a:pPr>
            <a:r>
              <a:rPr dirty="0"/>
              <a:t>CREATIVITY</a:t>
            </a:r>
          </a:p>
          <a:p>
            <a:pPr>
              <a:defRPr sz="1000">
                <a:latin typeface="Helvetica Neue"/>
                <a:ea typeface="Helvetica Neue"/>
                <a:cs typeface="Helvetica Neue"/>
                <a:sym typeface="Helvetica Neue"/>
              </a:defRPr>
            </a:pPr>
            <a:r>
              <a:rPr dirty="0"/>
              <a:t>We think outside-the-box by bringing you unexpected executive talent with game-changing potential​</a:t>
            </a:r>
          </a:p>
        </p:txBody>
      </p:sp>
      <p:sp>
        <p:nvSpPr>
          <p:cNvPr id="738" name="Google Shape;630;p47"/>
          <p:cNvSpPr txBox="1"/>
          <p:nvPr/>
        </p:nvSpPr>
        <p:spPr>
          <a:xfrm>
            <a:off x="1145099" y="570475"/>
            <a:ext cx="7599600" cy="415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2300" b="1">
                <a:solidFill>
                  <a:srgbClr val="1F3E49"/>
                </a:solidFill>
                <a:latin typeface="Helvetica Neue"/>
                <a:ea typeface="Helvetica Neue"/>
                <a:cs typeface="Helvetica Neue"/>
                <a:sym typeface="Helvetica Neue"/>
              </a:defRPr>
            </a:lvl1pPr>
          </a:lstStyle>
          <a:p>
            <a:r>
              <a:t>What makes Kingsley Gate different? </a:t>
            </a:r>
          </a:p>
        </p:txBody>
      </p:sp>
      <p:sp>
        <p:nvSpPr>
          <p:cNvPr id="739" name="Google Shape;631;p47"/>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740" name="Google Shape;632;p47"/>
          <p:cNvSpPr txBox="1"/>
          <p:nvPr/>
        </p:nvSpPr>
        <p:spPr>
          <a:xfrm>
            <a:off x="194582" y="83467"/>
            <a:ext cx="2599989"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741" name="Google Shape;633;p47" descr="Google Shape;633;p47"/>
          <p:cNvPicPr>
            <a:picLocks noChangeAspect="1"/>
          </p:cNvPicPr>
          <p:nvPr/>
        </p:nvPicPr>
        <p:blipFill>
          <a:blip r:embed="rId12"/>
          <a:stretch>
            <a:fillRect/>
          </a:stretch>
        </p:blipFill>
        <p:spPr>
          <a:xfrm>
            <a:off x="8744715" y="83467"/>
            <a:ext cx="148461" cy="182882"/>
          </a:xfrm>
          <a:prstGeom prst="rect">
            <a:avLst/>
          </a:prstGeom>
          <a:ln w="12700">
            <a:miter lim="400000"/>
          </a:ln>
        </p:spPr>
      </p:pic>
      <p:sp>
        <p:nvSpPr>
          <p:cNvPr id="742" name="Google Shape;634;p47"/>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743" name="Google Shape;635;p47"/>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Our differentiators</a:t>
            </a:r>
          </a:p>
        </p:txBody>
      </p:sp>
      <p:sp>
        <p:nvSpPr>
          <p:cNvPr id="2" name="TextBox 1">
            <a:extLst>
              <a:ext uri="{FF2B5EF4-FFF2-40B4-BE49-F238E27FC236}">
                <a16:creationId xmlns:a16="http://schemas.microsoft.com/office/drawing/2014/main" id="{0AEB4335-1FA2-3187-6A58-C6FBC2126313}"/>
              </a:ext>
            </a:extLst>
          </p:cNvPr>
          <p:cNvSpPr txBox="1"/>
          <p:nvPr/>
        </p:nvSpPr>
        <p:spPr>
          <a:xfrm>
            <a:off x="7523536" y="3458546"/>
            <a:ext cx="1961997" cy="1384993"/>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Arial"/>
              </a:rPr>
              <a:t>Note to search team – feel free to make edits in these differentiators to make them more relevant and tailored to your client’s needs.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Google Shape;640;p48"/>
          <p:cNvSpPr/>
          <p:nvPr/>
        </p:nvSpPr>
        <p:spPr>
          <a:xfrm>
            <a:off x="352874" y="1920250"/>
            <a:ext cx="2909701" cy="1209301"/>
          </a:xfrm>
          <a:prstGeom prst="roundRect">
            <a:avLst>
              <a:gd name="adj" fmla="val 16667"/>
            </a:avLst>
          </a:prstGeom>
          <a:solidFill>
            <a:srgbClr val="003B5B"/>
          </a:solidFill>
          <a:ln w="12700">
            <a:miter lim="400000"/>
          </a:ln>
        </p:spPr>
        <p:txBody>
          <a:bodyPr lIns="45719" rIns="45719" anchor="ctr"/>
          <a:lstStyle/>
          <a:p>
            <a:pPr algn="ctr"/>
            <a:endParaRPr/>
          </a:p>
        </p:txBody>
      </p:sp>
      <p:sp>
        <p:nvSpPr>
          <p:cNvPr id="746" name="Google Shape;641;p48"/>
          <p:cNvSpPr txBox="1">
            <a:spLocks noGrp="1"/>
          </p:cNvSpPr>
          <p:nvPr>
            <p:ph type="title"/>
          </p:nvPr>
        </p:nvSpPr>
        <p:spPr>
          <a:xfrm>
            <a:off x="609649" y="573688"/>
            <a:ext cx="3579602" cy="1121400"/>
          </a:xfrm>
          <a:prstGeom prst="rect">
            <a:avLst/>
          </a:prstGeom>
        </p:spPr>
        <p:txBody>
          <a:bodyPr lIns="0" tIns="0" rIns="0" bIns="0"/>
          <a:lstStyle>
            <a:lvl1pPr defTabSz="896111">
              <a:lnSpc>
                <a:spcPct val="80000"/>
              </a:lnSpc>
              <a:defRPr sz="2058" b="1">
                <a:latin typeface="Helvetica Neue"/>
                <a:ea typeface="Helvetica Neue"/>
                <a:cs typeface="Helvetica Neue"/>
                <a:sym typeface="Helvetica Neue"/>
              </a:defRPr>
            </a:lvl1pPr>
          </a:lstStyle>
          <a:p>
            <a:r>
              <a:rPr dirty="0"/>
              <a:t>The executive search industry has traditionally always focused on two primary components…  </a:t>
            </a:r>
          </a:p>
        </p:txBody>
      </p:sp>
      <p:sp>
        <p:nvSpPr>
          <p:cNvPr id="747" name="Google Shape;642;p48"/>
          <p:cNvSpPr/>
          <p:nvPr/>
        </p:nvSpPr>
        <p:spPr>
          <a:xfrm>
            <a:off x="352874" y="632138"/>
            <a:ext cx="71401" cy="995401"/>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748" name="Google Shape;643;p48"/>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749" name="Google Shape;644;p48"/>
          <p:cNvSpPr txBox="1"/>
          <p:nvPr/>
        </p:nvSpPr>
        <p:spPr>
          <a:xfrm>
            <a:off x="194572" y="83474"/>
            <a:ext cx="21822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750" name="Google Shape;645;p48" descr="Google Shape;645;p48"/>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751" name="Google Shape;646;p48"/>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752" name="Google Shape;647;p48"/>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Our differentiators</a:t>
            </a:r>
          </a:p>
        </p:txBody>
      </p:sp>
      <p:sp>
        <p:nvSpPr>
          <p:cNvPr id="753" name="Google Shape;648;p48"/>
          <p:cNvSpPr txBox="1"/>
          <p:nvPr/>
        </p:nvSpPr>
        <p:spPr>
          <a:xfrm>
            <a:off x="609649" y="2112137"/>
            <a:ext cx="2394301" cy="241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500" b="1">
                <a:solidFill>
                  <a:srgbClr val="FFFFFF"/>
                </a:solidFill>
              </a:defRPr>
            </a:lvl1pPr>
          </a:lstStyle>
          <a:p>
            <a:r>
              <a:rPr dirty="0">
                <a:latin typeface="Helvetica Neue" panose="02000503000000020004" pitchFamily="2" charset="0"/>
                <a:ea typeface="Helvetica Neue" panose="02000503000000020004" pitchFamily="2" charset="0"/>
                <a:cs typeface="Helvetica Neue" panose="02000503000000020004" pitchFamily="2" charset="0"/>
              </a:rPr>
              <a:t>EXPERIENCE</a:t>
            </a:r>
          </a:p>
        </p:txBody>
      </p:sp>
      <p:sp>
        <p:nvSpPr>
          <p:cNvPr id="754" name="Google Shape;649;p48"/>
          <p:cNvSpPr txBox="1"/>
          <p:nvPr/>
        </p:nvSpPr>
        <p:spPr>
          <a:xfrm>
            <a:off x="609649" y="2448862"/>
            <a:ext cx="2394301" cy="591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900">
                <a:solidFill>
                  <a:srgbClr val="FFFFFF"/>
                </a:solidFill>
                <a:latin typeface="Helvetica Neue"/>
                <a:ea typeface="Helvetica Neue"/>
                <a:cs typeface="Helvetica Neue"/>
                <a:sym typeface="Helvetica Neue"/>
              </a:defRPr>
            </a:lvl1pPr>
          </a:lstStyle>
          <a:p>
            <a:r>
              <a:rPr dirty="0"/>
              <a:t>“Hard skills”: e.g., technical expertise, industry knowledge, problem solving, functional skills, success track record</a:t>
            </a:r>
            <a:endParaRPr sz="1200" dirty="0"/>
          </a:p>
        </p:txBody>
      </p:sp>
      <p:sp>
        <p:nvSpPr>
          <p:cNvPr id="755" name="Google Shape;650;p48"/>
          <p:cNvSpPr/>
          <p:nvPr/>
        </p:nvSpPr>
        <p:spPr>
          <a:xfrm>
            <a:off x="352874" y="3262500"/>
            <a:ext cx="2909701" cy="1209301"/>
          </a:xfrm>
          <a:prstGeom prst="roundRect">
            <a:avLst>
              <a:gd name="adj" fmla="val 16667"/>
            </a:avLst>
          </a:prstGeom>
          <a:solidFill>
            <a:srgbClr val="003B5B"/>
          </a:solidFill>
          <a:ln w="12700">
            <a:miter lim="400000"/>
          </a:ln>
        </p:spPr>
        <p:txBody>
          <a:bodyPr lIns="45719" rIns="45719" anchor="ctr"/>
          <a:lstStyle/>
          <a:p>
            <a:pPr algn="ctr"/>
            <a:endParaRPr/>
          </a:p>
        </p:txBody>
      </p:sp>
      <p:sp>
        <p:nvSpPr>
          <p:cNvPr id="756" name="Google Shape;651;p48"/>
          <p:cNvSpPr txBox="1"/>
          <p:nvPr/>
        </p:nvSpPr>
        <p:spPr>
          <a:xfrm>
            <a:off x="609649" y="3440922"/>
            <a:ext cx="2394301" cy="506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115000"/>
              </a:lnSpc>
              <a:defRPr sz="1500" b="1">
                <a:solidFill>
                  <a:srgbClr val="FFFFFF"/>
                </a:solidFill>
              </a:defRPr>
            </a:pPr>
            <a:r>
              <a:rPr dirty="0">
                <a:latin typeface="Helvetica Neue" panose="02000503000000020004" pitchFamily="2" charset="0"/>
                <a:ea typeface="Helvetica Neue" panose="02000503000000020004" pitchFamily="2" charset="0"/>
                <a:cs typeface="Helvetica Neue" panose="02000503000000020004" pitchFamily="2" charset="0"/>
              </a:rPr>
              <a:t>COMPETENCIES</a:t>
            </a:r>
          </a:p>
          <a:p>
            <a:pPr>
              <a:lnSpc>
                <a:spcPct val="115000"/>
              </a:lnSpc>
              <a:defRPr sz="1500" b="1">
                <a:solidFill>
                  <a:srgbClr val="FFFFFF"/>
                </a:solidFill>
              </a:defRPr>
            </a:pP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57" name="Google Shape;652;p48"/>
          <p:cNvSpPr txBox="1"/>
          <p:nvPr/>
        </p:nvSpPr>
        <p:spPr>
          <a:xfrm>
            <a:off x="609649" y="3754475"/>
            <a:ext cx="2394301" cy="6170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900">
                <a:solidFill>
                  <a:srgbClr val="FFFFFF"/>
                </a:solidFill>
                <a:latin typeface="Helvetica Neue"/>
                <a:ea typeface="Helvetica Neue"/>
                <a:cs typeface="Helvetica Neue"/>
                <a:sym typeface="Helvetica Neue"/>
              </a:defRPr>
            </a:lvl1pPr>
          </a:lstStyle>
          <a:p>
            <a:r>
              <a:rPr dirty="0"/>
              <a:t>Interpersonal skills: e.g., influencing and coalition building, inspirational people leadership, conflict resolution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Google Shape;657;p49"/>
          <p:cNvSpPr txBox="1"/>
          <p:nvPr/>
        </p:nvSpPr>
        <p:spPr>
          <a:xfrm>
            <a:off x="4284574" y="619694"/>
            <a:ext cx="3744451" cy="1292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defRPr sz="2100" b="1">
                <a:solidFill>
                  <a:srgbClr val="AA0A6C"/>
                </a:solidFill>
                <a:latin typeface="Helvetica Neue"/>
                <a:ea typeface="Helvetica Neue"/>
                <a:cs typeface="Helvetica Neue"/>
                <a:sym typeface="Helvetica Neue"/>
              </a:defRPr>
            </a:pPr>
            <a:r>
              <a:rPr dirty="0"/>
              <a:t>But </a:t>
            </a:r>
            <a:r>
              <a:rPr lang="en-US" dirty="0"/>
              <a:t>co-published research by </a:t>
            </a:r>
            <a:r>
              <a:rPr dirty="0"/>
              <a:t>Kingsley Gate </a:t>
            </a:r>
            <a:r>
              <a:rPr lang="en-US" dirty="0"/>
              <a:t>and </a:t>
            </a:r>
            <a:r>
              <a:rPr dirty="0"/>
              <a:t>the Financial Times shows </a:t>
            </a:r>
            <a:endParaRPr sz="2700" dirty="0"/>
          </a:p>
          <a:p>
            <a:pPr>
              <a:defRPr sz="2100" b="1">
                <a:solidFill>
                  <a:srgbClr val="AA0A6C"/>
                </a:solidFill>
                <a:latin typeface="Helvetica Neue"/>
                <a:ea typeface="Helvetica Neue"/>
                <a:cs typeface="Helvetica Neue"/>
                <a:sym typeface="Helvetica Neue"/>
              </a:defRPr>
            </a:pPr>
            <a:r>
              <a:rPr dirty="0"/>
              <a:t> </a:t>
            </a:r>
          </a:p>
        </p:txBody>
      </p:sp>
      <p:sp>
        <p:nvSpPr>
          <p:cNvPr id="760" name="Google Shape;658;p49"/>
          <p:cNvSpPr/>
          <p:nvPr/>
        </p:nvSpPr>
        <p:spPr>
          <a:xfrm>
            <a:off x="3998550" y="1792127"/>
            <a:ext cx="4765200" cy="656701"/>
          </a:xfrm>
          <a:prstGeom prst="roundRect">
            <a:avLst>
              <a:gd name="adj" fmla="val 11167"/>
            </a:avLst>
          </a:prstGeom>
          <a:solidFill>
            <a:srgbClr val="F2F2F2"/>
          </a:solidFill>
          <a:ln w="12700">
            <a:miter lim="400000"/>
          </a:ln>
        </p:spPr>
        <p:txBody>
          <a:bodyPr lIns="45719" rIns="45719" anchor="ctr"/>
          <a:lstStyle/>
          <a:p>
            <a:pPr algn="ctr">
              <a:defRPr>
                <a:solidFill>
                  <a:srgbClr val="FFFFFF"/>
                </a:solidFill>
              </a:defRPr>
            </a:pPr>
            <a:endParaRPr/>
          </a:p>
        </p:txBody>
      </p:sp>
      <p:sp>
        <p:nvSpPr>
          <p:cNvPr id="761" name="Google Shape;659;p49"/>
          <p:cNvSpPr txBox="1"/>
          <p:nvPr/>
        </p:nvSpPr>
        <p:spPr>
          <a:xfrm>
            <a:off x="5021824" y="1987088"/>
            <a:ext cx="3007201" cy="3197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800">
                <a:solidFill>
                  <a:srgbClr val="1F3E49"/>
                </a:solidFill>
                <a:latin typeface="Helvetica Neue"/>
                <a:ea typeface="Helvetica Neue"/>
                <a:cs typeface="Helvetica Neue"/>
                <a:sym typeface="Helvetica Neue"/>
              </a:defRPr>
            </a:pPr>
            <a:r>
              <a:rPr dirty="0"/>
              <a:t>of senior executives reported having </a:t>
            </a:r>
            <a:r>
              <a:rPr b="1" dirty="0"/>
              <a:t>resigned or considered resigning from a job over frustration with decision making</a:t>
            </a:r>
            <a:r>
              <a:rPr b="1" baseline="30000" dirty="0"/>
              <a:t>1</a:t>
            </a:r>
          </a:p>
        </p:txBody>
      </p:sp>
      <p:sp>
        <p:nvSpPr>
          <p:cNvPr id="762" name="Google Shape;660;p49"/>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763" name="Google Shape;661;p49"/>
          <p:cNvSpPr txBox="1"/>
          <p:nvPr/>
        </p:nvSpPr>
        <p:spPr>
          <a:xfrm>
            <a:off x="194570" y="83474"/>
            <a:ext cx="25305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764" name="Google Shape;662;p49" descr="Google Shape;662;p49"/>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765" name="Google Shape;663;p49"/>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766" name="Google Shape;664;p49"/>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Our differentiators</a:t>
            </a:r>
          </a:p>
        </p:txBody>
      </p:sp>
      <p:sp>
        <p:nvSpPr>
          <p:cNvPr id="767" name="Google Shape;665;p49"/>
          <p:cNvSpPr/>
          <p:nvPr/>
        </p:nvSpPr>
        <p:spPr>
          <a:xfrm>
            <a:off x="352874" y="1920250"/>
            <a:ext cx="2909701" cy="1209301"/>
          </a:xfrm>
          <a:prstGeom prst="roundRect">
            <a:avLst>
              <a:gd name="adj" fmla="val 16667"/>
            </a:avLst>
          </a:prstGeom>
          <a:solidFill>
            <a:srgbClr val="E5E5E5"/>
          </a:solidFill>
          <a:ln w="12700">
            <a:miter lim="400000"/>
          </a:ln>
        </p:spPr>
        <p:txBody>
          <a:bodyPr lIns="45719" rIns="45719" anchor="ctr"/>
          <a:lstStyle/>
          <a:p>
            <a:pPr algn="ctr"/>
            <a:endParaRPr/>
          </a:p>
        </p:txBody>
      </p:sp>
      <p:sp>
        <p:nvSpPr>
          <p:cNvPr id="768" name="Google Shape;666;p49"/>
          <p:cNvSpPr txBox="1">
            <a:spLocks noGrp="1"/>
          </p:cNvSpPr>
          <p:nvPr>
            <p:ph type="title"/>
          </p:nvPr>
        </p:nvSpPr>
        <p:spPr>
          <a:xfrm>
            <a:off x="609649" y="573700"/>
            <a:ext cx="3215702" cy="1121400"/>
          </a:xfrm>
          <a:prstGeom prst="rect">
            <a:avLst/>
          </a:prstGeom>
        </p:spPr>
        <p:txBody>
          <a:bodyPr lIns="0" tIns="0" rIns="0" bIns="0"/>
          <a:lstStyle>
            <a:lvl1pPr defTabSz="896111">
              <a:lnSpc>
                <a:spcPct val="80000"/>
              </a:lnSpc>
              <a:defRPr sz="2058" b="1">
                <a:solidFill>
                  <a:srgbClr val="DDDDDD"/>
                </a:solidFill>
                <a:latin typeface="Helvetica Neue"/>
                <a:ea typeface="Helvetica Neue"/>
                <a:cs typeface="Helvetica Neue"/>
                <a:sym typeface="Helvetica Neue"/>
              </a:defRPr>
            </a:lvl1pPr>
          </a:lstStyle>
          <a:p>
            <a:r>
              <a:t>The executive search industry has traditionally always focused on two primary components…  </a:t>
            </a:r>
          </a:p>
        </p:txBody>
      </p:sp>
      <p:sp>
        <p:nvSpPr>
          <p:cNvPr id="769" name="Google Shape;667;p49"/>
          <p:cNvSpPr/>
          <p:nvPr/>
        </p:nvSpPr>
        <p:spPr>
          <a:xfrm>
            <a:off x="352874" y="632138"/>
            <a:ext cx="71401" cy="995401"/>
          </a:xfrm>
          <a:prstGeom prst="rect">
            <a:avLst/>
          </a:prstGeom>
          <a:solidFill>
            <a:srgbClr val="E5E5E5"/>
          </a:solidFill>
          <a:ln w="12700">
            <a:miter lim="400000"/>
          </a:ln>
        </p:spPr>
        <p:txBody>
          <a:bodyPr lIns="45719" rIns="45719" anchor="ctr"/>
          <a:lstStyle/>
          <a:p>
            <a:pPr algn="ctr">
              <a:defRPr>
                <a:solidFill>
                  <a:srgbClr val="E5E5E5"/>
                </a:solidFill>
              </a:defRPr>
            </a:pPr>
            <a:endParaRPr/>
          </a:p>
        </p:txBody>
      </p:sp>
      <p:sp>
        <p:nvSpPr>
          <p:cNvPr id="770" name="Google Shape;668;p49"/>
          <p:cNvSpPr txBox="1"/>
          <p:nvPr/>
        </p:nvSpPr>
        <p:spPr>
          <a:xfrm>
            <a:off x="609649" y="2112137"/>
            <a:ext cx="2394301" cy="457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500" b="1">
                <a:solidFill>
                  <a:srgbClr val="FFFFFF"/>
                </a:solidFill>
              </a:defRPr>
            </a:lvl1pPr>
          </a:lstStyle>
          <a:p>
            <a:r>
              <a:t>EXPERIENCE</a:t>
            </a:r>
          </a:p>
        </p:txBody>
      </p:sp>
      <p:sp>
        <p:nvSpPr>
          <p:cNvPr id="771" name="Google Shape;669;p49"/>
          <p:cNvSpPr txBox="1"/>
          <p:nvPr/>
        </p:nvSpPr>
        <p:spPr>
          <a:xfrm>
            <a:off x="609649" y="2448862"/>
            <a:ext cx="2394301" cy="528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800">
                <a:solidFill>
                  <a:srgbClr val="FFFFFF"/>
                </a:solidFill>
                <a:latin typeface="Helvetica Neue"/>
                <a:ea typeface="Helvetica Neue"/>
                <a:cs typeface="Helvetica Neue"/>
                <a:sym typeface="Helvetica Neue"/>
              </a:defRPr>
            </a:lvl1pPr>
          </a:lstStyle>
          <a:p>
            <a:r>
              <a:t>“Hard skills”: e.g., technical expertise, industry knowledge, problem solving, functional skills, success track record</a:t>
            </a:r>
            <a:endParaRPr sz="1100"/>
          </a:p>
        </p:txBody>
      </p:sp>
      <p:sp>
        <p:nvSpPr>
          <p:cNvPr id="772" name="Google Shape;670;p49"/>
          <p:cNvSpPr/>
          <p:nvPr/>
        </p:nvSpPr>
        <p:spPr>
          <a:xfrm>
            <a:off x="352874" y="3262500"/>
            <a:ext cx="2909701" cy="1209301"/>
          </a:xfrm>
          <a:prstGeom prst="roundRect">
            <a:avLst>
              <a:gd name="adj" fmla="val 16667"/>
            </a:avLst>
          </a:prstGeom>
          <a:solidFill>
            <a:srgbClr val="E5E5E5"/>
          </a:solidFill>
          <a:ln w="12700">
            <a:miter lim="400000"/>
          </a:ln>
        </p:spPr>
        <p:txBody>
          <a:bodyPr lIns="45719" rIns="45719" anchor="ctr"/>
          <a:lstStyle/>
          <a:p>
            <a:pPr algn="ctr"/>
            <a:endParaRPr/>
          </a:p>
        </p:txBody>
      </p:sp>
      <p:sp>
        <p:nvSpPr>
          <p:cNvPr id="773" name="Google Shape;671;p49"/>
          <p:cNvSpPr txBox="1"/>
          <p:nvPr/>
        </p:nvSpPr>
        <p:spPr>
          <a:xfrm>
            <a:off x="609649" y="3440922"/>
            <a:ext cx="2394301" cy="704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115000"/>
              </a:lnSpc>
              <a:defRPr sz="1500" b="1">
                <a:solidFill>
                  <a:srgbClr val="FFFFFF"/>
                </a:solidFill>
              </a:defRPr>
            </a:pPr>
            <a:r>
              <a:t>COMPETENCIES</a:t>
            </a:r>
          </a:p>
          <a:p>
            <a:pPr>
              <a:lnSpc>
                <a:spcPct val="115000"/>
              </a:lnSpc>
              <a:defRPr sz="1500" b="1">
                <a:solidFill>
                  <a:srgbClr val="FFFFFF"/>
                </a:solidFill>
              </a:defRPr>
            </a:pPr>
            <a:endParaRPr/>
          </a:p>
        </p:txBody>
      </p:sp>
      <p:sp>
        <p:nvSpPr>
          <p:cNvPr id="774" name="Google Shape;672;p49"/>
          <p:cNvSpPr txBox="1"/>
          <p:nvPr/>
        </p:nvSpPr>
        <p:spPr>
          <a:xfrm>
            <a:off x="609649" y="3754475"/>
            <a:ext cx="2394301" cy="51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800">
                <a:solidFill>
                  <a:srgbClr val="FFFFFF"/>
                </a:solidFill>
              </a:defRPr>
            </a:lvl1pPr>
          </a:lstStyle>
          <a:p>
            <a:r>
              <a:t>Interpersonal skills: e.g., influencing and coalition building, inspirational people leadership, conflict resolution </a:t>
            </a:r>
          </a:p>
        </p:txBody>
      </p:sp>
      <p:sp>
        <p:nvSpPr>
          <p:cNvPr id="775" name="Google Shape;673;p49"/>
          <p:cNvSpPr/>
          <p:nvPr/>
        </p:nvSpPr>
        <p:spPr>
          <a:xfrm>
            <a:off x="3998550" y="632138"/>
            <a:ext cx="71401" cy="995401"/>
          </a:xfrm>
          <a:prstGeom prst="rect">
            <a:avLst/>
          </a:prstGeom>
          <a:solidFill>
            <a:srgbClr val="AA0A6C"/>
          </a:solidFill>
          <a:ln w="12700">
            <a:miter lim="400000"/>
          </a:ln>
        </p:spPr>
        <p:txBody>
          <a:bodyPr lIns="45719" rIns="45719" anchor="ctr"/>
          <a:lstStyle/>
          <a:p>
            <a:pPr algn="ctr">
              <a:defRPr>
                <a:solidFill>
                  <a:srgbClr val="E5E5E5"/>
                </a:solidFill>
              </a:defRPr>
            </a:pPr>
            <a:endParaRPr/>
          </a:p>
        </p:txBody>
      </p:sp>
      <p:sp>
        <p:nvSpPr>
          <p:cNvPr id="776" name="Google Shape;674;p49"/>
          <p:cNvSpPr/>
          <p:nvPr/>
        </p:nvSpPr>
        <p:spPr>
          <a:xfrm>
            <a:off x="3998550" y="3245076"/>
            <a:ext cx="4765200" cy="656701"/>
          </a:xfrm>
          <a:prstGeom prst="roundRect">
            <a:avLst>
              <a:gd name="adj" fmla="val 11167"/>
            </a:avLst>
          </a:prstGeom>
          <a:solidFill>
            <a:srgbClr val="F2F2F2"/>
          </a:solidFill>
          <a:ln w="12700">
            <a:miter lim="400000"/>
          </a:ln>
        </p:spPr>
        <p:txBody>
          <a:bodyPr lIns="45719" rIns="45719" anchor="ctr"/>
          <a:lstStyle/>
          <a:p>
            <a:pPr algn="ctr">
              <a:defRPr>
                <a:solidFill>
                  <a:srgbClr val="FFFFFF"/>
                </a:solidFill>
              </a:defRPr>
            </a:pPr>
            <a:endParaRPr/>
          </a:p>
        </p:txBody>
      </p:sp>
      <p:sp>
        <p:nvSpPr>
          <p:cNvPr id="777" name="Google Shape;675;p49"/>
          <p:cNvSpPr/>
          <p:nvPr/>
        </p:nvSpPr>
        <p:spPr>
          <a:xfrm>
            <a:off x="3998550" y="3971552"/>
            <a:ext cx="4765200" cy="656701"/>
          </a:xfrm>
          <a:prstGeom prst="roundRect">
            <a:avLst>
              <a:gd name="adj" fmla="val 11167"/>
            </a:avLst>
          </a:prstGeom>
          <a:solidFill>
            <a:srgbClr val="F2F2F2"/>
          </a:solidFill>
          <a:ln w="12700">
            <a:miter lim="400000"/>
          </a:ln>
        </p:spPr>
        <p:txBody>
          <a:bodyPr lIns="45719" rIns="45719" anchor="ctr"/>
          <a:lstStyle/>
          <a:p>
            <a:pPr algn="ctr">
              <a:defRPr>
                <a:solidFill>
                  <a:srgbClr val="FFFFFF"/>
                </a:solidFill>
              </a:defRPr>
            </a:pPr>
            <a:endParaRPr/>
          </a:p>
        </p:txBody>
      </p:sp>
      <p:sp>
        <p:nvSpPr>
          <p:cNvPr id="778" name="Google Shape;676;p49"/>
          <p:cNvSpPr/>
          <p:nvPr/>
        </p:nvSpPr>
        <p:spPr>
          <a:xfrm>
            <a:off x="4323374" y="1873562"/>
            <a:ext cx="493801" cy="493801"/>
          </a:xfrm>
          <a:prstGeom prst="ellipse">
            <a:avLst/>
          </a:prstGeom>
          <a:ln w="38100">
            <a:solidFill>
              <a:srgbClr val="EAB346"/>
            </a:solidFill>
          </a:ln>
        </p:spPr>
        <p:txBody>
          <a:bodyPr lIns="45719" rIns="45719" anchor="ctr"/>
          <a:lstStyle/>
          <a:p>
            <a:pPr algn="ctr"/>
            <a:endParaRPr/>
          </a:p>
        </p:txBody>
      </p:sp>
      <p:sp>
        <p:nvSpPr>
          <p:cNvPr id="779" name="Google Shape;677;p49"/>
          <p:cNvSpPr/>
          <p:nvPr/>
        </p:nvSpPr>
        <p:spPr>
          <a:xfrm>
            <a:off x="4445566" y="1873590"/>
            <a:ext cx="371621" cy="493801"/>
          </a:xfrm>
          <a:custGeom>
            <a:avLst/>
            <a:gdLst/>
            <a:ahLst/>
            <a:cxnLst>
              <a:cxn ang="0">
                <a:pos x="wd2" y="hd2"/>
              </a:cxn>
              <a:cxn ang="5400000">
                <a:pos x="wd2" y="hd2"/>
              </a:cxn>
              <a:cxn ang="10800000">
                <a:pos x="wd2" y="hd2"/>
              </a:cxn>
              <a:cxn ang="16200000">
                <a:pos x="wd2" y="hd2"/>
              </a:cxn>
            </a:cxnLst>
            <a:rect l="0" t="0" r="r" b="b"/>
            <a:pathLst>
              <a:path w="21600" h="21600" extrusionOk="0">
                <a:moveTo>
                  <a:pt x="7249" y="0"/>
                </a:moveTo>
                <a:cubicBezTo>
                  <a:pt x="15175" y="0"/>
                  <a:pt x="21600" y="4835"/>
                  <a:pt x="21600" y="10800"/>
                </a:cubicBezTo>
                <a:cubicBezTo>
                  <a:pt x="21600" y="16765"/>
                  <a:pt x="15175" y="21600"/>
                  <a:pt x="7249" y="21600"/>
                </a:cubicBezTo>
                <a:cubicBezTo>
                  <a:pt x="4701" y="21600"/>
                  <a:pt x="2199" y="21089"/>
                  <a:pt x="0" y="20121"/>
                </a:cubicBezTo>
              </a:path>
            </a:pathLst>
          </a:custGeom>
          <a:ln w="76200">
            <a:solidFill>
              <a:srgbClr val="003B5B"/>
            </a:solidFill>
          </a:ln>
        </p:spPr>
        <p:txBody>
          <a:bodyPr lIns="45719" rIns="45719" anchor="ctr"/>
          <a:lstStyle/>
          <a:p>
            <a:pPr algn="ctr"/>
            <a:endParaRPr/>
          </a:p>
        </p:txBody>
      </p:sp>
      <p:sp>
        <p:nvSpPr>
          <p:cNvPr id="780" name="Google Shape;678;p49"/>
          <p:cNvSpPr txBox="1"/>
          <p:nvPr/>
        </p:nvSpPr>
        <p:spPr>
          <a:xfrm>
            <a:off x="4323374" y="2001230"/>
            <a:ext cx="528001" cy="229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defRPr sz="1100" b="1">
                <a:solidFill>
                  <a:srgbClr val="003B5B"/>
                </a:solidFill>
                <a:latin typeface="Helvetica Neue"/>
                <a:ea typeface="Helvetica Neue"/>
                <a:cs typeface="Helvetica Neue"/>
                <a:sym typeface="Helvetica Neue"/>
              </a:defRPr>
            </a:lvl1pPr>
          </a:lstStyle>
          <a:p>
            <a:r>
              <a:t>63%</a:t>
            </a:r>
          </a:p>
        </p:txBody>
      </p:sp>
      <p:sp>
        <p:nvSpPr>
          <p:cNvPr id="781" name="Google Shape;679;p49"/>
          <p:cNvSpPr/>
          <p:nvPr/>
        </p:nvSpPr>
        <p:spPr>
          <a:xfrm>
            <a:off x="3998550" y="2518602"/>
            <a:ext cx="4765200" cy="656701"/>
          </a:xfrm>
          <a:prstGeom prst="roundRect">
            <a:avLst>
              <a:gd name="adj" fmla="val 11167"/>
            </a:avLst>
          </a:prstGeom>
          <a:solidFill>
            <a:srgbClr val="F2F2F2"/>
          </a:solidFill>
          <a:ln w="12700">
            <a:miter lim="400000"/>
          </a:ln>
        </p:spPr>
        <p:txBody>
          <a:bodyPr lIns="45719" rIns="45719" anchor="ctr"/>
          <a:lstStyle/>
          <a:p>
            <a:pPr algn="ctr">
              <a:defRPr>
                <a:solidFill>
                  <a:srgbClr val="FFFFFF"/>
                </a:solidFill>
              </a:defRPr>
            </a:pPr>
            <a:endParaRPr/>
          </a:p>
        </p:txBody>
      </p:sp>
      <p:sp>
        <p:nvSpPr>
          <p:cNvPr id="782" name="Google Shape;680;p49"/>
          <p:cNvSpPr txBox="1"/>
          <p:nvPr/>
        </p:nvSpPr>
        <p:spPr>
          <a:xfrm>
            <a:off x="5021824" y="2571750"/>
            <a:ext cx="3441901" cy="4467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800">
                <a:solidFill>
                  <a:srgbClr val="1F3E49"/>
                </a:solidFill>
                <a:latin typeface="Helvetica Neue"/>
                <a:ea typeface="Helvetica Neue"/>
                <a:cs typeface="Helvetica Neue"/>
                <a:sym typeface="Helvetica Neue"/>
              </a:defRPr>
            </a:pPr>
            <a:r>
              <a:rPr dirty="0"/>
              <a:t>of senior executives</a:t>
            </a:r>
            <a:r>
              <a:rPr b="1" dirty="0"/>
              <a:t> never had an explicit discussion about decision making before accepting  their current position</a:t>
            </a:r>
            <a:r>
              <a:rPr dirty="0"/>
              <a:t>, independent of whether they were external hires or selected internally</a:t>
            </a:r>
            <a:r>
              <a:rPr baseline="30000" dirty="0"/>
              <a:t>1</a:t>
            </a:r>
          </a:p>
        </p:txBody>
      </p:sp>
      <p:sp>
        <p:nvSpPr>
          <p:cNvPr id="783" name="Google Shape;681;p49"/>
          <p:cNvSpPr/>
          <p:nvPr/>
        </p:nvSpPr>
        <p:spPr>
          <a:xfrm>
            <a:off x="4323374" y="2600025"/>
            <a:ext cx="493801" cy="493801"/>
          </a:xfrm>
          <a:prstGeom prst="ellipse">
            <a:avLst/>
          </a:prstGeom>
          <a:ln w="38100">
            <a:solidFill>
              <a:srgbClr val="EAB346"/>
            </a:solidFill>
          </a:ln>
        </p:spPr>
        <p:txBody>
          <a:bodyPr lIns="45719" rIns="45719" anchor="ctr"/>
          <a:lstStyle/>
          <a:p>
            <a:pPr algn="ctr"/>
            <a:endParaRPr/>
          </a:p>
        </p:txBody>
      </p:sp>
      <p:sp>
        <p:nvSpPr>
          <p:cNvPr id="784" name="Google Shape;682;p49"/>
          <p:cNvSpPr/>
          <p:nvPr/>
        </p:nvSpPr>
        <p:spPr>
          <a:xfrm>
            <a:off x="4426334" y="2600051"/>
            <a:ext cx="390853" cy="493801"/>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cubicBezTo>
                  <a:pt x="15491" y="0"/>
                  <a:pt x="21600" y="4835"/>
                  <a:pt x="21600" y="10800"/>
                </a:cubicBezTo>
                <a:cubicBezTo>
                  <a:pt x="21600" y="16765"/>
                  <a:pt x="15491" y="21600"/>
                  <a:pt x="7955" y="21600"/>
                </a:cubicBezTo>
                <a:cubicBezTo>
                  <a:pt x="5101" y="21600"/>
                  <a:pt x="2319" y="20892"/>
                  <a:pt x="0" y="19574"/>
                </a:cubicBezTo>
              </a:path>
            </a:pathLst>
          </a:custGeom>
          <a:ln w="76200">
            <a:solidFill>
              <a:srgbClr val="003B5B"/>
            </a:solidFill>
          </a:ln>
        </p:spPr>
        <p:txBody>
          <a:bodyPr lIns="45719" rIns="45719" anchor="ctr"/>
          <a:lstStyle/>
          <a:p>
            <a:pPr algn="ctr"/>
            <a:endParaRPr/>
          </a:p>
        </p:txBody>
      </p:sp>
      <p:sp>
        <p:nvSpPr>
          <p:cNvPr id="785" name="Google Shape;683;p49"/>
          <p:cNvSpPr txBox="1"/>
          <p:nvPr/>
        </p:nvSpPr>
        <p:spPr>
          <a:xfrm>
            <a:off x="4323374" y="2727693"/>
            <a:ext cx="528001" cy="229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defRPr sz="1100" b="1">
                <a:solidFill>
                  <a:srgbClr val="003B5B"/>
                </a:solidFill>
                <a:latin typeface="Helvetica Neue"/>
                <a:ea typeface="Helvetica Neue"/>
                <a:cs typeface="Helvetica Neue"/>
                <a:sym typeface="Helvetica Neue"/>
              </a:defRPr>
            </a:lvl1pPr>
          </a:lstStyle>
          <a:p>
            <a:r>
              <a:t>25%</a:t>
            </a:r>
          </a:p>
        </p:txBody>
      </p:sp>
      <p:sp>
        <p:nvSpPr>
          <p:cNvPr id="786" name="Google Shape;684;p49"/>
          <p:cNvSpPr/>
          <p:nvPr/>
        </p:nvSpPr>
        <p:spPr>
          <a:xfrm>
            <a:off x="4323374" y="3326512"/>
            <a:ext cx="493801" cy="493801"/>
          </a:xfrm>
          <a:prstGeom prst="ellipse">
            <a:avLst/>
          </a:prstGeom>
          <a:ln w="38100">
            <a:solidFill>
              <a:srgbClr val="EAB346"/>
            </a:solidFill>
          </a:ln>
        </p:spPr>
        <p:txBody>
          <a:bodyPr lIns="45719" rIns="45719" anchor="ctr"/>
          <a:lstStyle/>
          <a:p>
            <a:pPr algn="ctr"/>
            <a:endParaRPr/>
          </a:p>
        </p:txBody>
      </p:sp>
      <p:sp>
        <p:nvSpPr>
          <p:cNvPr id="787" name="Google Shape;685;p49"/>
          <p:cNvSpPr/>
          <p:nvPr/>
        </p:nvSpPr>
        <p:spPr>
          <a:xfrm>
            <a:off x="4570286" y="3326539"/>
            <a:ext cx="246901" cy="3836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23"/>
                  <a:pt x="21600" y="13900"/>
                </a:cubicBezTo>
                <a:cubicBezTo>
                  <a:pt x="21600" y="16640"/>
                  <a:pt x="20342" y="19319"/>
                  <a:pt x="17984" y="21600"/>
                </a:cubicBezTo>
              </a:path>
            </a:pathLst>
          </a:custGeom>
          <a:ln w="76200">
            <a:solidFill>
              <a:srgbClr val="003B5B"/>
            </a:solidFill>
          </a:ln>
        </p:spPr>
        <p:txBody>
          <a:bodyPr lIns="45719" rIns="45719" anchor="ctr"/>
          <a:lstStyle/>
          <a:p>
            <a:pPr algn="ctr"/>
            <a:endParaRPr/>
          </a:p>
        </p:txBody>
      </p:sp>
      <p:sp>
        <p:nvSpPr>
          <p:cNvPr id="788" name="Google Shape;686;p49"/>
          <p:cNvSpPr txBox="1"/>
          <p:nvPr/>
        </p:nvSpPr>
        <p:spPr>
          <a:xfrm>
            <a:off x="4323374" y="3454181"/>
            <a:ext cx="528001" cy="229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defRPr sz="1100" b="1">
                <a:solidFill>
                  <a:srgbClr val="003B5B"/>
                </a:solidFill>
                <a:latin typeface="Helvetica Neue"/>
                <a:ea typeface="Helvetica Neue"/>
                <a:cs typeface="Helvetica Neue"/>
                <a:sym typeface="Helvetica Neue"/>
              </a:defRPr>
            </a:lvl1pPr>
          </a:lstStyle>
          <a:p>
            <a:r>
              <a:t>36%</a:t>
            </a:r>
          </a:p>
        </p:txBody>
      </p:sp>
      <p:sp>
        <p:nvSpPr>
          <p:cNvPr id="789" name="Google Shape;687;p49"/>
          <p:cNvSpPr txBox="1"/>
          <p:nvPr/>
        </p:nvSpPr>
        <p:spPr>
          <a:xfrm>
            <a:off x="5021824" y="3415624"/>
            <a:ext cx="3351601" cy="319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800">
                <a:solidFill>
                  <a:srgbClr val="1F3E49"/>
                </a:solidFill>
                <a:latin typeface="Helvetica Neue"/>
                <a:ea typeface="Helvetica Neue"/>
                <a:cs typeface="Helvetica Neue"/>
                <a:sym typeface="Helvetica Neue"/>
              </a:defRPr>
            </a:pPr>
            <a:r>
              <a:rPr dirty="0"/>
              <a:t>of senior executives </a:t>
            </a:r>
            <a:r>
              <a:rPr b="1" dirty="0"/>
              <a:t>believed their decision-making style to be in alignment</a:t>
            </a:r>
            <a:r>
              <a:rPr dirty="0"/>
              <a:t> with their organizations</a:t>
            </a:r>
            <a:r>
              <a:rPr baseline="30000" dirty="0"/>
              <a:t>1</a:t>
            </a:r>
          </a:p>
        </p:txBody>
      </p:sp>
      <p:sp>
        <p:nvSpPr>
          <p:cNvPr id="790" name="Google Shape;688;p49"/>
          <p:cNvSpPr txBox="1"/>
          <p:nvPr/>
        </p:nvSpPr>
        <p:spPr>
          <a:xfrm>
            <a:off x="5021820" y="4080600"/>
            <a:ext cx="3215702" cy="4467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800">
                <a:solidFill>
                  <a:srgbClr val="1F3E49"/>
                </a:solidFill>
                <a:latin typeface="Helvetica Neue"/>
                <a:ea typeface="Helvetica Neue"/>
                <a:cs typeface="Helvetica Neue"/>
                <a:sym typeface="Helvetica Neue"/>
              </a:defRPr>
            </a:pPr>
            <a:r>
              <a:rPr dirty="0"/>
              <a:t>The </a:t>
            </a:r>
            <a:r>
              <a:rPr b="1" dirty="0"/>
              <a:t>delta in executive satisfaction </a:t>
            </a:r>
            <a:r>
              <a:rPr dirty="0"/>
              <a:t>between those who did and did not have the explicit discussion about decision making before accepting their current position</a:t>
            </a:r>
            <a:r>
              <a:rPr baseline="30000" dirty="0"/>
              <a:t>1</a:t>
            </a:r>
          </a:p>
        </p:txBody>
      </p:sp>
      <p:sp>
        <p:nvSpPr>
          <p:cNvPr id="791" name="Google Shape;689;p49"/>
          <p:cNvSpPr/>
          <p:nvPr/>
        </p:nvSpPr>
        <p:spPr>
          <a:xfrm>
            <a:off x="4323374" y="4052987"/>
            <a:ext cx="493801" cy="493801"/>
          </a:xfrm>
          <a:prstGeom prst="ellipse">
            <a:avLst/>
          </a:prstGeom>
          <a:solidFill>
            <a:srgbClr val="549DB6"/>
          </a:solidFill>
          <a:ln w="12700">
            <a:miter lim="400000"/>
          </a:ln>
        </p:spPr>
        <p:txBody>
          <a:bodyPr lIns="45719" rIns="45719" anchor="ctr"/>
          <a:lstStyle/>
          <a:p>
            <a:pPr algn="ctr"/>
            <a:endParaRPr/>
          </a:p>
        </p:txBody>
      </p:sp>
      <p:sp>
        <p:nvSpPr>
          <p:cNvPr id="792" name="Google Shape;690;p49"/>
          <p:cNvSpPr txBox="1"/>
          <p:nvPr/>
        </p:nvSpPr>
        <p:spPr>
          <a:xfrm>
            <a:off x="4349150" y="4149750"/>
            <a:ext cx="442201" cy="267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defRPr sz="1300" b="1">
                <a:solidFill>
                  <a:srgbClr val="FFFFFF"/>
                </a:solidFill>
                <a:latin typeface="Helvetica Neue"/>
                <a:ea typeface="Helvetica Neue"/>
                <a:cs typeface="Helvetica Neue"/>
                <a:sym typeface="Helvetica Neue"/>
              </a:defRPr>
            </a:lvl1pPr>
          </a:lstStyle>
          <a:p>
            <a:r>
              <a:t>1.4x</a:t>
            </a:r>
          </a:p>
        </p:txBody>
      </p:sp>
      <p:sp>
        <p:nvSpPr>
          <p:cNvPr id="793" name="Google Shape;491;p41"/>
          <p:cNvSpPr txBox="1"/>
          <p:nvPr/>
        </p:nvSpPr>
        <p:spPr>
          <a:xfrm>
            <a:off x="804881" y="4681322"/>
            <a:ext cx="7903479" cy="14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lgn="r">
              <a:lnSpc>
                <a:spcPct val="125000"/>
              </a:lnSpc>
              <a:defRPr sz="500" i="1" baseline="30000">
                <a:latin typeface="Helvetica Neue"/>
                <a:ea typeface="Helvetica Neue"/>
                <a:cs typeface="Helvetica Neue"/>
                <a:sym typeface="Helvetica Neue"/>
              </a:defRPr>
            </a:pPr>
            <a:r>
              <a:t>1</a:t>
            </a:r>
            <a:r>
              <a:rPr baseline="0"/>
              <a:t> Kingsley Gate.  “</a:t>
            </a:r>
            <a:r>
              <a:rPr u="sng" baseline="0">
                <a:solidFill>
                  <a:schemeClr val="accent5"/>
                </a:solidFill>
                <a:uFill>
                  <a:solidFill>
                    <a:schemeClr val="accent5"/>
                  </a:solidFill>
                </a:uFill>
                <a:hlinkClick r:id="rId3"/>
              </a:rPr>
              <a:t>Bad Decisions: Why Companies Miss The Most Important Factor in Executive Hiring</a:t>
            </a:r>
            <a:r>
              <a:rPr baseline="0"/>
              <a:t>”.  Co-published with The Financial Times.  July, 2023</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5" name="Google Shape;695;p50" descr="Google Shape;695;p50"/>
          <p:cNvPicPr>
            <a:picLocks noChangeAspect="1"/>
          </p:cNvPicPr>
          <p:nvPr/>
        </p:nvPicPr>
        <p:blipFill>
          <a:blip r:embed="rId2"/>
          <a:srcRect t="18173" r="10" b="14290"/>
          <a:stretch>
            <a:fillRect/>
          </a:stretch>
        </p:blipFill>
        <p:spPr>
          <a:xfrm>
            <a:off x="421676" y="1641475"/>
            <a:ext cx="1914000" cy="1827226"/>
          </a:xfrm>
          <a:prstGeom prst="rect">
            <a:avLst/>
          </a:prstGeom>
          <a:ln w="12700">
            <a:miter lim="400000"/>
          </a:ln>
        </p:spPr>
      </p:pic>
      <p:pic>
        <p:nvPicPr>
          <p:cNvPr id="796" name="Google Shape;696;p50" descr="Google Shape;696;p50"/>
          <p:cNvPicPr>
            <a:picLocks noChangeAspect="1"/>
          </p:cNvPicPr>
          <p:nvPr/>
        </p:nvPicPr>
        <p:blipFill>
          <a:blip r:embed="rId3"/>
          <a:srcRect l="8561" t="12730" r="8553" b="29501"/>
          <a:stretch>
            <a:fillRect/>
          </a:stretch>
        </p:blipFill>
        <p:spPr>
          <a:xfrm>
            <a:off x="6718424" y="2845512"/>
            <a:ext cx="1914000" cy="1871064"/>
          </a:xfrm>
          <a:prstGeom prst="rect">
            <a:avLst/>
          </a:prstGeom>
          <a:ln w="12700">
            <a:miter lim="400000"/>
          </a:ln>
        </p:spPr>
      </p:pic>
      <p:sp>
        <p:nvSpPr>
          <p:cNvPr id="797" name="Google Shape;697;p50"/>
          <p:cNvSpPr txBox="1"/>
          <p:nvPr/>
        </p:nvSpPr>
        <p:spPr>
          <a:xfrm>
            <a:off x="2662560" y="2243300"/>
            <a:ext cx="3270301" cy="710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500">
                <a:solidFill>
                  <a:srgbClr val="003B5B"/>
                </a:solidFill>
                <a:latin typeface="Helvetica Neue"/>
                <a:ea typeface="Helvetica Neue"/>
                <a:cs typeface="Helvetica Neue"/>
                <a:sym typeface="Helvetica Neue"/>
              </a:defRPr>
            </a:lvl1pPr>
          </a:lstStyle>
          <a:p>
            <a:r>
              <a:rPr dirty="0"/>
              <a:t>into how a set of executive candidates will approach business decision making​once hired</a:t>
            </a:r>
          </a:p>
        </p:txBody>
      </p:sp>
      <p:sp>
        <p:nvSpPr>
          <p:cNvPr id="798" name="Google Shape;698;p50"/>
          <p:cNvSpPr/>
          <p:nvPr/>
        </p:nvSpPr>
        <p:spPr>
          <a:xfrm>
            <a:off x="449374" y="753354"/>
            <a:ext cx="71401" cy="483301"/>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799" name="Google Shape;699;p50"/>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800" name="Google Shape;700;p50"/>
          <p:cNvSpPr txBox="1"/>
          <p:nvPr/>
        </p:nvSpPr>
        <p:spPr>
          <a:xfrm>
            <a:off x="194567" y="83474"/>
            <a:ext cx="31155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801" name="Google Shape;701;p50" descr="Google Shape;701;p50"/>
          <p:cNvPicPr>
            <a:picLocks noChangeAspect="1"/>
          </p:cNvPicPr>
          <p:nvPr/>
        </p:nvPicPr>
        <p:blipFill>
          <a:blip r:embed="rId4"/>
          <a:stretch>
            <a:fillRect/>
          </a:stretch>
        </p:blipFill>
        <p:spPr>
          <a:xfrm>
            <a:off x="8744715" y="83467"/>
            <a:ext cx="148461" cy="182882"/>
          </a:xfrm>
          <a:prstGeom prst="rect">
            <a:avLst/>
          </a:prstGeom>
          <a:ln w="12700">
            <a:miter lim="400000"/>
          </a:ln>
        </p:spPr>
      </p:pic>
      <p:sp>
        <p:nvSpPr>
          <p:cNvPr id="802" name="Google Shape;702;p50"/>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803" name="Google Shape;703;p50"/>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Our differentiators</a:t>
            </a:r>
          </a:p>
        </p:txBody>
      </p:sp>
      <p:sp>
        <p:nvSpPr>
          <p:cNvPr id="804" name="Google Shape;704;p50"/>
          <p:cNvSpPr txBox="1">
            <a:spLocks noGrp="1"/>
          </p:cNvSpPr>
          <p:nvPr>
            <p:ph type="title"/>
          </p:nvPr>
        </p:nvSpPr>
        <p:spPr>
          <a:xfrm>
            <a:off x="692275" y="251863"/>
            <a:ext cx="8380704" cy="1620171"/>
          </a:xfrm>
          <a:prstGeom prst="rect">
            <a:avLst/>
          </a:prstGeom>
        </p:spPr>
        <p:txBody>
          <a:bodyPr lIns="0" tIns="0" rIns="0" bIns="0"/>
          <a:lstStyle/>
          <a:p>
            <a:pPr>
              <a:lnSpc>
                <a:spcPct val="80000"/>
              </a:lnSpc>
              <a:defRPr sz="2000" b="1">
                <a:solidFill>
                  <a:srgbClr val="042C49"/>
                </a:solidFill>
                <a:latin typeface="Helvetica Neue"/>
                <a:ea typeface="Helvetica Neue"/>
                <a:cs typeface="Helvetica Neue"/>
                <a:sym typeface="Helvetica Neue"/>
              </a:defRPr>
            </a:pPr>
            <a:r>
              <a:rPr dirty="0"/>
              <a:t>By adding an executive’s</a:t>
            </a:r>
            <a:r>
              <a:rPr dirty="0">
                <a:solidFill>
                  <a:srgbClr val="000000"/>
                </a:solidFill>
              </a:rPr>
              <a:t> </a:t>
            </a:r>
            <a:r>
              <a:rPr dirty="0">
                <a:solidFill>
                  <a:srgbClr val="970059"/>
                </a:solidFill>
              </a:rPr>
              <a:t>“decision-making style” as a third dimension for consideration,</a:t>
            </a:r>
            <a:r>
              <a:rPr dirty="0">
                <a:solidFill>
                  <a:srgbClr val="000000"/>
                </a:solidFill>
              </a:rPr>
              <a:t> </a:t>
            </a:r>
            <a:r>
              <a:rPr dirty="0"/>
              <a:t>Kingsley Gate provides companies:</a:t>
            </a:r>
          </a:p>
        </p:txBody>
      </p:sp>
      <p:sp>
        <p:nvSpPr>
          <p:cNvPr id="805" name="Google Shape;705;p50"/>
          <p:cNvSpPr/>
          <p:nvPr/>
        </p:nvSpPr>
        <p:spPr>
          <a:xfrm>
            <a:off x="2662563" y="1641475"/>
            <a:ext cx="3729000" cy="483301"/>
          </a:xfrm>
          <a:prstGeom prst="roundRect">
            <a:avLst>
              <a:gd name="adj" fmla="val 16667"/>
            </a:avLst>
          </a:prstGeom>
          <a:solidFill>
            <a:srgbClr val="AA0A6C"/>
          </a:solidFill>
          <a:ln w="12700">
            <a:miter lim="400000"/>
          </a:ln>
        </p:spPr>
        <p:txBody>
          <a:bodyPr lIns="45719" rIns="45719" anchor="ctr"/>
          <a:lstStyle/>
          <a:p>
            <a:pPr algn="ctr"/>
            <a:endParaRPr/>
          </a:p>
        </p:txBody>
      </p:sp>
      <p:sp>
        <p:nvSpPr>
          <p:cNvPr id="806" name="Google Shape;706;p50"/>
          <p:cNvSpPr txBox="1"/>
          <p:nvPr/>
        </p:nvSpPr>
        <p:spPr>
          <a:xfrm>
            <a:off x="2750951" y="1693262"/>
            <a:ext cx="3730500" cy="391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2100" b="1">
                <a:solidFill>
                  <a:srgbClr val="FFFFFF"/>
                </a:solidFill>
                <a:latin typeface="Helvetica Neue"/>
                <a:ea typeface="Helvetica Neue"/>
                <a:cs typeface="Helvetica Neue"/>
                <a:sym typeface="Helvetica Neue"/>
              </a:defRPr>
            </a:lvl1pPr>
          </a:lstStyle>
          <a:p>
            <a:r>
              <a:rPr dirty="0"/>
              <a:t>VISIBILITY</a:t>
            </a:r>
          </a:p>
        </p:txBody>
      </p:sp>
      <p:sp>
        <p:nvSpPr>
          <p:cNvPr id="807" name="Google Shape;707;p50"/>
          <p:cNvSpPr txBox="1"/>
          <p:nvPr/>
        </p:nvSpPr>
        <p:spPr>
          <a:xfrm>
            <a:off x="2662547" y="3915662"/>
            <a:ext cx="3270301" cy="710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500">
                <a:solidFill>
                  <a:srgbClr val="003B5B"/>
                </a:solidFill>
                <a:latin typeface="Helvetica Neue"/>
                <a:ea typeface="Helvetica Neue"/>
                <a:cs typeface="Helvetica Neue"/>
                <a:sym typeface="Helvetica Neue"/>
              </a:defRPr>
            </a:lvl1pPr>
          </a:lstStyle>
          <a:p>
            <a:r>
              <a:rPr dirty="0"/>
              <a:t>not only in those candidates’ qualifications, but in their ability to be effective and successful</a:t>
            </a:r>
          </a:p>
        </p:txBody>
      </p:sp>
      <p:sp>
        <p:nvSpPr>
          <p:cNvPr id="808" name="Google Shape;708;p50"/>
          <p:cNvSpPr/>
          <p:nvPr/>
        </p:nvSpPr>
        <p:spPr>
          <a:xfrm>
            <a:off x="2662550" y="3313838"/>
            <a:ext cx="3729000" cy="483301"/>
          </a:xfrm>
          <a:prstGeom prst="roundRect">
            <a:avLst>
              <a:gd name="adj" fmla="val 16667"/>
            </a:avLst>
          </a:prstGeom>
          <a:solidFill>
            <a:srgbClr val="263C47"/>
          </a:solidFill>
          <a:ln w="12700">
            <a:miter lim="400000"/>
          </a:ln>
        </p:spPr>
        <p:txBody>
          <a:bodyPr lIns="45719" rIns="45719" anchor="ctr"/>
          <a:lstStyle/>
          <a:p>
            <a:pPr algn="ctr"/>
            <a:endParaRPr/>
          </a:p>
        </p:txBody>
      </p:sp>
      <p:sp>
        <p:nvSpPr>
          <p:cNvPr id="809" name="Google Shape;709;p50"/>
          <p:cNvSpPr txBox="1"/>
          <p:nvPr/>
        </p:nvSpPr>
        <p:spPr>
          <a:xfrm>
            <a:off x="2750949" y="3365634"/>
            <a:ext cx="3730500" cy="391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2100" b="1">
                <a:solidFill>
                  <a:srgbClr val="FFFFFF"/>
                </a:solidFill>
                <a:latin typeface="Helvetica Neue"/>
                <a:ea typeface="Helvetica Neue"/>
                <a:cs typeface="Helvetica Neue"/>
                <a:sym typeface="Helvetica Neue"/>
              </a:defRPr>
            </a:lvl1pPr>
          </a:lstStyle>
          <a:p>
            <a:r>
              <a:rPr dirty="0"/>
              <a:t>CONFIDENCE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Google Shape;199;p31" descr="Google Shape;199;p31"/>
          <p:cNvPicPr>
            <a:picLocks noChangeAspect="1"/>
          </p:cNvPicPr>
          <p:nvPr/>
        </p:nvPicPr>
        <p:blipFill>
          <a:blip r:embed="rId2"/>
          <a:stretch>
            <a:fillRect/>
          </a:stretch>
        </p:blipFill>
        <p:spPr>
          <a:xfrm>
            <a:off x="0" y="599"/>
            <a:ext cx="9144000" cy="5143501"/>
          </a:xfrm>
          <a:prstGeom prst="rect">
            <a:avLst/>
          </a:prstGeom>
          <a:ln w="12700">
            <a:miter lim="400000"/>
          </a:ln>
        </p:spPr>
      </p:pic>
      <p:sp>
        <p:nvSpPr>
          <p:cNvPr id="336" name="Google Shape;200;p31"/>
          <p:cNvSpPr txBox="1">
            <a:spLocks noGrp="1"/>
          </p:cNvSpPr>
          <p:nvPr>
            <p:ph type="body" sz="quarter" idx="1"/>
          </p:nvPr>
        </p:nvSpPr>
        <p:spPr>
          <a:xfrm>
            <a:off x="699025" y="832455"/>
            <a:ext cx="2872501" cy="1403701"/>
          </a:xfrm>
          <a:prstGeom prst="rect">
            <a:avLst/>
          </a:prstGeom>
          <a:noFill/>
        </p:spPr>
        <p:txBody>
          <a:bodyPr/>
          <a:lstStyle>
            <a:lvl1pPr marL="0">
              <a:defRPr sz="2700" b="1">
                <a:solidFill>
                  <a:srgbClr val="1F3D48"/>
                </a:solidFill>
                <a:latin typeface="Helvetica Neue"/>
                <a:ea typeface="Helvetica Neue"/>
                <a:cs typeface="Helvetica Neue"/>
                <a:sym typeface="Helvetica Neue"/>
              </a:defRPr>
            </a:lvl1pPr>
          </a:lstStyle>
          <a:p>
            <a:r>
              <a:rPr dirty="0"/>
              <a:t>A curated overview of our credentials</a:t>
            </a:r>
          </a:p>
        </p:txBody>
      </p:sp>
      <p:sp>
        <p:nvSpPr>
          <p:cNvPr id="337" name="Google Shape;201;p31"/>
          <p:cNvSpPr txBox="1">
            <a:spLocks noGrp="1"/>
          </p:cNvSpPr>
          <p:nvPr>
            <p:ph type="body" idx="23"/>
          </p:nvPr>
        </p:nvSpPr>
        <p:spPr>
          <a:xfrm>
            <a:off x="699025" y="2381761"/>
            <a:ext cx="2872501" cy="270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nSpc>
                <a:spcPct val="100000"/>
              </a:lnSpc>
              <a:buClrTx/>
              <a:buSzTx/>
              <a:buFontTx/>
              <a:buNone/>
              <a:defRPr sz="1200">
                <a:solidFill>
                  <a:srgbClr val="1F3D48"/>
                </a:solidFill>
                <a:latin typeface="Helvetica Neue"/>
                <a:ea typeface="Helvetica Neue"/>
                <a:cs typeface="Helvetica Neue"/>
                <a:sym typeface="Helvetica Neue"/>
              </a:defRPr>
            </a:lvl1pPr>
          </a:lstStyle>
          <a:p>
            <a:r>
              <a:rPr dirty="0"/>
              <a:t>Presented to</a:t>
            </a:r>
          </a:p>
        </p:txBody>
      </p:sp>
      <p:sp>
        <p:nvSpPr>
          <p:cNvPr id="338" name="Google Shape;202;p31"/>
          <p:cNvSpPr txBox="1">
            <a:spLocks noGrp="1"/>
          </p:cNvSpPr>
          <p:nvPr>
            <p:ph type="body" idx="24"/>
          </p:nvPr>
        </p:nvSpPr>
        <p:spPr>
          <a:xfrm>
            <a:off x="699025" y="2688913"/>
            <a:ext cx="2872501" cy="270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nSpc>
                <a:spcPct val="108000"/>
              </a:lnSpc>
              <a:buClrTx/>
              <a:buSzTx/>
              <a:buFontTx/>
              <a:buNone/>
              <a:defRPr sz="1100" b="1">
                <a:solidFill>
                  <a:srgbClr val="1F3D48"/>
                </a:solidFill>
                <a:latin typeface="Helvetica Neue"/>
                <a:ea typeface="Helvetica Neue"/>
                <a:cs typeface="Helvetica Neue"/>
                <a:sym typeface="Helvetica Neue"/>
              </a:defRPr>
            </a:lvl1pPr>
          </a:lstStyle>
          <a:p>
            <a:r>
              <a:rPr dirty="0"/>
              <a:t>Name</a:t>
            </a:r>
          </a:p>
        </p:txBody>
      </p:sp>
      <p:sp>
        <p:nvSpPr>
          <p:cNvPr id="339" name="Google Shape;203;p31"/>
          <p:cNvSpPr txBox="1">
            <a:spLocks noGrp="1"/>
          </p:cNvSpPr>
          <p:nvPr>
            <p:ph type="body" idx="25"/>
          </p:nvPr>
        </p:nvSpPr>
        <p:spPr>
          <a:xfrm>
            <a:off x="699025" y="3819285"/>
            <a:ext cx="2872501" cy="270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nSpc>
                <a:spcPct val="100000"/>
              </a:lnSpc>
              <a:buClrTx/>
              <a:buSzTx/>
              <a:buFontTx/>
              <a:buNone/>
              <a:defRPr sz="1200">
                <a:solidFill>
                  <a:srgbClr val="1F3D48"/>
                </a:solidFill>
                <a:latin typeface="Helvetica Neue"/>
                <a:ea typeface="Helvetica Neue"/>
                <a:cs typeface="Helvetica Neue"/>
                <a:sym typeface="Helvetica Neue"/>
              </a:defRPr>
            </a:lvl1pPr>
          </a:lstStyle>
          <a:p>
            <a:r>
              <a:rPr dirty="0"/>
              <a:t>DATE</a:t>
            </a:r>
          </a:p>
        </p:txBody>
      </p:sp>
      <p:sp>
        <p:nvSpPr>
          <p:cNvPr id="340" name="Google Shape;204;p31"/>
          <p:cNvSpPr txBox="1">
            <a:spLocks noGrp="1"/>
          </p:cNvSpPr>
          <p:nvPr>
            <p:ph type="body" idx="26"/>
          </p:nvPr>
        </p:nvSpPr>
        <p:spPr>
          <a:xfrm>
            <a:off x="699025" y="2992357"/>
            <a:ext cx="2872501" cy="270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nSpc>
                <a:spcPct val="100000"/>
              </a:lnSpc>
              <a:buClrTx/>
              <a:buSzTx/>
              <a:buFontTx/>
              <a:buNone/>
              <a:defRPr sz="1200">
                <a:solidFill>
                  <a:srgbClr val="1F3D48"/>
                </a:solidFill>
                <a:latin typeface="Helvetica Neue"/>
                <a:ea typeface="Helvetica Neue"/>
                <a:cs typeface="Helvetica Neue"/>
                <a:sym typeface="Helvetica Neue"/>
              </a:defRPr>
            </a:lvl1pPr>
          </a:lstStyle>
          <a:p>
            <a:r>
              <a:rPr dirty="0"/>
              <a:t>Title</a:t>
            </a:r>
          </a:p>
        </p:txBody>
      </p:sp>
      <p:sp>
        <p:nvSpPr>
          <p:cNvPr id="341" name="Google Shape;205;p31"/>
          <p:cNvSpPr/>
          <p:nvPr/>
        </p:nvSpPr>
        <p:spPr>
          <a:xfrm>
            <a:off x="756621" y="2236160"/>
            <a:ext cx="2757302" cy="1"/>
          </a:xfrm>
          <a:prstGeom prst="line">
            <a:avLst/>
          </a:prstGeom>
          <a:ln>
            <a:solidFill>
              <a:srgbClr val="1F3D48"/>
            </a:solidFill>
          </a:ln>
        </p:spPr>
        <p:txBody>
          <a:bodyPr lIns="45719" rIns="45719"/>
          <a:lstStyle/>
          <a:p>
            <a:endParaRPr/>
          </a:p>
        </p:txBody>
      </p:sp>
      <p:pic>
        <p:nvPicPr>
          <p:cNvPr id="342" name="Google Shape;206;p31" descr="Google Shape;206;p31"/>
          <p:cNvPicPr>
            <a:picLocks noChangeAspect="1"/>
          </p:cNvPicPr>
          <p:nvPr/>
        </p:nvPicPr>
        <p:blipFill>
          <a:blip r:embed="rId3"/>
          <a:stretch>
            <a:fillRect/>
          </a:stretch>
        </p:blipFill>
        <p:spPr>
          <a:xfrm>
            <a:off x="6399600" y="357699"/>
            <a:ext cx="2324349" cy="364676"/>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Google Shape;717;p51"/>
          <p:cNvSpPr txBox="1">
            <a:spLocks noGrp="1"/>
          </p:cNvSpPr>
          <p:nvPr>
            <p:ph type="title"/>
          </p:nvPr>
        </p:nvSpPr>
        <p:spPr>
          <a:xfrm>
            <a:off x="627994" y="1512212"/>
            <a:ext cx="3597976" cy="2384664"/>
          </a:xfrm>
          <a:prstGeom prst="rect">
            <a:avLst/>
          </a:prstGeom>
        </p:spPr>
        <p:txBody>
          <a:bodyPr>
            <a:noAutofit/>
          </a:bodyPr>
          <a:lstStyle/>
          <a:p>
            <a:pPr>
              <a:defRPr sz="2300" b="1">
                <a:solidFill>
                  <a:srgbClr val="003B5B"/>
                </a:solidFill>
                <a:latin typeface="Helvetica Neue"/>
                <a:ea typeface="Helvetica Neue"/>
                <a:cs typeface="Helvetica Neue"/>
                <a:sym typeface="Helvetica Neue"/>
              </a:defRPr>
            </a:pPr>
            <a:r>
              <a:rPr lang="en-US" sz="2800" dirty="0">
                <a:solidFill>
                  <a:srgbClr val="A71F6D"/>
                </a:solidFill>
              </a:rPr>
              <a:t>With</a:t>
            </a:r>
            <a:r>
              <a:rPr sz="2800" dirty="0">
                <a:solidFill>
                  <a:srgbClr val="A71F6D"/>
                </a:solidFill>
              </a:rPr>
              <a:t> Kingsley Gate’s</a:t>
            </a:r>
            <a:r>
              <a:rPr lang="en-US" sz="2800" dirty="0">
                <a:solidFill>
                  <a:srgbClr val="A71F6D"/>
                </a:solidFill>
              </a:rPr>
              <a:t> bespoke</a:t>
            </a:r>
            <a:r>
              <a:rPr sz="2800" dirty="0">
                <a:solidFill>
                  <a:srgbClr val="A71F6D"/>
                </a:solidFill>
              </a:rPr>
              <a:t> </a:t>
            </a:r>
            <a:r>
              <a:rPr lang="en-US" sz="2800" dirty="0">
                <a:solidFill>
                  <a:srgbClr val="A71F6D"/>
                </a:solidFill>
              </a:rPr>
              <a:t>e</a:t>
            </a:r>
            <a:r>
              <a:rPr sz="2800" dirty="0">
                <a:solidFill>
                  <a:srgbClr val="A71F6D"/>
                </a:solidFill>
              </a:rPr>
              <a:t>xecutive </a:t>
            </a:r>
            <a:r>
              <a:rPr lang="en-US" sz="2800" dirty="0">
                <a:solidFill>
                  <a:srgbClr val="A71F6D"/>
                </a:solidFill>
              </a:rPr>
              <a:t>s</a:t>
            </a:r>
            <a:r>
              <a:rPr sz="2800" dirty="0">
                <a:solidFill>
                  <a:srgbClr val="A71F6D"/>
                </a:solidFill>
              </a:rPr>
              <a:t>earch process</a:t>
            </a:r>
            <a:r>
              <a:rPr lang="en-US" sz="2800" dirty="0">
                <a:solidFill>
                  <a:srgbClr val="A71F6D"/>
                </a:solidFill>
              </a:rPr>
              <a:t>, </a:t>
            </a:r>
            <a:br>
              <a:rPr lang="en-US" sz="2800" dirty="0">
                <a:solidFill>
                  <a:srgbClr val="A71F6D"/>
                </a:solidFill>
              </a:rPr>
            </a:br>
            <a:r>
              <a:rPr lang="en-US" sz="2800" dirty="0">
                <a:solidFill>
                  <a:srgbClr val="A71F6D"/>
                </a:solidFill>
              </a:rPr>
              <a:t>you get exclusive access to…</a:t>
            </a:r>
            <a:endParaRPr sz="2800" dirty="0">
              <a:solidFill>
                <a:srgbClr val="A71F6D"/>
              </a:solidFill>
            </a:endParaRPr>
          </a:p>
        </p:txBody>
      </p:sp>
      <p:sp>
        <p:nvSpPr>
          <p:cNvPr id="812" name="Google Shape;718;p51"/>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813" name="Google Shape;719;p51"/>
          <p:cNvSpPr txBox="1"/>
          <p:nvPr/>
        </p:nvSpPr>
        <p:spPr>
          <a:xfrm>
            <a:off x="194570" y="83474"/>
            <a:ext cx="23487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814" name="Google Shape;720;p51" descr="Google Shape;720;p51"/>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815" name="Google Shape;721;p51"/>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816" name="Google Shape;722;p51"/>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n-US" dirty="0"/>
              <a:t>Our process</a:t>
            </a:r>
            <a:endParaRPr dirty="0"/>
          </a:p>
        </p:txBody>
      </p:sp>
      <p:sp>
        <p:nvSpPr>
          <p:cNvPr id="817" name="Google Shape;723;p51"/>
          <p:cNvSpPr/>
          <p:nvPr/>
        </p:nvSpPr>
        <p:spPr>
          <a:xfrm>
            <a:off x="4930929" y="620433"/>
            <a:ext cx="3680845" cy="863948"/>
          </a:xfrm>
          <a:prstGeom prst="roundRect">
            <a:avLst>
              <a:gd name="adj" fmla="val 0"/>
            </a:avLst>
          </a:prstGeom>
          <a:solidFill>
            <a:srgbClr val="FFEBFF"/>
          </a:solidFill>
          <a:ln w="12700" cap="flat">
            <a:noFill/>
            <a:miter lim="400000"/>
          </a:ln>
          <a:effectLst/>
        </p:spPr>
        <p:txBody>
          <a:bodyPr wrap="square" lIns="45719" tIns="45719" rIns="45719" bIns="45719" numCol="1" anchor="ctr">
            <a:noAutofit/>
          </a:bodyPr>
          <a:lstStyle/>
          <a:p>
            <a:pPr algn="ctr"/>
            <a:endParaRPr/>
          </a:p>
        </p:txBody>
      </p:sp>
      <p:sp>
        <p:nvSpPr>
          <p:cNvPr id="818" name="Google Shape;724;p51"/>
          <p:cNvSpPr txBox="1"/>
          <p:nvPr/>
        </p:nvSpPr>
        <p:spPr>
          <a:xfrm>
            <a:off x="5052453" y="668349"/>
            <a:ext cx="3386997" cy="7386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lvl1pPr>
              <a:defRPr sz="900" b="1">
                <a:solidFill>
                  <a:srgbClr val="003B5B"/>
                </a:solidFill>
                <a:latin typeface="Helvetica Neue"/>
                <a:ea typeface="Helvetica Neue"/>
                <a:cs typeface="Helvetica Neue"/>
                <a:sym typeface="Helvetica Neue"/>
              </a:defRPr>
            </a:lvl1pPr>
          </a:lstStyle>
          <a:p>
            <a:r>
              <a:rPr lang="en-US" sz="1200" b="0" dirty="0"/>
              <a:t>A </a:t>
            </a:r>
            <a:r>
              <a:rPr lang="en-US" sz="1200" dirty="0"/>
              <a:t>customized</a:t>
            </a:r>
            <a:r>
              <a:rPr sz="1200" dirty="0"/>
              <a:t>, automated technology-enabled platform </a:t>
            </a:r>
            <a:r>
              <a:rPr sz="1200" b="0" dirty="0"/>
              <a:t>that ensures you hire credible, </a:t>
            </a:r>
            <a:r>
              <a:rPr lang="en-US" sz="1200" b="0" dirty="0"/>
              <a:t>A-player executive</a:t>
            </a:r>
            <a:r>
              <a:rPr sz="1200" b="0" dirty="0"/>
              <a:t> candidates   </a:t>
            </a:r>
          </a:p>
        </p:txBody>
      </p:sp>
      <p:sp>
        <p:nvSpPr>
          <p:cNvPr id="819" name="Google Shape;715;p51"/>
          <p:cNvSpPr/>
          <p:nvPr/>
        </p:nvSpPr>
        <p:spPr>
          <a:xfrm>
            <a:off x="4930928" y="1534995"/>
            <a:ext cx="3680846" cy="1169549"/>
          </a:xfrm>
          <a:prstGeom prst="roundRect">
            <a:avLst>
              <a:gd name="adj" fmla="val 0"/>
            </a:avLst>
          </a:prstGeom>
          <a:solidFill>
            <a:srgbClr val="E0EDFF"/>
          </a:solidFill>
          <a:ln w="12700" cap="flat">
            <a:solidFill>
              <a:srgbClr val="E0EDFF"/>
            </a:solidFill>
            <a:miter lim="400000"/>
          </a:ln>
          <a:effectLst/>
        </p:spPr>
        <p:txBody>
          <a:bodyPr wrap="square" lIns="45719" tIns="45719" rIns="45719" bIns="45719" numCol="1" anchor="ctr">
            <a:noAutofit/>
          </a:bodyPr>
          <a:lstStyle/>
          <a:p>
            <a:pPr algn="ctr"/>
            <a:endParaRPr/>
          </a:p>
        </p:txBody>
      </p:sp>
      <p:sp>
        <p:nvSpPr>
          <p:cNvPr id="821" name="Google Shape;728;p51"/>
          <p:cNvSpPr/>
          <p:nvPr/>
        </p:nvSpPr>
        <p:spPr>
          <a:xfrm>
            <a:off x="4930927" y="3940703"/>
            <a:ext cx="3713951" cy="795156"/>
          </a:xfrm>
          <a:prstGeom prst="roundRect">
            <a:avLst>
              <a:gd name="adj" fmla="val 0"/>
            </a:avLst>
          </a:prstGeom>
          <a:solidFill>
            <a:schemeClr val="bg1">
              <a:lumMod val="95000"/>
            </a:schemeClr>
          </a:solidFill>
          <a:ln w="12700" cap="flat">
            <a:noFill/>
            <a:miter lim="400000"/>
          </a:ln>
          <a:effectLst/>
        </p:spPr>
        <p:txBody>
          <a:bodyPr wrap="square" lIns="45719" tIns="45719" rIns="45719" bIns="45719" numCol="1" anchor="ctr">
            <a:noAutofit/>
          </a:bodyPr>
          <a:lstStyle/>
          <a:p>
            <a:pPr algn="ctr"/>
            <a:endParaRPr/>
          </a:p>
        </p:txBody>
      </p:sp>
      <p:sp>
        <p:nvSpPr>
          <p:cNvPr id="823" name="Google Shape;727;p51"/>
          <p:cNvSpPr/>
          <p:nvPr/>
        </p:nvSpPr>
        <p:spPr>
          <a:xfrm>
            <a:off x="4930928" y="2768642"/>
            <a:ext cx="3713951" cy="1118049"/>
          </a:xfrm>
          <a:prstGeom prst="roundRect">
            <a:avLst>
              <a:gd name="adj" fmla="val 0"/>
            </a:avLst>
          </a:prstGeom>
          <a:solidFill>
            <a:srgbClr val="FFF8D0"/>
          </a:solidFill>
          <a:ln w="12700" cap="flat">
            <a:noFill/>
            <a:miter lim="400000"/>
          </a:ln>
          <a:effectLst/>
        </p:spPr>
        <p:txBody>
          <a:bodyPr wrap="square" lIns="45719" tIns="45719" rIns="45719" bIns="45719" numCol="1" anchor="ctr">
            <a:noAutofit/>
          </a:bodyPr>
          <a:lstStyle/>
          <a:p>
            <a:pPr algn="ctr"/>
            <a:endParaRPr/>
          </a:p>
        </p:txBody>
      </p:sp>
      <p:sp>
        <p:nvSpPr>
          <p:cNvPr id="824" name="Google Shape;730;p51"/>
          <p:cNvSpPr txBox="1"/>
          <p:nvPr/>
        </p:nvSpPr>
        <p:spPr>
          <a:xfrm>
            <a:off x="5026696" y="1587887"/>
            <a:ext cx="3489310" cy="11079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lvl1pPr>
              <a:defRPr sz="900" b="1">
                <a:solidFill>
                  <a:srgbClr val="003B5B"/>
                </a:solidFill>
                <a:latin typeface="Helvetica Neue"/>
                <a:ea typeface="Helvetica Neue"/>
                <a:cs typeface="Helvetica Neue"/>
                <a:sym typeface="Helvetica Neue"/>
              </a:defRPr>
            </a:lvl1pPr>
          </a:lstStyle>
          <a:p>
            <a:r>
              <a:rPr lang="en-US" sz="1200" b="0" dirty="0"/>
              <a:t>A</a:t>
            </a:r>
            <a:r>
              <a:rPr sz="1200" b="0" dirty="0"/>
              <a:t> </a:t>
            </a:r>
            <a:r>
              <a:rPr sz="1200" dirty="0"/>
              <a:t>seamless and secure client-focused user experience </a:t>
            </a:r>
            <a:r>
              <a:rPr lang="en-US" sz="1200" b="0" dirty="0"/>
              <a:t>that keeps you updated with the progress of your search, real time with real data at the click of a button. Access </a:t>
            </a:r>
            <a:r>
              <a:rPr sz="1200" b="0" dirty="0"/>
              <a:t>from any device: desktop, tablet, or mob</a:t>
            </a:r>
            <a:r>
              <a:rPr lang="en-US" sz="1200" b="0" dirty="0"/>
              <a:t>ile</a:t>
            </a:r>
            <a:endParaRPr sz="1200" b="0" dirty="0"/>
          </a:p>
        </p:txBody>
      </p:sp>
      <p:sp>
        <p:nvSpPr>
          <p:cNvPr id="2" name="Google Shape;698;p50">
            <a:extLst>
              <a:ext uri="{FF2B5EF4-FFF2-40B4-BE49-F238E27FC236}">
                <a16:creationId xmlns:a16="http://schemas.microsoft.com/office/drawing/2014/main" id="{E0CB2EA2-13FF-690B-D905-E035FA9F3E94}"/>
              </a:ext>
            </a:extLst>
          </p:cNvPr>
          <p:cNvSpPr/>
          <p:nvPr/>
        </p:nvSpPr>
        <p:spPr>
          <a:xfrm>
            <a:off x="473296" y="1684582"/>
            <a:ext cx="58399" cy="2022536"/>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820" name="Google Shape;726;p51"/>
          <p:cNvSpPr txBox="1"/>
          <p:nvPr/>
        </p:nvSpPr>
        <p:spPr>
          <a:xfrm>
            <a:off x="5026696" y="3933428"/>
            <a:ext cx="3585078" cy="8024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lvl1pPr>
              <a:lnSpc>
                <a:spcPct val="115000"/>
              </a:lnSpc>
              <a:defRPr sz="900" b="1">
                <a:solidFill>
                  <a:srgbClr val="003B5B"/>
                </a:solidFill>
                <a:latin typeface="Helvetica Neue"/>
                <a:ea typeface="Helvetica Neue"/>
                <a:cs typeface="Helvetica Neue"/>
                <a:sym typeface="Helvetica Neue"/>
              </a:defRPr>
            </a:lvl1pPr>
          </a:lstStyle>
          <a:p>
            <a:r>
              <a:rPr lang="en-US" sz="1200" dirty="0"/>
              <a:t>U</a:t>
            </a:r>
            <a:r>
              <a:rPr sz="1200" dirty="0"/>
              <a:t>nparalleled speed</a:t>
            </a:r>
            <a:r>
              <a:rPr lang="en-US" sz="1200" dirty="0"/>
              <a:t>, trust, and transparency </a:t>
            </a:r>
            <a:r>
              <a:rPr lang="en-US" sz="1200" b="0" dirty="0"/>
              <a:t>so you can start the search process</a:t>
            </a:r>
            <a:r>
              <a:rPr sz="1200" b="0" dirty="0"/>
              <a:t> within days of the kick-off </a:t>
            </a:r>
            <a:r>
              <a:rPr lang="en-US" sz="1200" b="0" dirty="0"/>
              <a:t>conversation</a:t>
            </a:r>
            <a:endParaRPr sz="1200" b="0" dirty="0"/>
          </a:p>
        </p:txBody>
      </p:sp>
      <p:sp>
        <p:nvSpPr>
          <p:cNvPr id="822" name="Google Shape;729;p51"/>
          <p:cNvSpPr txBox="1"/>
          <p:nvPr/>
        </p:nvSpPr>
        <p:spPr>
          <a:xfrm>
            <a:off x="5064002" y="2768642"/>
            <a:ext cx="3680713" cy="11079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lvl1pPr>
              <a:defRPr sz="900" b="1">
                <a:solidFill>
                  <a:srgbClr val="003B5B"/>
                </a:solidFill>
                <a:latin typeface="Helvetica Neue"/>
                <a:ea typeface="Helvetica Neue"/>
                <a:cs typeface="Helvetica Neue"/>
                <a:sym typeface="Helvetica Neue"/>
              </a:defRPr>
            </a:lvl1pPr>
          </a:lstStyle>
          <a:p>
            <a:r>
              <a:rPr lang="en-US" sz="1200" b="0" dirty="0"/>
              <a:t>A </a:t>
            </a:r>
            <a:r>
              <a:rPr lang="en-US" sz="1200" dirty="0"/>
              <a:t>calibrated curation of best suited candidates </a:t>
            </a:r>
            <a:r>
              <a:rPr lang="en-US" sz="1200" b="0" dirty="0"/>
              <a:t>identified using proprietary technology developed in collaboration with North-Eastern University. Our technology evaluates skills, competencies, and decision-making styles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Google Shape;736;p52"/>
          <p:cNvSpPr/>
          <p:nvPr/>
        </p:nvSpPr>
        <p:spPr>
          <a:xfrm>
            <a:off x="7244750" y="2025125"/>
            <a:ext cx="1674901" cy="2635800"/>
          </a:xfrm>
          <a:prstGeom prst="roundRect">
            <a:avLst>
              <a:gd name="adj" fmla="val 4382"/>
            </a:avLst>
          </a:prstGeom>
          <a:solidFill>
            <a:srgbClr val="D9D9D9">
              <a:alpha val="40000"/>
            </a:srgbClr>
          </a:solidFill>
          <a:ln w="12700">
            <a:miter lim="400000"/>
          </a:ln>
        </p:spPr>
        <p:txBody>
          <a:bodyPr lIns="45719" rIns="45719"/>
          <a:lstStyle/>
          <a:p>
            <a:pPr>
              <a:defRPr sz="1200">
                <a:solidFill>
                  <a:srgbClr val="3A3737"/>
                </a:solidFill>
              </a:defRPr>
            </a:pPr>
            <a:endParaRPr/>
          </a:p>
        </p:txBody>
      </p:sp>
      <p:sp>
        <p:nvSpPr>
          <p:cNvPr id="828" name="Google Shape;737;p52"/>
          <p:cNvSpPr/>
          <p:nvPr/>
        </p:nvSpPr>
        <p:spPr>
          <a:xfrm>
            <a:off x="7244750" y="1985874"/>
            <a:ext cx="1674901" cy="801001"/>
          </a:xfrm>
          <a:prstGeom prst="roundRect">
            <a:avLst>
              <a:gd name="adj" fmla="val 4382"/>
            </a:avLst>
          </a:prstGeom>
          <a:solidFill>
            <a:srgbClr val="C6DEE7"/>
          </a:solidFill>
          <a:ln w="12700">
            <a:miter lim="400000"/>
          </a:ln>
        </p:spPr>
        <p:txBody>
          <a:bodyPr lIns="45719" rIns="45719"/>
          <a:lstStyle/>
          <a:p>
            <a:pPr>
              <a:defRPr sz="1200">
                <a:solidFill>
                  <a:srgbClr val="3A3737"/>
                </a:solidFill>
              </a:defRPr>
            </a:pPr>
            <a:endParaRPr/>
          </a:p>
        </p:txBody>
      </p:sp>
      <p:sp>
        <p:nvSpPr>
          <p:cNvPr id="829" name="Google Shape;738;p52"/>
          <p:cNvSpPr/>
          <p:nvPr/>
        </p:nvSpPr>
        <p:spPr>
          <a:xfrm>
            <a:off x="5489650" y="2025125"/>
            <a:ext cx="1674901" cy="2635800"/>
          </a:xfrm>
          <a:prstGeom prst="roundRect">
            <a:avLst>
              <a:gd name="adj" fmla="val 4382"/>
            </a:avLst>
          </a:prstGeom>
          <a:solidFill>
            <a:srgbClr val="D9D9D9">
              <a:alpha val="40000"/>
            </a:srgbClr>
          </a:solidFill>
          <a:ln w="12700">
            <a:miter lim="400000"/>
          </a:ln>
        </p:spPr>
        <p:txBody>
          <a:bodyPr lIns="45719" rIns="45719"/>
          <a:lstStyle/>
          <a:p>
            <a:pPr>
              <a:defRPr sz="1200">
                <a:solidFill>
                  <a:srgbClr val="3A3737"/>
                </a:solidFill>
              </a:defRPr>
            </a:pPr>
            <a:endParaRPr/>
          </a:p>
        </p:txBody>
      </p:sp>
      <p:sp>
        <p:nvSpPr>
          <p:cNvPr id="830" name="Google Shape;739;p52"/>
          <p:cNvSpPr/>
          <p:nvPr/>
        </p:nvSpPr>
        <p:spPr>
          <a:xfrm>
            <a:off x="5489650" y="1985874"/>
            <a:ext cx="1674901" cy="801001"/>
          </a:xfrm>
          <a:prstGeom prst="roundRect">
            <a:avLst>
              <a:gd name="adj" fmla="val 4382"/>
            </a:avLst>
          </a:prstGeom>
          <a:solidFill>
            <a:srgbClr val="C6DEE7"/>
          </a:solidFill>
          <a:ln w="12700">
            <a:miter lim="400000"/>
          </a:ln>
        </p:spPr>
        <p:txBody>
          <a:bodyPr lIns="45719" rIns="45719"/>
          <a:lstStyle/>
          <a:p>
            <a:pPr>
              <a:defRPr sz="1200">
                <a:solidFill>
                  <a:srgbClr val="3A3737"/>
                </a:solidFill>
              </a:defRPr>
            </a:pPr>
            <a:endParaRPr/>
          </a:p>
        </p:txBody>
      </p:sp>
      <p:sp>
        <p:nvSpPr>
          <p:cNvPr id="831" name="Google Shape;740;p52"/>
          <p:cNvSpPr/>
          <p:nvPr/>
        </p:nvSpPr>
        <p:spPr>
          <a:xfrm>
            <a:off x="3734549" y="2025125"/>
            <a:ext cx="1674902" cy="2635800"/>
          </a:xfrm>
          <a:prstGeom prst="roundRect">
            <a:avLst>
              <a:gd name="adj" fmla="val 4382"/>
            </a:avLst>
          </a:prstGeom>
          <a:solidFill>
            <a:srgbClr val="D9D9D9">
              <a:alpha val="40000"/>
            </a:srgbClr>
          </a:solidFill>
          <a:ln w="12700">
            <a:miter lim="400000"/>
          </a:ln>
        </p:spPr>
        <p:txBody>
          <a:bodyPr lIns="45719" rIns="45719"/>
          <a:lstStyle/>
          <a:p>
            <a:pPr>
              <a:defRPr sz="1200">
                <a:solidFill>
                  <a:srgbClr val="3A3737"/>
                </a:solidFill>
              </a:defRPr>
            </a:pPr>
            <a:endParaRPr/>
          </a:p>
        </p:txBody>
      </p:sp>
      <p:sp>
        <p:nvSpPr>
          <p:cNvPr id="832" name="Google Shape;741;p52"/>
          <p:cNvSpPr/>
          <p:nvPr/>
        </p:nvSpPr>
        <p:spPr>
          <a:xfrm>
            <a:off x="3734549" y="1985874"/>
            <a:ext cx="1674902" cy="801001"/>
          </a:xfrm>
          <a:prstGeom prst="roundRect">
            <a:avLst>
              <a:gd name="adj" fmla="val 4382"/>
            </a:avLst>
          </a:prstGeom>
          <a:solidFill>
            <a:srgbClr val="C6DEE7"/>
          </a:solidFill>
          <a:ln w="12700">
            <a:miter lim="400000"/>
          </a:ln>
        </p:spPr>
        <p:txBody>
          <a:bodyPr lIns="45719" rIns="45719"/>
          <a:lstStyle/>
          <a:p>
            <a:pPr>
              <a:defRPr sz="1200">
                <a:solidFill>
                  <a:srgbClr val="3A3737"/>
                </a:solidFill>
              </a:defRPr>
            </a:pPr>
            <a:endParaRPr/>
          </a:p>
        </p:txBody>
      </p:sp>
      <p:sp>
        <p:nvSpPr>
          <p:cNvPr id="833" name="Google Shape;742;p52"/>
          <p:cNvSpPr/>
          <p:nvPr/>
        </p:nvSpPr>
        <p:spPr>
          <a:xfrm>
            <a:off x="1979449" y="2025125"/>
            <a:ext cx="1674902" cy="2635800"/>
          </a:xfrm>
          <a:prstGeom prst="roundRect">
            <a:avLst>
              <a:gd name="adj" fmla="val 4382"/>
            </a:avLst>
          </a:prstGeom>
          <a:solidFill>
            <a:srgbClr val="D9D9D9">
              <a:alpha val="40000"/>
            </a:srgbClr>
          </a:solidFill>
          <a:ln w="12700">
            <a:miter lim="400000"/>
          </a:ln>
        </p:spPr>
        <p:txBody>
          <a:bodyPr lIns="45719" rIns="45719"/>
          <a:lstStyle/>
          <a:p>
            <a:pPr>
              <a:defRPr sz="1200">
                <a:solidFill>
                  <a:srgbClr val="3A3737"/>
                </a:solidFill>
              </a:defRPr>
            </a:pPr>
            <a:endParaRPr/>
          </a:p>
        </p:txBody>
      </p:sp>
      <p:sp>
        <p:nvSpPr>
          <p:cNvPr id="834" name="Google Shape;743;p52"/>
          <p:cNvSpPr/>
          <p:nvPr/>
        </p:nvSpPr>
        <p:spPr>
          <a:xfrm>
            <a:off x="1979449" y="1985874"/>
            <a:ext cx="1674902" cy="801001"/>
          </a:xfrm>
          <a:prstGeom prst="roundRect">
            <a:avLst>
              <a:gd name="adj" fmla="val 4382"/>
            </a:avLst>
          </a:prstGeom>
          <a:solidFill>
            <a:srgbClr val="C6DEE7"/>
          </a:solidFill>
          <a:ln w="12700">
            <a:miter lim="400000"/>
          </a:ln>
        </p:spPr>
        <p:txBody>
          <a:bodyPr lIns="45719" rIns="45719"/>
          <a:lstStyle/>
          <a:p>
            <a:pPr>
              <a:defRPr sz="1200">
                <a:solidFill>
                  <a:srgbClr val="3A3737"/>
                </a:solidFill>
              </a:defRPr>
            </a:pPr>
            <a:endParaRPr/>
          </a:p>
        </p:txBody>
      </p:sp>
      <p:sp>
        <p:nvSpPr>
          <p:cNvPr id="835" name="Google Shape;744;p52"/>
          <p:cNvSpPr/>
          <p:nvPr/>
        </p:nvSpPr>
        <p:spPr>
          <a:xfrm>
            <a:off x="224349" y="2025125"/>
            <a:ext cx="1674902" cy="2635800"/>
          </a:xfrm>
          <a:prstGeom prst="roundRect">
            <a:avLst>
              <a:gd name="adj" fmla="val 4382"/>
            </a:avLst>
          </a:prstGeom>
          <a:solidFill>
            <a:srgbClr val="D9D9D9">
              <a:alpha val="40000"/>
            </a:srgbClr>
          </a:solidFill>
          <a:ln w="12700">
            <a:miter lim="400000"/>
          </a:ln>
        </p:spPr>
        <p:txBody>
          <a:bodyPr lIns="45719" rIns="45719"/>
          <a:lstStyle/>
          <a:p>
            <a:pPr>
              <a:defRPr sz="1200">
                <a:solidFill>
                  <a:srgbClr val="3A3737"/>
                </a:solidFill>
              </a:defRPr>
            </a:pPr>
            <a:endParaRPr/>
          </a:p>
        </p:txBody>
      </p:sp>
      <p:sp>
        <p:nvSpPr>
          <p:cNvPr id="836" name="Google Shape;745;p52"/>
          <p:cNvSpPr/>
          <p:nvPr/>
        </p:nvSpPr>
        <p:spPr>
          <a:xfrm>
            <a:off x="224349" y="1985874"/>
            <a:ext cx="1674902" cy="801001"/>
          </a:xfrm>
          <a:prstGeom prst="roundRect">
            <a:avLst>
              <a:gd name="adj" fmla="val 4382"/>
            </a:avLst>
          </a:prstGeom>
          <a:solidFill>
            <a:srgbClr val="C6DEE7"/>
          </a:solidFill>
          <a:ln w="12700">
            <a:miter lim="400000"/>
          </a:ln>
        </p:spPr>
        <p:txBody>
          <a:bodyPr lIns="45719" rIns="45719"/>
          <a:lstStyle/>
          <a:p>
            <a:pPr>
              <a:defRPr sz="1200">
                <a:solidFill>
                  <a:srgbClr val="3A3737"/>
                </a:solidFill>
              </a:defRPr>
            </a:pPr>
            <a:endParaRPr/>
          </a:p>
        </p:txBody>
      </p:sp>
      <p:sp>
        <p:nvSpPr>
          <p:cNvPr id="837" name="Google Shape;746;p52"/>
          <p:cNvSpPr txBox="1">
            <a:spLocks noGrp="1"/>
          </p:cNvSpPr>
          <p:nvPr>
            <p:ph type="title"/>
          </p:nvPr>
        </p:nvSpPr>
        <p:spPr>
          <a:xfrm>
            <a:off x="487351" y="590428"/>
            <a:ext cx="6211756" cy="554101"/>
          </a:xfrm>
          <a:prstGeom prst="rect">
            <a:avLst/>
          </a:prstGeom>
        </p:spPr>
        <p:txBody>
          <a:bodyPr>
            <a:normAutofit/>
          </a:bodyPr>
          <a:lstStyle>
            <a:lvl1pPr>
              <a:defRPr sz="2100" b="1">
                <a:latin typeface="Helvetica Neue"/>
                <a:ea typeface="Helvetica Neue"/>
                <a:cs typeface="Helvetica Neue"/>
                <a:sym typeface="Helvetica Neue"/>
              </a:defRPr>
            </a:lvl1pPr>
          </a:lstStyle>
          <a:p>
            <a:r>
              <a:rPr sz="2400" dirty="0"/>
              <a:t>The Kingsley Gate Search Process</a:t>
            </a:r>
          </a:p>
        </p:txBody>
      </p:sp>
      <p:sp>
        <p:nvSpPr>
          <p:cNvPr id="838" name="Google Shape;747;p52"/>
          <p:cNvSpPr/>
          <p:nvPr/>
        </p:nvSpPr>
        <p:spPr>
          <a:xfrm>
            <a:off x="346762" y="4229267"/>
            <a:ext cx="316201" cy="315901"/>
          </a:xfrm>
          <a:prstGeom prst="ellipse">
            <a:avLst/>
          </a:prstGeom>
          <a:solidFill>
            <a:srgbClr val="003B5B"/>
          </a:solidFill>
          <a:ln w="12700">
            <a:miter lim="400000"/>
          </a:ln>
        </p:spPr>
        <p:txBody>
          <a:bodyPr lIns="45719" rIns="45719" anchor="ctr"/>
          <a:lstStyle/>
          <a:p>
            <a:pPr algn="ctr">
              <a:defRPr sz="1600">
                <a:solidFill>
                  <a:srgbClr val="FFFFFF"/>
                </a:solidFill>
              </a:defRPr>
            </a:pPr>
            <a:endParaRPr/>
          </a:p>
        </p:txBody>
      </p:sp>
      <p:sp>
        <p:nvSpPr>
          <p:cNvPr id="839" name="Google Shape;748;p52"/>
          <p:cNvSpPr txBox="1"/>
          <p:nvPr/>
        </p:nvSpPr>
        <p:spPr>
          <a:xfrm>
            <a:off x="427557" y="4229672"/>
            <a:ext cx="155101" cy="315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lgn="ctr">
              <a:defRPr sz="1600">
                <a:solidFill>
                  <a:srgbClr val="FFFFFF"/>
                </a:solidFill>
              </a:defRPr>
            </a:lvl1pPr>
          </a:lstStyle>
          <a:p>
            <a:r>
              <a:rPr dirty="0">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840" name="Google Shape;749;p52"/>
          <p:cNvSpPr txBox="1"/>
          <p:nvPr/>
        </p:nvSpPr>
        <p:spPr>
          <a:xfrm>
            <a:off x="305074" y="2061578"/>
            <a:ext cx="1517102" cy="5221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000" b="1">
                <a:solidFill>
                  <a:srgbClr val="003B5B"/>
                </a:solidFill>
                <a:latin typeface="Helvetica Neue"/>
                <a:ea typeface="Helvetica Neue"/>
                <a:cs typeface="Helvetica Neue"/>
                <a:sym typeface="Helvetica Neue"/>
              </a:defRPr>
            </a:lvl1pPr>
          </a:lstStyle>
          <a:p>
            <a:r>
              <a:rPr dirty="0"/>
              <a:t>OUTLINE THE SEARCH REQUIREMENTS</a:t>
            </a:r>
          </a:p>
        </p:txBody>
      </p:sp>
      <p:sp>
        <p:nvSpPr>
          <p:cNvPr id="841" name="Google Shape;750;p52"/>
          <p:cNvSpPr txBox="1"/>
          <p:nvPr/>
        </p:nvSpPr>
        <p:spPr>
          <a:xfrm>
            <a:off x="2060475" y="2025113"/>
            <a:ext cx="1517101" cy="674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000" b="1">
                <a:solidFill>
                  <a:srgbClr val="003B5B"/>
                </a:solidFill>
                <a:latin typeface="Helvetica Neue"/>
                <a:ea typeface="Helvetica Neue"/>
                <a:cs typeface="Helvetica Neue"/>
                <a:sym typeface="Helvetica Neue"/>
              </a:defRPr>
            </a:lvl1pPr>
          </a:lstStyle>
          <a:p>
            <a:r>
              <a:rPr dirty="0"/>
              <a:t>INTERVIEW CANDIDATES WITHIN DAYS OF THE SEARCH KICK-OFF INTERVIEW</a:t>
            </a:r>
          </a:p>
        </p:txBody>
      </p:sp>
      <p:sp>
        <p:nvSpPr>
          <p:cNvPr id="842" name="Google Shape;751;p52"/>
          <p:cNvSpPr txBox="1"/>
          <p:nvPr/>
        </p:nvSpPr>
        <p:spPr>
          <a:xfrm>
            <a:off x="3815874" y="2025113"/>
            <a:ext cx="1517101" cy="530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000" b="1">
                <a:solidFill>
                  <a:srgbClr val="003B5B"/>
                </a:solidFill>
                <a:latin typeface="Helvetica Neue"/>
                <a:ea typeface="Helvetica Neue"/>
                <a:cs typeface="Helvetica Neue"/>
                <a:sym typeface="Helvetica Neue"/>
              </a:defRPr>
            </a:lvl1pPr>
          </a:lstStyle>
          <a:p>
            <a:r>
              <a:rPr dirty="0"/>
              <a:t>MAP THE </a:t>
            </a:r>
            <a:endParaRPr lang="en-US" dirty="0"/>
          </a:p>
          <a:p>
            <a:r>
              <a:rPr dirty="0"/>
              <a:t>CANDIDATES PER </a:t>
            </a:r>
            <a:endParaRPr lang="en-US" dirty="0"/>
          </a:p>
          <a:p>
            <a:r>
              <a:rPr dirty="0"/>
              <a:t>OUR FRAMEWORK </a:t>
            </a:r>
          </a:p>
        </p:txBody>
      </p:sp>
      <p:sp>
        <p:nvSpPr>
          <p:cNvPr id="843" name="Google Shape;752;p52"/>
          <p:cNvSpPr txBox="1"/>
          <p:nvPr/>
        </p:nvSpPr>
        <p:spPr>
          <a:xfrm>
            <a:off x="5571275" y="2025113"/>
            <a:ext cx="1517101" cy="530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000" b="1">
                <a:solidFill>
                  <a:srgbClr val="003B5B"/>
                </a:solidFill>
                <a:latin typeface="Helvetica Neue"/>
                <a:ea typeface="Helvetica Neue"/>
                <a:cs typeface="Helvetica Neue"/>
                <a:sym typeface="Helvetica Neue"/>
              </a:defRPr>
            </a:lvl1pPr>
          </a:lstStyle>
          <a:p>
            <a:r>
              <a:rPr dirty="0"/>
              <a:t>HIR</a:t>
            </a:r>
            <a:r>
              <a:rPr lang="en-US" dirty="0"/>
              <a:t>E A CANDIDATE CALIBERATED TO YOUR ORGANIZATION</a:t>
            </a:r>
            <a:endParaRPr dirty="0"/>
          </a:p>
        </p:txBody>
      </p:sp>
      <p:sp>
        <p:nvSpPr>
          <p:cNvPr id="844" name="Google Shape;753;p52"/>
          <p:cNvSpPr txBox="1"/>
          <p:nvPr/>
        </p:nvSpPr>
        <p:spPr>
          <a:xfrm>
            <a:off x="7326675" y="2025113"/>
            <a:ext cx="1517101" cy="530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000" b="1">
                <a:solidFill>
                  <a:srgbClr val="003B5B"/>
                </a:solidFill>
                <a:latin typeface="Helvetica Neue"/>
                <a:ea typeface="Helvetica Neue"/>
                <a:cs typeface="Helvetica Neue"/>
                <a:sym typeface="Helvetica Neue"/>
              </a:defRPr>
            </a:lvl1pPr>
          </a:lstStyle>
          <a:p>
            <a:r>
              <a:rPr dirty="0"/>
              <a:t>ONBOARDING FOR</a:t>
            </a:r>
            <a:r>
              <a:rPr lang="en-US" dirty="0"/>
              <a:t> LONG-LASTING</a:t>
            </a:r>
            <a:r>
              <a:rPr dirty="0"/>
              <a:t> SUCCESS</a:t>
            </a:r>
          </a:p>
        </p:txBody>
      </p:sp>
      <p:sp>
        <p:nvSpPr>
          <p:cNvPr id="845" name="Google Shape;755;p52"/>
          <p:cNvSpPr/>
          <p:nvPr/>
        </p:nvSpPr>
        <p:spPr>
          <a:xfrm>
            <a:off x="346775" y="598678"/>
            <a:ext cx="71401" cy="531001"/>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846" name="Google Shape;756;p52"/>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847" name="Google Shape;757;p52"/>
          <p:cNvSpPr txBox="1"/>
          <p:nvPr/>
        </p:nvSpPr>
        <p:spPr>
          <a:xfrm>
            <a:off x="194568" y="83474"/>
            <a:ext cx="27495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848" name="Google Shape;758;p52" descr="Google Shape;758;p52"/>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849" name="Google Shape;759;p52"/>
          <p:cNvSpPr/>
          <p:nvPr/>
        </p:nvSpPr>
        <p:spPr>
          <a:xfrm>
            <a:off x="-24017" y="5004891"/>
            <a:ext cx="9192002" cy="149701"/>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850" name="Google Shape;760;p52"/>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Our process</a:t>
            </a:r>
          </a:p>
        </p:txBody>
      </p:sp>
      <p:sp>
        <p:nvSpPr>
          <p:cNvPr id="851" name="Google Shape;761;p52"/>
          <p:cNvSpPr txBox="1"/>
          <p:nvPr/>
        </p:nvSpPr>
        <p:spPr>
          <a:xfrm>
            <a:off x="504862" y="1070140"/>
            <a:ext cx="6659689" cy="553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pPr>
              <a:defRPr sz="1000">
                <a:solidFill>
                  <a:srgbClr val="3A3737"/>
                </a:solidFill>
              </a:defRPr>
            </a:pPr>
            <a:r>
              <a:rPr lang="en-US" sz="1200" b="1" dirty="0"/>
              <a:t>Kingsley Gate operates on an</a:t>
            </a:r>
            <a:r>
              <a:rPr lang="en-US" sz="1200" b="1" dirty="0">
                <a:latin typeface="Helvetica Neue"/>
                <a:ea typeface="Helvetica Neue"/>
                <a:cs typeface="Helvetica Neue"/>
                <a:sym typeface="Helvetica Neue"/>
              </a:rPr>
              <a:t> industry-leading AI-enabled tech platform that ensures </a:t>
            </a:r>
            <a:r>
              <a:rPr lang="en-US" sz="1200" b="1" dirty="0"/>
              <a:t>speed and thoroughness</a:t>
            </a:r>
            <a:r>
              <a:rPr lang="en-US" sz="1200" b="1" dirty="0">
                <a:latin typeface="Helvetica Neue"/>
                <a:ea typeface="Helvetica Neue"/>
                <a:cs typeface="Helvetica Neue"/>
                <a:sym typeface="Helvetica Neue"/>
              </a:rPr>
              <a:t> – so, you don’t have to choose</a:t>
            </a:r>
          </a:p>
        </p:txBody>
      </p:sp>
      <p:sp>
        <p:nvSpPr>
          <p:cNvPr id="852" name="Google Shape;762;p52"/>
          <p:cNvSpPr/>
          <p:nvPr/>
        </p:nvSpPr>
        <p:spPr>
          <a:xfrm>
            <a:off x="1502174" y="4309162"/>
            <a:ext cx="257101" cy="167101"/>
          </a:xfrm>
          <a:prstGeom prst="rightArrow">
            <a:avLst>
              <a:gd name="adj1" fmla="val 50000"/>
              <a:gd name="adj2" fmla="val 62171"/>
            </a:avLst>
          </a:prstGeom>
          <a:solidFill>
            <a:srgbClr val="B7B7B7"/>
          </a:solidFill>
          <a:ln w="12700">
            <a:miter lim="400000"/>
          </a:ln>
        </p:spPr>
        <p:txBody>
          <a:bodyPr lIns="45719" rIns="45719" anchor="ctr"/>
          <a:lstStyle/>
          <a:p>
            <a:pPr algn="ctr"/>
            <a:endParaRPr/>
          </a:p>
        </p:txBody>
      </p:sp>
      <p:sp>
        <p:nvSpPr>
          <p:cNvPr id="853" name="Google Shape;763;p52"/>
          <p:cNvSpPr txBox="1"/>
          <p:nvPr/>
        </p:nvSpPr>
        <p:spPr>
          <a:xfrm>
            <a:off x="305074" y="2853688"/>
            <a:ext cx="1517102" cy="761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900">
                <a:solidFill>
                  <a:srgbClr val="3A3737"/>
                </a:solidFill>
                <a:latin typeface="Helvetica Neue"/>
                <a:ea typeface="Helvetica Neue"/>
                <a:cs typeface="Helvetica Neue"/>
                <a:sym typeface="Helvetica Neue"/>
              </a:defRPr>
            </a:lvl1pPr>
          </a:lstStyle>
          <a:p>
            <a:r>
              <a:rPr dirty="0"/>
              <a:t>We start with a conversation to understand your business objectives, strategy, current team, and leadership needs</a:t>
            </a:r>
          </a:p>
        </p:txBody>
      </p:sp>
      <p:sp>
        <p:nvSpPr>
          <p:cNvPr id="854" name="Google Shape;764;p52"/>
          <p:cNvSpPr txBox="1"/>
          <p:nvPr/>
        </p:nvSpPr>
        <p:spPr>
          <a:xfrm>
            <a:off x="2058350" y="2853688"/>
            <a:ext cx="1485052" cy="903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defRPr sz="900">
                <a:solidFill>
                  <a:srgbClr val="3A3737"/>
                </a:solidFill>
                <a:latin typeface="Helvetica Neue"/>
                <a:ea typeface="Helvetica Neue"/>
                <a:cs typeface="Helvetica Neue"/>
                <a:sym typeface="Helvetica Neue"/>
              </a:defRPr>
            </a:lvl1pPr>
          </a:lstStyle>
          <a:p>
            <a:r>
              <a:rPr dirty="0"/>
              <a:t>Powered by our automated sourcing technology, we find A-player executive candidates in days, not weeks for you to start interview</a:t>
            </a:r>
          </a:p>
        </p:txBody>
      </p:sp>
      <p:sp>
        <p:nvSpPr>
          <p:cNvPr id="855" name="Google Shape;765;p52"/>
          <p:cNvSpPr txBox="1"/>
          <p:nvPr/>
        </p:nvSpPr>
        <p:spPr>
          <a:xfrm>
            <a:off x="3815874" y="2853688"/>
            <a:ext cx="1517101" cy="1043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900">
                <a:solidFill>
                  <a:srgbClr val="3A3737"/>
                </a:solidFill>
                <a:latin typeface="Helvetica Neue"/>
                <a:ea typeface="Helvetica Neue"/>
                <a:cs typeface="Helvetica Neue"/>
                <a:sym typeface="Helvetica Neue"/>
              </a:defRPr>
            </a:lvl1pPr>
          </a:lstStyle>
          <a:p>
            <a:r>
              <a:rPr dirty="0"/>
              <a:t>Assisted by our bespoke technology providing you real data in real time, we map how various profiles might operate successfully within the context of your organization and team</a:t>
            </a:r>
          </a:p>
        </p:txBody>
      </p:sp>
      <p:sp>
        <p:nvSpPr>
          <p:cNvPr id="856" name="Google Shape;766;p52"/>
          <p:cNvSpPr txBox="1"/>
          <p:nvPr/>
        </p:nvSpPr>
        <p:spPr>
          <a:xfrm>
            <a:off x="5571275" y="2853688"/>
            <a:ext cx="1517101" cy="903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900">
                <a:solidFill>
                  <a:srgbClr val="3A3737"/>
                </a:solidFill>
                <a:latin typeface="Helvetica Neue"/>
                <a:ea typeface="Helvetica Neue"/>
                <a:cs typeface="Helvetica Neue"/>
                <a:sym typeface="Helvetica Neue"/>
              </a:defRPr>
            </a:lvl1pPr>
          </a:lstStyle>
          <a:p>
            <a:r>
              <a:rPr dirty="0"/>
              <a:t>We help you finalize and extend the offer, officially bringing the ideal candidate to your organization’s business environment </a:t>
            </a:r>
          </a:p>
        </p:txBody>
      </p:sp>
      <p:sp>
        <p:nvSpPr>
          <p:cNvPr id="857" name="Google Shape;767;p52"/>
          <p:cNvSpPr txBox="1"/>
          <p:nvPr/>
        </p:nvSpPr>
        <p:spPr>
          <a:xfrm>
            <a:off x="7326675" y="2853688"/>
            <a:ext cx="1517101" cy="1614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900">
                <a:solidFill>
                  <a:srgbClr val="3A3737"/>
                </a:solidFill>
                <a:latin typeface="Helvetica Neue"/>
                <a:ea typeface="Helvetica Neue"/>
                <a:cs typeface="Helvetica Neue"/>
                <a:sym typeface="Helvetica Neue"/>
              </a:defRPr>
            </a:pPr>
            <a:r>
              <a:rPr dirty="0"/>
              <a:t>We ensure that each new executive leader we help hire is set up for success by coaching both the candidate and the hiring organization to best prepare for a constructive blending of styles, perspectives, and ideas​</a:t>
            </a:r>
          </a:p>
          <a:p>
            <a:pPr>
              <a:defRPr sz="1000">
                <a:solidFill>
                  <a:srgbClr val="FFFFFF"/>
                </a:solidFill>
              </a:defRPr>
            </a:pPr>
            <a:endParaRPr dirty="0"/>
          </a:p>
          <a:p>
            <a:pPr>
              <a:defRPr sz="1100">
                <a:solidFill>
                  <a:srgbClr val="3A3737"/>
                </a:solidFill>
                <a:latin typeface="Helvetica Neue"/>
                <a:ea typeface="Helvetica Neue"/>
                <a:cs typeface="Helvetica Neue"/>
                <a:sym typeface="Helvetica Neue"/>
              </a:defRPr>
            </a:pPr>
            <a:r>
              <a:rPr dirty="0"/>
              <a:t>​</a:t>
            </a:r>
          </a:p>
        </p:txBody>
      </p:sp>
      <p:sp>
        <p:nvSpPr>
          <p:cNvPr id="858" name="Google Shape;768;p52"/>
          <p:cNvSpPr/>
          <p:nvPr/>
        </p:nvSpPr>
        <p:spPr>
          <a:xfrm>
            <a:off x="2110638" y="4229267"/>
            <a:ext cx="316201" cy="315901"/>
          </a:xfrm>
          <a:prstGeom prst="ellipse">
            <a:avLst/>
          </a:prstGeom>
          <a:solidFill>
            <a:srgbClr val="003B5B"/>
          </a:solidFill>
          <a:ln w="12700">
            <a:miter lim="400000"/>
          </a:ln>
        </p:spPr>
        <p:txBody>
          <a:bodyPr lIns="45719" rIns="45719" anchor="ctr"/>
          <a:lstStyle/>
          <a:p>
            <a:pPr algn="ctr">
              <a:defRPr sz="1600">
                <a:solidFill>
                  <a:srgbClr val="FFFFFF"/>
                </a:solidFill>
              </a:defRPr>
            </a:pPr>
            <a:endParaRPr/>
          </a:p>
        </p:txBody>
      </p:sp>
      <p:sp>
        <p:nvSpPr>
          <p:cNvPr id="859" name="Google Shape;769;p52"/>
          <p:cNvSpPr txBox="1"/>
          <p:nvPr/>
        </p:nvSpPr>
        <p:spPr>
          <a:xfrm>
            <a:off x="2191432" y="4229672"/>
            <a:ext cx="155101" cy="315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lgn="ctr">
              <a:defRPr sz="1600">
                <a:solidFill>
                  <a:srgbClr val="FFFFFF"/>
                </a:solidFill>
              </a:defRPr>
            </a:lvl1pPr>
          </a:lstStyle>
          <a:p>
            <a:r>
              <a:rPr>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860" name="Google Shape;770;p52"/>
          <p:cNvSpPr/>
          <p:nvPr/>
        </p:nvSpPr>
        <p:spPr>
          <a:xfrm>
            <a:off x="3874513" y="4229267"/>
            <a:ext cx="316201" cy="315901"/>
          </a:xfrm>
          <a:prstGeom prst="ellipse">
            <a:avLst/>
          </a:prstGeom>
          <a:solidFill>
            <a:srgbClr val="003B5B"/>
          </a:solidFill>
          <a:ln w="12700">
            <a:miter lim="400000"/>
          </a:ln>
        </p:spPr>
        <p:txBody>
          <a:bodyPr lIns="45719" rIns="45719" anchor="ctr"/>
          <a:lstStyle/>
          <a:p>
            <a:pPr algn="ctr">
              <a:defRPr sz="1600">
                <a:solidFill>
                  <a:srgbClr val="FFFFFF"/>
                </a:solidFill>
              </a:defRPr>
            </a:pPr>
            <a:endParaRPr/>
          </a:p>
        </p:txBody>
      </p:sp>
      <p:sp>
        <p:nvSpPr>
          <p:cNvPr id="861" name="Google Shape;771;p52"/>
          <p:cNvSpPr txBox="1"/>
          <p:nvPr/>
        </p:nvSpPr>
        <p:spPr>
          <a:xfrm>
            <a:off x="3955307" y="4229672"/>
            <a:ext cx="155101" cy="315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lgn="ctr">
              <a:defRPr sz="1600">
                <a:solidFill>
                  <a:srgbClr val="FFFFFF"/>
                </a:solidFill>
              </a:defRPr>
            </a:lvl1pPr>
          </a:lstStyle>
          <a:p>
            <a:r>
              <a:rPr>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862" name="Google Shape;772;p52"/>
          <p:cNvSpPr/>
          <p:nvPr/>
        </p:nvSpPr>
        <p:spPr>
          <a:xfrm>
            <a:off x="5600587" y="4229267"/>
            <a:ext cx="316201" cy="315901"/>
          </a:xfrm>
          <a:prstGeom prst="ellipse">
            <a:avLst/>
          </a:prstGeom>
          <a:solidFill>
            <a:srgbClr val="003B5B"/>
          </a:solidFill>
          <a:ln w="12700">
            <a:miter lim="400000"/>
          </a:ln>
        </p:spPr>
        <p:txBody>
          <a:bodyPr lIns="45719" rIns="45719" anchor="ctr"/>
          <a:lstStyle/>
          <a:p>
            <a:pPr algn="ctr">
              <a:defRPr sz="1600">
                <a:solidFill>
                  <a:srgbClr val="FFFFFF"/>
                </a:solidFill>
              </a:defRPr>
            </a:pPr>
            <a:endParaRPr/>
          </a:p>
        </p:txBody>
      </p:sp>
      <p:sp>
        <p:nvSpPr>
          <p:cNvPr id="863" name="Google Shape;773;p52"/>
          <p:cNvSpPr txBox="1"/>
          <p:nvPr/>
        </p:nvSpPr>
        <p:spPr>
          <a:xfrm>
            <a:off x="5681382" y="4229672"/>
            <a:ext cx="155101" cy="315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lgn="ctr">
              <a:defRPr sz="1600">
                <a:solidFill>
                  <a:srgbClr val="FFFFFF"/>
                </a:solidFill>
              </a:defRPr>
            </a:lvl1pPr>
          </a:lstStyle>
          <a:p>
            <a:r>
              <a:rPr>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864" name="Google Shape;774;p52"/>
          <p:cNvSpPr/>
          <p:nvPr/>
        </p:nvSpPr>
        <p:spPr>
          <a:xfrm>
            <a:off x="7367213" y="4229267"/>
            <a:ext cx="316201" cy="315901"/>
          </a:xfrm>
          <a:prstGeom prst="ellipse">
            <a:avLst/>
          </a:prstGeom>
          <a:solidFill>
            <a:srgbClr val="003B5B"/>
          </a:solidFill>
          <a:ln w="12700">
            <a:miter lim="400000"/>
          </a:ln>
        </p:spPr>
        <p:txBody>
          <a:bodyPr lIns="45719" rIns="45719" anchor="ctr"/>
          <a:lstStyle/>
          <a:p>
            <a:pPr algn="ctr">
              <a:defRPr sz="1600">
                <a:solidFill>
                  <a:srgbClr val="FFFFFF"/>
                </a:solidFill>
              </a:defRPr>
            </a:pPr>
            <a:endParaRPr/>
          </a:p>
        </p:txBody>
      </p:sp>
      <p:sp>
        <p:nvSpPr>
          <p:cNvPr id="865" name="Google Shape;775;p52"/>
          <p:cNvSpPr txBox="1"/>
          <p:nvPr/>
        </p:nvSpPr>
        <p:spPr>
          <a:xfrm>
            <a:off x="7448007" y="4229672"/>
            <a:ext cx="155101" cy="315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lgn="ctr">
              <a:defRPr sz="1600">
                <a:solidFill>
                  <a:srgbClr val="FFFFFF"/>
                </a:solidFill>
              </a:defRPr>
            </a:lvl1pPr>
          </a:lstStyle>
          <a:p>
            <a:r>
              <a:rPr>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866" name="Google Shape;776;p52"/>
          <p:cNvSpPr/>
          <p:nvPr/>
        </p:nvSpPr>
        <p:spPr>
          <a:xfrm>
            <a:off x="3286300" y="4309162"/>
            <a:ext cx="257101" cy="167101"/>
          </a:xfrm>
          <a:prstGeom prst="rightArrow">
            <a:avLst>
              <a:gd name="adj1" fmla="val 50000"/>
              <a:gd name="adj2" fmla="val 62171"/>
            </a:avLst>
          </a:prstGeom>
          <a:solidFill>
            <a:srgbClr val="B7B7B7"/>
          </a:solidFill>
          <a:ln w="12700">
            <a:miter lim="400000"/>
          </a:ln>
        </p:spPr>
        <p:txBody>
          <a:bodyPr lIns="45719" rIns="45719" anchor="ctr"/>
          <a:lstStyle/>
          <a:p>
            <a:pPr algn="ctr"/>
            <a:endParaRPr/>
          </a:p>
        </p:txBody>
      </p:sp>
      <p:sp>
        <p:nvSpPr>
          <p:cNvPr id="867" name="Google Shape;777;p52"/>
          <p:cNvSpPr/>
          <p:nvPr/>
        </p:nvSpPr>
        <p:spPr>
          <a:xfrm>
            <a:off x="5029875" y="4309162"/>
            <a:ext cx="257101" cy="167101"/>
          </a:xfrm>
          <a:prstGeom prst="rightArrow">
            <a:avLst>
              <a:gd name="adj1" fmla="val 50000"/>
              <a:gd name="adj2" fmla="val 62171"/>
            </a:avLst>
          </a:prstGeom>
          <a:solidFill>
            <a:srgbClr val="B7B7B7"/>
          </a:solidFill>
          <a:ln w="12700">
            <a:miter lim="400000"/>
          </a:ln>
        </p:spPr>
        <p:txBody>
          <a:bodyPr lIns="45719" rIns="45719" anchor="ctr"/>
          <a:lstStyle/>
          <a:p>
            <a:pPr algn="ctr"/>
            <a:endParaRPr/>
          </a:p>
        </p:txBody>
      </p:sp>
      <p:sp>
        <p:nvSpPr>
          <p:cNvPr id="868" name="Google Shape;778;p52"/>
          <p:cNvSpPr/>
          <p:nvPr/>
        </p:nvSpPr>
        <p:spPr>
          <a:xfrm>
            <a:off x="6773450" y="4309162"/>
            <a:ext cx="257101" cy="167101"/>
          </a:xfrm>
          <a:prstGeom prst="rightArrow">
            <a:avLst>
              <a:gd name="adj1" fmla="val 50000"/>
              <a:gd name="adj2" fmla="val 62171"/>
            </a:avLst>
          </a:prstGeom>
          <a:solidFill>
            <a:srgbClr val="B7B7B7"/>
          </a:solidFill>
          <a:ln w="12700">
            <a:miter lim="400000"/>
          </a:ln>
        </p:spPr>
        <p:txBody>
          <a:bodyPr lIns="45719" rIns="45719" anchor="ctr"/>
          <a:lstStyle/>
          <a:p>
            <a:pPr algn="ctr"/>
            <a:endParaRPr/>
          </a:p>
        </p:txBody>
      </p:sp>
      <p:sp>
        <p:nvSpPr>
          <p:cNvPr id="2" name="Rectangle 1">
            <a:extLst>
              <a:ext uri="{FF2B5EF4-FFF2-40B4-BE49-F238E27FC236}">
                <a16:creationId xmlns:a16="http://schemas.microsoft.com/office/drawing/2014/main" id="{194D1102-807D-122C-7A7F-0AD9FFBCFD1C}"/>
              </a:ext>
            </a:extLst>
          </p:cNvPr>
          <p:cNvSpPr/>
          <p:nvPr/>
        </p:nvSpPr>
        <p:spPr>
          <a:xfrm>
            <a:off x="8534587" y="4309162"/>
            <a:ext cx="147774" cy="158615"/>
          </a:xfrm>
          <a:prstGeom prst="rect">
            <a:avLst/>
          </a:prstGeom>
          <a:solidFill>
            <a:schemeClr val="bg1">
              <a:lumMod val="8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i="0" u="none" strike="noStrike" normalizeH="0" baseline="0">
              <a:uFillTx/>
              <a:latin typeface="+mj-lt"/>
              <a:ea typeface="+mj-ea"/>
              <a:cs typeface="+mj-cs"/>
              <a:sym typeface="Aria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F27D6EA-26C3-FF74-AAD7-B7FB9368B254}"/>
              </a:ext>
            </a:extLst>
          </p:cNvPr>
          <p:cNvGrpSpPr/>
          <p:nvPr/>
        </p:nvGrpSpPr>
        <p:grpSpPr>
          <a:xfrm>
            <a:off x="555550" y="1835610"/>
            <a:ext cx="4603743" cy="2597692"/>
            <a:chOff x="595163" y="1696770"/>
            <a:chExt cx="4261013" cy="2232807"/>
          </a:xfrm>
        </p:grpSpPr>
        <p:pic>
          <p:nvPicPr>
            <p:cNvPr id="870" name="Google Shape;783;p53" descr="Google Shape;783;p53"/>
            <p:cNvPicPr>
              <a:picLocks noChangeAspect="1"/>
            </p:cNvPicPr>
            <p:nvPr/>
          </p:nvPicPr>
          <p:blipFill>
            <a:blip r:embed="rId2"/>
            <a:stretch>
              <a:fillRect/>
            </a:stretch>
          </p:blipFill>
          <p:spPr>
            <a:xfrm>
              <a:off x="595163" y="1696770"/>
              <a:ext cx="4261013" cy="2232807"/>
            </a:xfrm>
            <a:prstGeom prst="rect">
              <a:avLst/>
            </a:prstGeom>
            <a:ln w="28575">
              <a:solidFill>
                <a:srgbClr val="3A3737"/>
              </a:solidFill>
            </a:ln>
          </p:spPr>
        </p:pic>
        <p:sp>
          <p:nvSpPr>
            <p:cNvPr id="871" name="Google Shape;784;p53"/>
            <p:cNvSpPr txBox="1"/>
            <p:nvPr/>
          </p:nvSpPr>
          <p:spPr>
            <a:xfrm>
              <a:off x="1736360" y="2650464"/>
              <a:ext cx="847664" cy="218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lgn="ctr">
                <a:defRPr sz="700">
                  <a:solidFill>
                    <a:srgbClr val="FFFFFF"/>
                  </a:solidFill>
                  <a:latin typeface="Helvetica Neue"/>
                  <a:ea typeface="Helvetica Neue"/>
                  <a:cs typeface="Helvetica Neue"/>
                  <a:sym typeface="Helvetica Neue"/>
                </a:defRPr>
              </a:lvl1pPr>
            </a:lstStyle>
            <a:p>
              <a:r>
                <a:rPr sz="600" dirty="0"/>
                <a:t>Leads with conviction toward the future</a:t>
              </a:r>
            </a:p>
          </p:txBody>
        </p:sp>
        <p:sp>
          <p:nvSpPr>
            <p:cNvPr id="872" name="Google Shape;785;p53"/>
            <p:cNvSpPr txBox="1"/>
            <p:nvPr/>
          </p:nvSpPr>
          <p:spPr>
            <a:xfrm>
              <a:off x="2835609" y="2658844"/>
              <a:ext cx="988637" cy="218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lgn="ctr">
                <a:defRPr sz="700">
                  <a:solidFill>
                    <a:srgbClr val="FFFFFF"/>
                  </a:solidFill>
                  <a:latin typeface="Helvetica Neue"/>
                  <a:ea typeface="Helvetica Neue"/>
                  <a:cs typeface="Helvetica Neue"/>
                  <a:sym typeface="Helvetica Neue"/>
                </a:defRPr>
              </a:lvl1pPr>
            </a:lstStyle>
            <a:p>
              <a:r>
                <a:rPr sz="600" dirty="0"/>
                <a:t>Fosters firmwide growth by elevating inclusion</a:t>
              </a:r>
            </a:p>
          </p:txBody>
        </p:sp>
        <p:sp>
          <p:nvSpPr>
            <p:cNvPr id="873" name="Google Shape;786;p53"/>
            <p:cNvSpPr txBox="1"/>
            <p:nvPr/>
          </p:nvSpPr>
          <p:spPr>
            <a:xfrm>
              <a:off x="1655551" y="3406449"/>
              <a:ext cx="1043496" cy="218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lgn="ctr">
                <a:defRPr sz="700">
                  <a:solidFill>
                    <a:srgbClr val="FFFFFF"/>
                  </a:solidFill>
                  <a:latin typeface="Helvetica Neue"/>
                  <a:ea typeface="Helvetica Neue"/>
                  <a:cs typeface="Helvetica Neue"/>
                  <a:sym typeface="Helvetica Neue"/>
                </a:defRPr>
              </a:lvl1pPr>
            </a:lstStyle>
            <a:p>
              <a:r>
                <a:rPr sz="600"/>
                <a:t>Strengthens performance with clear, decisive actions</a:t>
              </a:r>
            </a:p>
          </p:txBody>
        </p:sp>
        <p:sp>
          <p:nvSpPr>
            <p:cNvPr id="874" name="Google Shape;787;p53"/>
            <p:cNvSpPr txBox="1"/>
            <p:nvPr/>
          </p:nvSpPr>
          <p:spPr>
            <a:xfrm>
              <a:off x="2790335" y="3409468"/>
              <a:ext cx="1043496" cy="223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lgn="ctr">
                <a:defRPr sz="700">
                  <a:solidFill>
                    <a:srgbClr val="FFFFFF"/>
                  </a:solidFill>
                  <a:latin typeface="Helvetica Neue"/>
                  <a:ea typeface="Helvetica Neue"/>
                  <a:cs typeface="Helvetica Neue"/>
                  <a:sym typeface="Helvetica Neue"/>
                </a:defRPr>
              </a:lvl1pPr>
            </a:lstStyle>
            <a:p>
              <a:r>
                <a:rPr sz="600"/>
                <a:t>Optimizes capabilities for firmwide outperformance</a:t>
              </a:r>
            </a:p>
          </p:txBody>
        </p:sp>
      </p:grpSp>
      <p:sp>
        <p:nvSpPr>
          <p:cNvPr id="875" name="Google Shape;788;p53"/>
          <p:cNvSpPr txBox="1"/>
          <p:nvPr/>
        </p:nvSpPr>
        <p:spPr>
          <a:xfrm>
            <a:off x="595163" y="698717"/>
            <a:ext cx="7939424" cy="5995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849" tIns="40849" rIns="40849" bIns="40849" anchor="ctr">
            <a:spAutoFit/>
          </a:bodyPr>
          <a:lstStyle>
            <a:lvl1pPr algn="ctr">
              <a:lnSpc>
                <a:spcPct val="80000"/>
              </a:lnSpc>
              <a:defRPr sz="2100" b="1">
                <a:solidFill>
                  <a:srgbClr val="AA0A6C"/>
                </a:solidFill>
                <a:latin typeface="Helvetica Neue"/>
                <a:ea typeface="Helvetica Neue"/>
                <a:cs typeface="Helvetica Neue"/>
                <a:sym typeface="Helvetica Neue"/>
              </a:defRPr>
            </a:lvl1pPr>
          </a:lstStyle>
          <a:p>
            <a:pPr algn="l"/>
            <a:r>
              <a:rPr dirty="0"/>
              <a:t>Use our framework to understand how a candidate prefers to process information, solve problems, and make decisions</a:t>
            </a:r>
          </a:p>
        </p:txBody>
      </p:sp>
      <p:sp>
        <p:nvSpPr>
          <p:cNvPr id="876" name="Google Shape;789;p53"/>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877" name="Google Shape;790;p53"/>
          <p:cNvSpPr txBox="1"/>
          <p:nvPr/>
        </p:nvSpPr>
        <p:spPr>
          <a:xfrm>
            <a:off x="194571" y="83474"/>
            <a:ext cx="24357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878" name="Google Shape;791;p53" descr="Google Shape;791;p53"/>
          <p:cNvPicPr>
            <a:picLocks noChangeAspect="1"/>
          </p:cNvPicPr>
          <p:nvPr/>
        </p:nvPicPr>
        <p:blipFill>
          <a:blip r:embed="rId3"/>
          <a:stretch>
            <a:fillRect/>
          </a:stretch>
        </p:blipFill>
        <p:spPr>
          <a:xfrm>
            <a:off x="8744715" y="83467"/>
            <a:ext cx="148461" cy="182882"/>
          </a:xfrm>
          <a:prstGeom prst="rect">
            <a:avLst/>
          </a:prstGeom>
          <a:ln w="12700">
            <a:miter lim="400000"/>
          </a:ln>
        </p:spPr>
      </p:pic>
      <p:sp>
        <p:nvSpPr>
          <p:cNvPr id="879" name="Google Shape;792;p53"/>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880" name="Google Shape;793;p53"/>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Our process</a:t>
            </a:r>
          </a:p>
        </p:txBody>
      </p:sp>
      <p:sp>
        <p:nvSpPr>
          <p:cNvPr id="4" name="Rectangle 3">
            <a:extLst>
              <a:ext uri="{FF2B5EF4-FFF2-40B4-BE49-F238E27FC236}">
                <a16:creationId xmlns:a16="http://schemas.microsoft.com/office/drawing/2014/main" id="{20F0A5F2-0FAC-35FE-63D5-D8950024F11D}"/>
              </a:ext>
            </a:extLst>
          </p:cNvPr>
          <p:cNvSpPr/>
          <p:nvPr/>
        </p:nvSpPr>
        <p:spPr>
          <a:xfrm>
            <a:off x="5594417" y="1558764"/>
            <a:ext cx="2944536" cy="2884431"/>
          </a:xfrm>
          <a:prstGeom prst="rect">
            <a:avLst/>
          </a:prstGeom>
          <a:solidFill>
            <a:schemeClr val="bg1">
              <a:lumMod val="95000"/>
            </a:schemeClr>
          </a:solidFill>
          <a:ln w="25400" cap="flat">
            <a:solidFill>
              <a:schemeClr val="bg1">
                <a:lumMod val="9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j-lt"/>
              <a:ea typeface="+mj-ea"/>
              <a:cs typeface="+mj-cs"/>
              <a:sym typeface="Arial"/>
            </a:endParaRPr>
          </a:p>
        </p:txBody>
      </p:sp>
      <p:sp>
        <p:nvSpPr>
          <p:cNvPr id="2" name="Rectangle 1">
            <a:extLst>
              <a:ext uri="{FF2B5EF4-FFF2-40B4-BE49-F238E27FC236}">
                <a16:creationId xmlns:a16="http://schemas.microsoft.com/office/drawing/2014/main" id="{DBA4EA88-C7CD-89D9-B609-1E932D11FC1F}"/>
              </a:ext>
            </a:extLst>
          </p:cNvPr>
          <p:cNvSpPr/>
          <p:nvPr/>
        </p:nvSpPr>
        <p:spPr>
          <a:xfrm>
            <a:off x="5730773" y="2114759"/>
            <a:ext cx="2687371" cy="1869741"/>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u="none" strike="noStrike" cap="none" spc="0" normalizeH="0" baseline="0" dirty="0">
                <a:ln>
                  <a:noFill/>
                </a:ln>
                <a:solidFill>
                  <a:srgbClr val="000000"/>
                </a:solidFill>
                <a:effectLst/>
                <a:uFillTx/>
                <a:latin typeface="Garamond" panose="02020404030301010803" pitchFamily="18" charset="0"/>
                <a:sym typeface="Arial"/>
              </a:rPr>
              <a:t>When executives have a realistic preview of the environment they’re walking into and an explicit understanding of the expectations the company may be placing on them, they’re better able to drive change and feel good about their impact.</a:t>
            </a:r>
          </a:p>
          <a:p>
            <a:pPr marL="0" marR="0" indent="0" algn="l" defTabSz="914400" rtl="0" fontAlgn="auto" latinLnBrk="0" hangingPunct="0">
              <a:lnSpc>
                <a:spcPct val="100000"/>
              </a:lnSpc>
              <a:spcBef>
                <a:spcPts val="0"/>
              </a:spcBef>
              <a:spcAft>
                <a:spcPts val="0"/>
              </a:spcAft>
              <a:buClrTx/>
              <a:buSzTx/>
              <a:buFontTx/>
              <a:buNone/>
              <a:tabLst/>
            </a:pPr>
            <a:endParaRPr lang="en-US" sz="1050" dirty="0">
              <a:latin typeface="Garamond" panose="02020404030301010803" pitchFamily="18"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US" sz="1050" b="0" u="none" strike="noStrike" cap="none" spc="0" normalizeH="0" baseline="0" dirty="0">
                <a:ln>
                  <a:noFill/>
                </a:ln>
                <a:solidFill>
                  <a:srgbClr val="000000"/>
                </a:solidFill>
                <a:effectLst/>
                <a:uFillTx/>
                <a:latin typeface="Garamond" panose="02020404030301010803" pitchFamily="18" charset="0"/>
                <a:sym typeface="Arial"/>
              </a:rPr>
              <a:t>Further, if they understand the ways decisions are made today, they can more effectively challenge existing norms and introduce new ideas while still respecting important traditions that would be too disruptive to suddenly abandon.</a:t>
            </a:r>
            <a:r>
              <a:rPr kumimoji="0" lang="en-US" sz="1050" b="0" u="none" strike="noStrike" cap="none" spc="0" normalizeH="0" baseline="30000" dirty="0">
                <a:ln>
                  <a:noFill/>
                </a:ln>
                <a:solidFill>
                  <a:srgbClr val="000000"/>
                </a:solidFill>
                <a:effectLst/>
                <a:uFillTx/>
                <a:latin typeface="Garamond" panose="02020404030301010803" pitchFamily="18" charset="0"/>
                <a:sym typeface="Arial"/>
              </a:rPr>
              <a:t>2</a:t>
            </a:r>
          </a:p>
        </p:txBody>
      </p:sp>
      <p:pic>
        <p:nvPicPr>
          <p:cNvPr id="7" name="Graphic 6" descr="Open quotation mark with solid fill">
            <a:extLst>
              <a:ext uri="{FF2B5EF4-FFF2-40B4-BE49-F238E27FC236}">
                <a16:creationId xmlns:a16="http://schemas.microsoft.com/office/drawing/2014/main" id="{40F471F9-552A-7625-D5B1-B4E5252171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405" y="1684755"/>
            <a:ext cx="699570" cy="699570"/>
          </a:xfrm>
          <a:prstGeom prst="rect">
            <a:avLst/>
          </a:prstGeom>
        </p:spPr>
      </p:pic>
      <p:pic>
        <p:nvPicPr>
          <p:cNvPr id="8" name="Graphic 7" descr="Open quotation mark with solid fill">
            <a:extLst>
              <a:ext uri="{FF2B5EF4-FFF2-40B4-BE49-F238E27FC236}">
                <a16:creationId xmlns:a16="http://schemas.microsoft.com/office/drawing/2014/main" id="{F05C0C8E-24AE-E53D-DF73-FB4EB468A9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8196941" y="3623739"/>
            <a:ext cx="699570" cy="699570"/>
          </a:xfrm>
          <a:prstGeom prst="rect">
            <a:avLst/>
          </a:prstGeom>
        </p:spPr>
      </p:pic>
      <p:sp>
        <p:nvSpPr>
          <p:cNvPr id="9" name="Google Shape;491;p41">
            <a:extLst>
              <a:ext uri="{FF2B5EF4-FFF2-40B4-BE49-F238E27FC236}">
                <a16:creationId xmlns:a16="http://schemas.microsoft.com/office/drawing/2014/main" id="{5D9E194A-8F80-AA2D-19ED-5F31F63C46EE}"/>
              </a:ext>
            </a:extLst>
          </p:cNvPr>
          <p:cNvSpPr txBox="1"/>
          <p:nvPr/>
        </p:nvSpPr>
        <p:spPr>
          <a:xfrm>
            <a:off x="804881" y="4681322"/>
            <a:ext cx="7903479" cy="189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lgn="r">
              <a:lnSpc>
                <a:spcPct val="125000"/>
              </a:lnSpc>
              <a:defRPr sz="500" i="1" baseline="30000">
                <a:latin typeface="Helvetica Neue"/>
                <a:ea typeface="Helvetica Neue"/>
                <a:cs typeface="Helvetica Neue"/>
                <a:sym typeface="Helvetica Neue"/>
              </a:defRPr>
            </a:pPr>
            <a:r>
              <a:rPr lang="en-US" sz="700" baseline="0" dirty="0"/>
              <a:t>2</a:t>
            </a:r>
            <a:r>
              <a:rPr sz="700" baseline="0" dirty="0"/>
              <a:t> </a:t>
            </a:r>
            <a:r>
              <a:rPr lang="en-US" sz="700" baseline="0" dirty="0">
                <a:hlinkClick r:id="rId6"/>
              </a:rPr>
              <a:t>"Don’t Overlook This Critical Skill When Interviewing Executives</a:t>
            </a:r>
            <a:r>
              <a:rPr sz="700" baseline="0" dirty="0">
                <a:hlinkClick r:id="rId6"/>
              </a:rPr>
              <a:t>”</a:t>
            </a:r>
            <a:r>
              <a:rPr sz="700" baseline="0" dirty="0"/>
              <a:t>.  </a:t>
            </a:r>
            <a:r>
              <a:rPr lang="en-US" sz="700" baseline="0" dirty="0"/>
              <a:t>Published in </a:t>
            </a:r>
            <a:r>
              <a:rPr sz="700" baseline="0" dirty="0"/>
              <a:t>The </a:t>
            </a:r>
            <a:r>
              <a:rPr lang="en-US" sz="700" baseline="0" dirty="0"/>
              <a:t>Harvard Business Review</a:t>
            </a:r>
            <a:r>
              <a:rPr sz="700" baseline="0" dirty="0"/>
              <a:t>. </a:t>
            </a:r>
            <a:r>
              <a:rPr lang="en-US" sz="700" baseline="0" dirty="0"/>
              <a:t>November</a:t>
            </a:r>
            <a:r>
              <a:rPr sz="700" baseline="0" dirty="0"/>
              <a:t>, 202</a:t>
            </a:r>
            <a:r>
              <a:rPr lang="en-US" sz="700" baseline="0" dirty="0"/>
              <a:t>4</a:t>
            </a:r>
            <a:endParaRPr sz="700" baseline="0"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Google Shape;798;p54"/>
          <p:cNvSpPr txBox="1">
            <a:spLocks noGrp="1"/>
          </p:cNvSpPr>
          <p:nvPr>
            <p:ph type="title"/>
          </p:nvPr>
        </p:nvSpPr>
        <p:spPr>
          <a:xfrm>
            <a:off x="736990" y="321473"/>
            <a:ext cx="7769172" cy="1052610"/>
          </a:xfrm>
          <a:prstGeom prst="rect">
            <a:avLst/>
          </a:prstGeom>
        </p:spPr>
        <p:txBody>
          <a:bodyPr/>
          <a:lstStyle>
            <a:lvl1pPr algn="ctr">
              <a:lnSpc>
                <a:spcPct val="80000"/>
              </a:lnSpc>
              <a:defRPr sz="2100" b="1">
                <a:latin typeface="Helvetica Neue"/>
                <a:ea typeface="Helvetica Neue"/>
                <a:cs typeface="Helvetica Neue"/>
                <a:sym typeface="Helvetica Neue"/>
              </a:defRPr>
            </a:lvl1pPr>
          </a:lstStyle>
          <a:p>
            <a:r>
              <a:rPr lang="en-US" dirty="0"/>
              <a:t>Understand how the candidate will make decisions within your business environment</a:t>
            </a:r>
          </a:p>
        </p:txBody>
      </p:sp>
      <p:sp>
        <p:nvSpPr>
          <p:cNvPr id="883" name="Google Shape;799;p54"/>
          <p:cNvSpPr/>
          <p:nvPr/>
        </p:nvSpPr>
        <p:spPr>
          <a:xfrm>
            <a:off x="3642097" y="2037257"/>
            <a:ext cx="1883863" cy="2086367"/>
          </a:xfrm>
          <a:prstGeom prst="rightArrow">
            <a:avLst>
              <a:gd name="adj1" fmla="val 83161"/>
              <a:gd name="adj2" fmla="val 16026"/>
            </a:avLst>
          </a:prstGeom>
          <a:solidFill>
            <a:srgbClr val="E4E2E2"/>
          </a:solidFill>
          <a:ln w="12700">
            <a:miter lim="400000"/>
          </a:ln>
        </p:spPr>
        <p:txBody>
          <a:bodyPr lIns="45719" rIns="45719" anchor="ctr"/>
          <a:lstStyle/>
          <a:p>
            <a:pPr algn="ctr">
              <a:defRPr sz="1600">
                <a:solidFill>
                  <a:srgbClr val="FFFFFF"/>
                </a:solidFill>
              </a:defRPr>
            </a:pPr>
            <a:endParaRPr/>
          </a:p>
        </p:txBody>
      </p:sp>
      <p:pic>
        <p:nvPicPr>
          <p:cNvPr id="884" name="Google Shape;800;p54" descr="Google Shape;800;p54"/>
          <p:cNvPicPr>
            <a:picLocks noChangeAspect="1"/>
          </p:cNvPicPr>
          <p:nvPr/>
        </p:nvPicPr>
        <p:blipFill>
          <a:blip r:embed="rId2"/>
          <a:stretch>
            <a:fillRect/>
          </a:stretch>
        </p:blipFill>
        <p:spPr>
          <a:xfrm>
            <a:off x="4621576" y="1572058"/>
            <a:ext cx="4869191" cy="3246129"/>
          </a:xfrm>
          <a:prstGeom prst="rect">
            <a:avLst/>
          </a:prstGeom>
          <a:ln w="12700">
            <a:miter lim="400000"/>
          </a:ln>
        </p:spPr>
      </p:pic>
      <p:grpSp>
        <p:nvGrpSpPr>
          <p:cNvPr id="887" name="Google Shape;801;p54"/>
          <p:cNvGrpSpPr/>
          <p:nvPr/>
        </p:nvGrpSpPr>
        <p:grpSpPr>
          <a:xfrm>
            <a:off x="-300776" y="1584911"/>
            <a:ext cx="4869191" cy="3246127"/>
            <a:chOff x="0" y="0"/>
            <a:chExt cx="4869189" cy="3246126"/>
          </a:xfrm>
        </p:grpSpPr>
        <p:pic>
          <p:nvPicPr>
            <p:cNvPr id="885" name="Google Shape;802;p54" descr="Google Shape;802;p54"/>
            <p:cNvPicPr>
              <a:picLocks noChangeAspect="1"/>
            </p:cNvPicPr>
            <p:nvPr/>
          </p:nvPicPr>
          <p:blipFill>
            <a:blip r:embed="rId3"/>
            <a:stretch>
              <a:fillRect/>
            </a:stretch>
          </p:blipFill>
          <p:spPr>
            <a:xfrm>
              <a:off x="1073900" y="586272"/>
              <a:ext cx="2652515" cy="1940771"/>
            </a:xfrm>
            <a:prstGeom prst="rect">
              <a:avLst/>
            </a:prstGeom>
            <a:ln w="12700" cap="flat">
              <a:noFill/>
              <a:miter lim="400000"/>
            </a:ln>
            <a:effectLst/>
          </p:spPr>
        </p:pic>
        <p:pic>
          <p:nvPicPr>
            <p:cNvPr id="886" name="Google Shape;803;p54" descr="Google Shape;803;p54"/>
            <p:cNvPicPr>
              <a:picLocks noChangeAspect="1"/>
            </p:cNvPicPr>
            <p:nvPr/>
          </p:nvPicPr>
          <p:blipFill>
            <a:blip r:embed="rId2"/>
            <a:stretch>
              <a:fillRect/>
            </a:stretch>
          </p:blipFill>
          <p:spPr>
            <a:xfrm>
              <a:off x="0" y="0"/>
              <a:ext cx="4869190" cy="3246127"/>
            </a:xfrm>
            <a:prstGeom prst="rect">
              <a:avLst/>
            </a:prstGeom>
            <a:ln w="12700" cap="flat">
              <a:noFill/>
              <a:miter lim="400000"/>
            </a:ln>
            <a:effectLst/>
          </p:spPr>
        </p:pic>
      </p:grpSp>
      <p:sp>
        <p:nvSpPr>
          <p:cNvPr id="888" name="Google Shape;804;p54"/>
          <p:cNvSpPr txBox="1"/>
          <p:nvPr/>
        </p:nvSpPr>
        <p:spPr>
          <a:xfrm>
            <a:off x="336717" y="1379335"/>
            <a:ext cx="3453002" cy="438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p>
            <a:pPr algn="ctr">
              <a:defRPr sz="1200">
                <a:solidFill>
                  <a:srgbClr val="1F3E49"/>
                </a:solidFill>
                <a:latin typeface="Helvetica Neue"/>
                <a:ea typeface="Helvetica Neue"/>
                <a:cs typeface="Helvetica Neue"/>
                <a:sym typeface="Helvetica Neue"/>
              </a:defRPr>
            </a:pPr>
            <a:r>
              <a:rPr dirty="0"/>
              <a:t>Candidates answer questions in our proprietary insights tool, </a:t>
            </a:r>
            <a:r>
              <a:rPr b="1" dirty="0"/>
              <a:t>ATHENA</a:t>
            </a:r>
            <a:r>
              <a:rPr dirty="0"/>
              <a:t>…</a:t>
            </a:r>
          </a:p>
        </p:txBody>
      </p:sp>
      <p:sp>
        <p:nvSpPr>
          <p:cNvPr id="889" name="Google Shape;805;p54"/>
          <p:cNvSpPr txBox="1"/>
          <p:nvPr/>
        </p:nvSpPr>
        <p:spPr>
          <a:xfrm>
            <a:off x="3793061" y="2439028"/>
            <a:ext cx="1557878" cy="1282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p>
            <a:pPr algn="ctr">
              <a:defRPr>
                <a:solidFill>
                  <a:srgbClr val="1F3E49"/>
                </a:solidFill>
                <a:latin typeface="Helvetica Neue"/>
                <a:ea typeface="Helvetica Neue"/>
                <a:cs typeface="Helvetica Neue"/>
                <a:sym typeface="Helvetica Neue"/>
              </a:defRPr>
            </a:pPr>
            <a:r>
              <a:t>which gives us valuable </a:t>
            </a:r>
            <a:endParaRPr sz="1600">
              <a:solidFill>
                <a:srgbClr val="FFFFFF"/>
              </a:solidFill>
            </a:endParaRPr>
          </a:p>
          <a:p>
            <a:pPr algn="ctr">
              <a:defRPr>
                <a:solidFill>
                  <a:srgbClr val="1F3E49"/>
                </a:solidFill>
                <a:latin typeface="Helvetica Neue"/>
                <a:ea typeface="Helvetica Neue"/>
                <a:cs typeface="Helvetica Neue"/>
                <a:sym typeface="Helvetica Neue"/>
              </a:defRPr>
            </a:pPr>
            <a:r>
              <a:t>information about their preferred decision-making approach</a:t>
            </a:r>
          </a:p>
        </p:txBody>
      </p:sp>
      <p:sp>
        <p:nvSpPr>
          <p:cNvPr id="890" name="Google Shape;806;p54"/>
          <p:cNvSpPr txBox="1"/>
          <p:nvPr/>
        </p:nvSpPr>
        <p:spPr>
          <a:xfrm>
            <a:off x="5366782" y="1281043"/>
            <a:ext cx="3121501" cy="6104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p>
            <a:pPr algn="ctr">
              <a:defRPr sz="1200">
                <a:solidFill>
                  <a:srgbClr val="1F3E49"/>
                </a:solidFill>
                <a:latin typeface="Helvetica Neue"/>
                <a:ea typeface="Helvetica Neue"/>
                <a:cs typeface="Helvetica Neue"/>
                <a:sym typeface="Helvetica Neue"/>
              </a:defRPr>
            </a:pPr>
            <a:r>
              <a:t>…unlocking a visual depiction on</a:t>
            </a:r>
            <a:br/>
            <a:r>
              <a:t>our </a:t>
            </a:r>
            <a:r>
              <a:rPr b="1"/>
              <a:t>2-axis framework</a:t>
            </a:r>
            <a:r>
              <a:t>, brought</a:t>
            </a:r>
            <a:br/>
            <a:r>
              <a:t>to you for further discussion</a:t>
            </a:r>
          </a:p>
        </p:txBody>
      </p:sp>
      <p:pic>
        <p:nvPicPr>
          <p:cNvPr id="891" name="Google Shape;807;p54" descr="Google Shape;807;p54"/>
          <p:cNvPicPr>
            <a:picLocks noChangeAspect="1"/>
          </p:cNvPicPr>
          <p:nvPr/>
        </p:nvPicPr>
        <p:blipFill>
          <a:blip r:embed="rId4"/>
          <a:stretch>
            <a:fillRect/>
          </a:stretch>
        </p:blipFill>
        <p:spPr>
          <a:xfrm>
            <a:off x="5748065" y="2315945"/>
            <a:ext cx="2550571" cy="1336521"/>
          </a:xfrm>
          <a:prstGeom prst="rect">
            <a:avLst/>
          </a:prstGeom>
          <a:ln w="12700">
            <a:miter lim="400000"/>
          </a:ln>
        </p:spPr>
      </p:pic>
      <p:sp>
        <p:nvSpPr>
          <p:cNvPr id="892" name="Google Shape;808;p54"/>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893" name="Google Shape;809;p54"/>
          <p:cNvSpPr txBox="1"/>
          <p:nvPr/>
        </p:nvSpPr>
        <p:spPr>
          <a:xfrm>
            <a:off x="194571" y="83474"/>
            <a:ext cx="23058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894" name="Google Shape;810;p54" descr="Google Shape;810;p54"/>
          <p:cNvPicPr>
            <a:picLocks noChangeAspect="1"/>
          </p:cNvPicPr>
          <p:nvPr/>
        </p:nvPicPr>
        <p:blipFill>
          <a:blip r:embed="rId5"/>
          <a:stretch>
            <a:fillRect/>
          </a:stretch>
        </p:blipFill>
        <p:spPr>
          <a:xfrm>
            <a:off x="8744715" y="83467"/>
            <a:ext cx="148461" cy="182882"/>
          </a:xfrm>
          <a:prstGeom prst="rect">
            <a:avLst/>
          </a:prstGeom>
          <a:ln w="12700">
            <a:miter lim="400000"/>
          </a:ln>
        </p:spPr>
      </p:pic>
      <p:sp>
        <p:nvSpPr>
          <p:cNvPr id="895" name="Google Shape;811;p54"/>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896" name="Google Shape;812;p54"/>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Our process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Google Shape;817;p55"/>
          <p:cNvSpPr txBox="1">
            <a:spLocks noGrp="1"/>
          </p:cNvSpPr>
          <p:nvPr>
            <p:ph type="title"/>
          </p:nvPr>
        </p:nvSpPr>
        <p:spPr>
          <a:xfrm>
            <a:off x="638628" y="498339"/>
            <a:ext cx="8011043" cy="520843"/>
          </a:xfrm>
          <a:prstGeom prst="rect">
            <a:avLst/>
          </a:prstGeom>
        </p:spPr>
        <p:txBody>
          <a:bodyPr/>
          <a:lstStyle>
            <a:lvl1pPr>
              <a:defRPr sz="2300" b="1">
                <a:latin typeface="Helvetica Neue"/>
                <a:ea typeface="Helvetica Neue"/>
                <a:cs typeface="Helvetica Neue"/>
                <a:sym typeface="Helvetica Neue"/>
              </a:defRPr>
            </a:lvl1pPr>
          </a:lstStyle>
          <a:p>
            <a:r>
              <a:t>Sample Candidates</a:t>
            </a:r>
          </a:p>
        </p:txBody>
      </p:sp>
      <p:sp>
        <p:nvSpPr>
          <p:cNvPr id="899" name="Google Shape;818;p55"/>
          <p:cNvSpPr txBox="1">
            <a:spLocks noGrp="1"/>
          </p:cNvSpPr>
          <p:nvPr>
            <p:ph type="body" sz="quarter" idx="1"/>
          </p:nvPr>
        </p:nvSpPr>
        <p:spPr>
          <a:xfrm>
            <a:off x="638628" y="999237"/>
            <a:ext cx="7141669" cy="752650"/>
          </a:xfrm>
          <a:prstGeom prst="rect">
            <a:avLst/>
          </a:prstGeom>
        </p:spPr>
        <p:txBody>
          <a:bodyPr/>
          <a:lstStyle/>
          <a:p>
            <a:pPr marL="0" indent="0">
              <a:spcBef>
                <a:spcPts val="0"/>
              </a:spcBef>
              <a:buSzTx/>
              <a:buNone/>
              <a:defRPr sz="1100">
                <a:solidFill>
                  <a:srgbClr val="333333"/>
                </a:solidFill>
                <a:latin typeface="Helvetica Neue"/>
                <a:ea typeface="Helvetica Neue"/>
                <a:cs typeface="Helvetica Neue"/>
                <a:sym typeface="Helvetica Neue"/>
              </a:defRPr>
            </a:pPr>
            <a:r>
              <a:rPr dirty="0"/>
              <a:t>Our proprietary technology allows us to pull together a list of sample</a:t>
            </a:r>
            <a:r>
              <a:rPr lang="en-US" dirty="0"/>
              <a:t> </a:t>
            </a:r>
            <a:r>
              <a:rPr dirty="0"/>
              <a:t>candidate profiles relevant to your search. Please share your feedback on</a:t>
            </a:r>
            <a:r>
              <a:rPr lang="en-US" dirty="0"/>
              <a:t> </a:t>
            </a:r>
            <a:r>
              <a:rPr dirty="0"/>
              <a:t>the sample candidate profiles provided here.</a:t>
            </a:r>
          </a:p>
        </p:txBody>
      </p:sp>
      <p:sp>
        <p:nvSpPr>
          <p:cNvPr id="900" name="Google Shape;819;p55"/>
          <p:cNvSpPr/>
          <p:nvPr/>
        </p:nvSpPr>
        <p:spPr>
          <a:xfrm>
            <a:off x="4644561" y="1681785"/>
            <a:ext cx="1946246" cy="3016883"/>
          </a:xfrm>
          <a:prstGeom prst="roundRect">
            <a:avLst>
              <a:gd name="adj" fmla="val 11966"/>
            </a:avLst>
          </a:prstGeom>
          <a:solidFill>
            <a:srgbClr val="F2F2F2">
              <a:alpha val="49800"/>
            </a:srgbClr>
          </a:solidFill>
          <a:ln w="12700">
            <a:miter lim="400000"/>
          </a:ln>
        </p:spPr>
        <p:txBody>
          <a:bodyPr lIns="45719" rIns="45719" anchor="ctr"/>
          <a:lstStyle/>
          <a:p>
            <a:pPr algn="ctr">
              <a:defRPr sz="1600">
                <a:solidFill>
                  <a:srgbClr val="FFFFFF"/>
                </a:solidFill>
              </a:defRPr>
            </a:pPr>
            <a:endParaRPr/>
          </a:p>
        </p:txBody>
      </p:sp>
      <p:sp>
        <p:nvSpPr>
          <p:cNvPr id="901" name="Google Shape;820;p55"/>
          <p:cNvSpPr/>
          <p:nvPr/>
        </p:nvSpPr>
        <p:spPr>
          <a:xfrm>
            <a:off x="2594116" y="1681785"/>
            <a:ext cx="1946246" cy="3016883"/>
          </a:xfrm>
          <a:prstGeom prst="roundRect">
            <a:avLst>
              <a:gd name="adj" fmla="val 11966"/>
            </a:avLst>
          </a:prstGeom>
          <a:solidFill>
            <a:srgbClr val="F2F2F2">
              <a:alpha val="49800"/>
            </a:srgbClr>
          </a:solidFill>
          <a:ln w="12700">
            <a:miter lim="400000"/>
          </a:ln>
        </p:spPr>
        <p:txBody>
          <a:bodyPr lIns="45719" rIns="45719" anchor="ctr"/>
          <a:lstStyle/>
          <a:p>
            <a:pPr algn="ctr">
              <a:defRPr sz="1600">
                <a:solidFill>
                  <a:srgbClr val="FFFFFF"/>
                </a:solidFill>
              </a:defRPr>
            </a:pPr>
            <a:endParaRPr/>
          </a:p>
        </p:txBody>
      </p:sp>
      <p:sp>
        <p:nvSpPr>
          <p:cNvPr id="902" name="Google Shape;821;p55"/>
          <p:cNvSpPr/>
          <p:nvPr/>
        </p:nvSpPr>
        <p:spPr>
          <a:xfrm>
            <a:off x="6695009" y="1681785"/>
            <a:ext cx="1946245" cy="3016883"/>
          </a:xfrm>
          <a:prstGeom prst="roundRect">
            <a:avLst>
              <a:gd name="adj" fmla="val 11966"/>
            </a:avLst>
          </a:prstGeom>
          <a:solidFill>
            <a:srgbClr val="F2F2F2">
              <a:alpha val="49800"/>
            </a:srgbClr>
          </a:solidFill>
          <a:ln w="12700">
            <a:miter lim="400000"/>
          </a:ln>
        </p:spPr>
        <p:txBody>
          <a:bodyPr lIns="45719" rIns="45719" anchor="ctr"/>
          <a:lstStyle/>
          <a:p>
            <a:pPr algn="ctr">
              <a:defRPr sz="1600">
                <a:solidFill>
                  <a:srgbClr val="FFFFFF"/>
                </a:solidFill>
              </a:defRPr>
            </a:pPr>
            <a:endParaRPr/>
          </a:p>
        </p:txBody>
      </p:sp>
      <p:sp>
        <p:nvSpPr>
          <p:cNvPr id="903" name="Google Shape;822;p55"/>
          <p:cNvSpPr/>
          <p:nvPr/>
        </p:nvSpPr>
        <p:spPr>
          <a:xfrm>
            <a:off x="543670" y="1681785"/>
            <a:ext cx="1946245" cy="3016883"/>
          </a:xfrm>
          <a:prstGeom prst="roundRect">
            <a:avLst>
              <a:gd name="adj" fmla="val 11966"/>
            </a:avLst>
          </a:prstGeom>
          <a:solidFill>
            <a:srgbClr val="F2F2F2">
              <a:alpha val="49800"/>
            </a:srgbClr>
          </a:solidFill>
          <a:ln w="12700">
            <a:miter lim="400000"/>
          </a:ln>
        </p:spPr>
        <p:txBody>
          <a:bodyPr lIns="45719" rIns="45719" anchor="ctr"/>
          <a:lstStyle/>
          <a:p>
            <a:pPr algn="ctr">
              <a:defRPr sz="1600">
                <a:solidFill>
                  <a:srgbClr val="FFFFFF"/>
                </a:solidFill>
              </a:defRPr>
            </a:pPr>
            <a:endParaRPr/>
          </a:p>
        </p:txBody>
      </p:sp>
      <p:pic>
        <p:nvPicPr>
          <p:cNvPr id="904" name="Google Shape;823;p55" descr="Google Shape;823;p55"/>
          <p:cNvPicPr>
            <a:picLocks noGrp="1" noChangeAspect="1"/>
          </p:cNvPicPr>
          <p:nvPr>
            <p:ph type="pic" idx="21"/>
          </p:nvPr>
        </p:nvPicPr>
        <p:blipFill>
          <a:blip r:embed="rId2"/>
          <a:stretch>
            <a:fillRect/>
          </a:stretch>
        </p:blipFill>
        <p:spPr>
          <a:xfrm>
            <a:off x="819549" y="1946672"/>
            <a:ext cx="1393033" cy="1393033"/>
          </a:xfrm>
          <a:prstGeom prst="rect">
            <a:avLst/>
          </a:prstGeom>
        </p:spPr>
      </p:pic>
      <p:sp>
        <p:nvSpPr>
          <p:cNvPr id="905" name="Google Shape;824;p55"/>
          <p:cNvSpPr txBox="1">
            <a:spLocks noGrp="1"/>
          </p:cNvSpPr>
          <p:nvPr>
            <p:ph type="body" idx="22"/>
          </p:nvPr>
        </p:nvSpPr>
        <p:spPr>
          <a:xfrm>
            <a:off x="747928" y="3502705"/>
            <a:ext cx="1433383" cy="261658"/>
          </a:xfrm>
          <a:prstGeom prst="rect">
            <a:avLst/>
          </a:prstGeom>
        </p:spPr>
        <p:txBody>
          <a:bodyPr/>
          <a:lstStyle/>
          <a:p>
            <a:pPr marL="0" indent="0">
              <a:lnSpc>
                <a:spcPct val="100000"/>
              </a:lnSpc>
              <a:buClrTx/>
              <a:buSzTx/>
              <a:buFontTx/>
              <a:buNone/>
              <a:defRPr sz="1100" b="1">
                <a:solidFill>
                  <a:srgbClr val="AA0A6C"/>
                </a:solidFill>
                <a:latin typeface="Helvetica Neue"/>
                <a:ea typeface="Helvetica Neue"/>
                <a:cs typeface="Helvetica Neue"/>
                <a:sym typeface="Helvetica Neue"/>
              </a:defRPr>
            </a:pPr>
            <a:endParaRPr/>
          </a:p>
        </p:txBody>
      </p:sp>
      <p:sp>
        <p:nvSpPr>
          <p:cNvPr id="906" name="Google Shape;825;p55"/>
          <p:cNvSpPr txBox="1">
            <a:spLocks noGrp="1"/>
          </p:cNvSpPr>
          <p:nvPr>
            <p:ph type="body" idx="23"/>
          </p:nvPr>
        </p:nvSpPr>
        <p:spPr>
          <a:xfrm>
            <a:off x="747927" y="3899746"/>
            <a:ext cx="1433221" cy="4591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nSpc>
                <a:spcPct val="100000"/>
              </a:lnSpc>
              <a:buClrTx/>
              <a:buSzTx/>
              <a:buFontTx/>
              <a:buNone/>
              <a:defRPr sz="500">
                <a:solidFill>
                  <a:srgbClr val="7F7F7F"/>
                </a:solidFill>
                <a:latin typeface="Helvetica Neue"/>
                <a:ea typeface="Helvetica Neue"/>
                <a:cs typeface="Helvetica Neue"/>
                <a:sym typeface="Helvetica Neue"/>
              </a:defRPr>
            </a:pPr>
            <a:r>
              <a:t>LinkedIn profile</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Title</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Company</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Summary</a:t>
            </a:r>
          </a:p>
        </p:txBody>
      </p:sp>
      <p:pic>
        <p:nvPicPr>
          <p:cNvPr id="907" name="Google Shape;826;p55" descr="Google Shape;826;p55"/>
          <p:cNvPicPr>
            <a:picLocks noGrp="1" noChangeAspect="1"/>
          </p:cNvPicPr>
          <p:nvPr>
            <p:ph type="pic" idx="24"/>
          </p:nvPr>
        </p:nvPicPr>
        <p:blipFill>
          <a:blip r:embed="rId2"/>
          <a:stretch>
            <a:fillRect/>
          </a:stretch>
        </p:blipFill>
        <p:spPr>
          <a:xfrm>
            <a:off x="2905806" y="1946672"/>
            <a:ext cx="1393033" cy="1393033"/>
          </a:xfrm>
          <a:prstGeom prst="rect">
            <a:avLst/>
          </a:prstGeom>
        </p:spPr>
      </p:pic>
      <p:sp>
        <p:nvSpPr>
          <p:cNvPr id="908" name="Google Shape;827;p55"/>
          <p:cNvSpPr txBox="1">
            <a:spLocks noGrp="1"/>
          </p:cNvSpPr>
          <p:nvPr>
            <p:ph type="body" idx="25"/>
          </p:nvPr>
        </p:nvSpPr>
        <p:spPr>
          <a:xfrm>
            <a:off x="2834185" y="3502705"/>
            <a:ext cx="1466106" cy="266677"/>
          </a:xfrm>
          <a:prstGeom prst="rect">
            <a:avLst/>
          </a:prstGeom>
        </p:spPr>
        <p:txBody>
          <a:bodyPr/>
          <a:lstStyle/>
          <a:p>
            <a:pPr marL="0" indent="0">
              <a:lnSpc>
                <a:spcPct val="100000"/>
              </a:lnSpc>
              <a:buClrTx/>
              <a:buSzTx/>
              <a:buFontTx/>
              <a:buNone/>
              <a:defRPr sz="1100" b="1">
                <a:solidFill>
                  <a:srgbClr val="AA0A6C"/>
                </a:solidFill>
                <a:latin typeface="Helvetica Neue"/>
                <a:ea typeface="Helvetica Neue"/>
                <a:cs typeface="Helvetica Neue"/>
                <a:sym typeface="Helvetica Neue"/>
              </a:defRPr>
            </a:pPr>
            <a:endParaRPr/>
          </a:p>
        </p:txBody>
      </p:sp>
      <p:sp>
        <p:nvSpPr>
          <p:cNvPr id="909" name="Google Shape;828;p55"/>
          <p:cNvSpPr txBox="1">
            <a:spLocks noGrp="1"/>
          </p:cNvSpPr>
          <p:nvPr>
            <p:ph type="body" idx="26"/>
          </p:nvPr>
        </p:nvSpPr>
        <p:spPr>
          <a:xfrm>
            <a:off x="2834185" y="3899746"/>
            <a:ext cx="1433221" cy="4591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nSpc>
                <a:spcPct val="100000"/>
              </a:lnSpc>
              <a:buClrTx/>
              <a:buSzTx/>
              <a:buFontTx/>
              <a:buNone/>
              <a:defRPr sz="500">
                <a:solidFill>
                  <a:srgbClr val="7F7F7F"/>
                </a:solidFill>
                <a:latin typeface="Helvetica Neue"/>
                <a:ea typeface="Helvetica Neue"/>
                <a:cs typeface="Helvetica Neue"/>
                <a:sym typeface="Helvetica Neue"/>
              </a:defRPr>
            </a:pPr>
            <a:r>
              <a:t>LinkedIn profile</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Title</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Company</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Summary</a:t>
            </a:r>
          </a:p>
        </p:txBody>
      </p:sp>
      <p:pic>
        <p:nvPicPr>
          <p:cNvPr id="910" name="Google Shape;829;p55" descr="Google Shape;829;p55"/>
          <p:cNvPicPr>
            <a:picLocks noGrp="1" noChangeAspect="1"/>
          </p:cNvPicPr>
          <p:nvPr>
            <p:ph type="pic" idx="27"/>
          </p:nvPr>
        </p:nvPicPr>
        <p:blipFill>
          <a:blip r:embed="rId2"/>
          <a:stretch>
            <a:fillRect/>
          </a:stretch>
        </p:blipFill>
        <p:spPr>
          <a:xfrm>
            <a:off x="4992065" y="1946672"/>
            <a:ext cx="1393033" cy="1393033"/>
          </a:xfrm>
          <a:prstGeom prst="rect">
            <a:avLst/>
          </a:prstGeom>
        </p:spPr>
      </p:pic>
      <p:sp>
        <p:nvSpPr>
          <p:cNvPr id="911" name="Google Shape;830;p55"/>
          <p:cNvSpPr txBox="1">
            <a:spLocks noGrp="1"/>
          </p:cNvSpPr>
          <p:nvPr>
            <p:ph type="body" idx="28"/>
          </p:nvPr>
        </p:nvSpPr>
        <p:spPr>
          <a:xfrm>
            <a:off x="4920443" y="3502705"/>
            <a:ext cx="1466106" cy="266677"/>
          </a:xfrm>
          <a:prstGeom prst="rect">
            <a:avLst/>
          </a:prstGeom>
        </p:spPr>
        <p:txBody>
          <a:bodyPr/>
          <a:lstStyle/>
          <a:p>
            <a:pPr marL="0" indent="0">
              <a:lnSpc>
                <a:spcPct val="100000"/>
              </a:lnSpc>
              <a:buClrTx/>
              <a:buSzTx/>
              <a:buFontTx/>
              <a:buNone/>
              <a:defRPr sz="1100" b="1">
                <a:solidFill>
                  <a:srgbClr val="AA0A6C"/>
                </a:solidFill>
                <a:latin typeface="Helvetica Neue"/>
                <a:ea typeface="Helvetica Neue"/>
                <a:cs typeface="Helvetica Neue"/>
                <a:sym typeface="Helvetica Neue"/>
              </a:defRPr>
            </a:pPr>
            <a:endParaRPr/>
          </a:p>
        </p:txBody>
      </p:sp>
      <p:sp>
        <p:nvSpPr>
          <p:cNvPr id="912" name="Google Shape;831;p55"/>
          <p:cNvSpPr txBox="1">
            <a:spLocks noGrp="1"/>
          </p:cNvSpPr>
          <p:nvPr>
            <p:ph type="body" idx="29"/>
          </p:nvPr>
        </p:nvSpPr>
        <p:spPr>
          <a:xfrm>
            <a:off x="4920443" y="3899746"/>
            <a:ext cx="1433221" cy="4591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nSpc>
                <a:spcPct val="100000"/>
              </a:lnSpc>
              <a:buClrTx/>
              <a:buSzTx/>
              <a:buFontTx/>
              <a:buNone/>
              <a:defRPr sz="500">
                <a:solidFill>
                  <a:srgbClr val="7F7F7F"/>
                </a:solidFill>
                <a:latin typeface="Helvetica Neue"/>
                <a:ea typeface="Helvetica Neue"/>
                <a:cs typeface="Helvetica Neue"/>
                <a:sym typeface="Helvetica Neue"/>
              </a:defRPr>
            </a:pPr>
            <a:r>
              <a:t>LinkedIn profile</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Title</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Company</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Summary</a:t>
            </a:r>
          </a:p>
        </p:txBody>
      </p:sp>
      <p:pic>
        <p:nvPicPr>
          <p:cNvPr id="913" name="Google Shape;832;p55" descr="Google Shape;832;p55"/>
          <p:cNvPicPr>
            <a:picLocks noGrp="1" noChangeAspect="1"/>
          </p:cNvPicPr>
          <p:nvPr>
            <p:ph type="pic" idx="30"/>
          </p:nvPr>
        </p:nvPicPr>
        <p:blipFill>
          <a:blip r:embed="rId2"/>
          <a:stretch>
            <a:fillRect/>
          </a:stretch>
        </p:blipFill>
        <p:spPr>
          <a:xfrm>
            <a:off x="7074173" y="1946672"/>
            <a:ext cx="1393033" cy="1393033"/>
          </a:xfrm>
          <a:prstGeom prst="rect">
            <a:avLst/>
          </a:prstGeom>
        </p:spPr>
      </p:pic>
      <p:sp>
        <p:nvSpPr>
          <p:cNvPr id="914" name="Google Shape;833;p55"/>
          <p:cNvSpPr txBox="1">
            <a:spLocks noGrp="1"/>
          </p:cNvSpPr>
          <p:nvPr>
            <p:ph type="body" idx="31"/>
          </p:nvPr>
        </p:nvSpPr>
        <p:spPr>
          <a:xfrm>
            <a:off x="7002550" y="3502705"/>
            <a:ext cx="1466106" cy="266677"/>
          </a:xfrm>
          <a:prstGeom prst="rect">
            <a:avLst/>
          </a:prstGeom>
        </p:spPr>
        <p:txBody>
          <a:bodyPr/>
          <a:lstStyle/>
          <a:p>
            <a:pPr marL="0" indent="0">
              <a:lnSpc>
                <a:spcPct val="100000"/>
              </a:lnSpc>
              <a:buClrTx/>
              <a:buSzTx/>
              <a:buFontTx/>
              <a:buNone/>
              <a:defRPr sz="1100" b="1">
                <a:solidFill>
                  <a:srgbClr val="AA0A6C"/>
                </a:solidFill>
                <a:latin typeface="Helvetica Neue"/>
                <a:ea typeface="Helvetica Neue"/>
                <a:cs typeface="Helvetica Neue"/>
                <a:sym typeface="Helvetica Neue"/>
              </a:defRPr>
            </a:pPr>
            <a:endParaRPr/>
          </a:p>
        </p:txBody>
      </p:sp>
      <p:sp>
        <p:nvSpPr>
          <p:cNvPr id="915" name="Google Shape;834;p55"/>
          <p:cNvSpPr txBox="1">
            <a:spLocks noGrp="1"/>
          </p:cNvSpPr>
          <p:nvPr>
            <p:ph type="body" idx="32"/>
          </p:nvPr>
        </p:nvSpPr>
        <p:spPr>
          <a:xfrm>
            <a:off x="7002553" y="3899746"/>
            <a:ext cx="1433221" cy="4591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nSpc>
                <a:spcPct val="100000"/>
              </a:lnSpc>
              <a:buClrTx/>
              <a:buSzTx/>
              <a:buFontTx/>
              <a:buNone/>
              <a:defRPr sz="500">
                <a:solidFill>
                  <a:srgbClr val="7F7F7F"/>
                </a:solidFill>
                <a:latin typeface="Helvetica Neue"/>
                <a:ea typeface="Helvetica Neue"/>
                <a:cs typeface="Helvetica Neue"/>
                <a:sym typeface="Helvetica Neue"/>
              </a:defRPr>
            </a:pPr>
            <a:r>
              <a:t>LinkedIn profile</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Title</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Company</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Summary</a:t>
            </a:r>
          </a:p>
        </p:txBody>
      </p:sp>
      <p:sp>
        <p:nvSpPr>
          <p:cNvPr id="916" name="Google Shape;835;p55"/>
          <p:cNvSpPr/>
          <p:nvPr/>
        </p:nvSpPr>
        <p:spPr>
          <a:xfrm>
            <a:off x="483128" y="644471"/>
            <a:ext cx="71371" cy="266677"/>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917" name="Google Shape;836;p55"/>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918" name="Google Shape;837;p55"/>
          <p:cNvSpPr txBox="1"/>
          <p:nvPr/>
        </p:nvSpPr>
        <p:spPr>
          <a:xfrm>
            <a:off x="194569" y="83474"/>
            <a:ext cx="26397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919" name="Google Shape;838;p55" descr="Google Shape;838;p55"/>
          <p:cNvPicPr>
            <a:picLocks noChangeAspect="1"/>
          </p:cNvPicPr>
          <p:nvPr/>
        </p:nvPicPr>
        <p:blipFill>
          <a:blip r:embed="rId3"/>
          <a:stretch>
            <a:fillRect/>
          </a:stretch>
        </p:blipFill>
        <p:spPr>
          <a:xfrm>
            <a:off x="8744715" y="83467"/>
            <a:ext cx="148461" cy="182882"/>
          </a:xfrm>
          <a:prstGeom prst="rect">
            <a:avLst/>
          </a:prstGeom>
          <a:ln w="12700">
            <a:miter lim="400000"/>
          </a:ln>
        </p:spPr>
      </p:pic>
      <p:sp>
        <p:nvSpPr>
          <p:cNvPr id="920" name="Google Shape;839;p55"/>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921" name="Google Shape;840;p55"/>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Sample candidate profiles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 name="Google Shape;845;p56"/>
          <p:cNvSpPr txBox="1">
            <a:spLocks noGrp="1"/>
          </p:cNvSpPr>
          <p:nvPr>
            <p:ph type="title"/>
          </p:nvPr>
        </p:nvSpPr>
        <p:spPr>
          <a:xfrm>
            <a:off x="648911" y="389892"/>
            <a:ext cx="8011043" cy="520843"/>
          </a:xfrm>
          <a:prstGeom prst="rect">
            <a:avLst/>
          </a:prstGeom>
        </p:spPr>
        <p:txBody>
          <a:bodyPr/>
          <a:lstStyle>
            <a:lvl1pPr>
              <a:defRPr sz="2300" b="1">
                <a:latin typeface="Helvetica Neue"/>
                <a:ea typeface="Helvetica Neue"/>
                <a:cs typeface="Helvetica Neue"/>
                <a:sym typeface="Helvetica Neue"/>
              </a:defRPr>
            </a:lvl1pPr>
          </a:lstStyle>
          <a:p>
            <a:r>
              <a:t>Proposed Kingsley Gate project plan</a:t>
            </a:r>
          </a:p>
        </p:txBody>
      </p:sp>
      <p:sp>
        <p:nvSpPr>
          <p:cNvPr id="924" name="Google Shape;846;p56"/>
          <p:cNvSpPr/>
          <p:nvPr/>
        </p:nvSpPr>
        <p:spPr>
          <a:xfrm>
            <a:off x="5251570" y="1422963"/>
            <a:ext cx="171914" cy="2"/>
          </a:xfrm>
          <a:prstGeom prst="line">
            <a:avLst/>
          </a:prstGeom>
          <a:ln w="50800" cap="rnd">
            <a:solidFill>
              <a:srgbClr val="E9B245"/>
            </a:solidFill>
          </a:ln>
        </p:spPr>
        <p:txBody>
          <a:bodyPr lIns="45719" rIns="45719"/>
          <a:lstStyle/>
          <a:p>
            <a:endParaRPr/>
          </a:p>
        </p:txBody>
      </p:sp>
      <p:sp>
        <p:nvSpPr>
          <p:cNvPr id="925" name="Google Shape;847;p56"/>
          <p:cNvSpPr/>
          <p:nvPr/>
        </p:nvSpPr>
        <p:spPr>
          <a:xfrm>
            <a:off x="5251570" y="1775660"/>
            <a:ext cx="402966" cy="2"/>
          </a:xfrm>
          <a:prstGeom prst="line">
            <a:avLst/>
          </a:prstGeom>
          <a:ln w="50800" cap="rnd">
            <a:solidFill>
              <a:srgbClr val="E9B245"/>
            </a:solidFill>
          </a:ln>
        </p:spPr>
        <p:txBody>
          <a:bodyPr lIns="45719" rIns="45719"/>
          <a:lstStyle/>
          <a:p>
            <a:endParaRPr/>
          </a:p>
        </p:txBody>
      </p:sp>
      <p:sp>
        <p:nvSpPr>
          <p:cNvPr id="926" name="Google Shape;848;p56"/>
          <p:cNvSpPr/>
          <p:nvPr/>
        </p:nvSpPr>
        <p:spPr>
          <a:xfrm>
            <a:off x="5251570" y="2119374"/>
            <a:ext cx="556782" cy="1"/>
          </a:xfrm>
          <a:prstGeom prst="line">
            <a:avLst/>
          </a:prstGeom>
          <a:ln w="50800" cap="rnd">
            <a:solidFill>
              <a:srgbClr val="E9B245"/>
            </a:solidFill>
          </a:ln>
        </p:spPr>
        <p:txBody>
          <a:bodyPr lIns="45719" rIns="45719"/>
          <a:lstStyle/>
          <a:p>
            <a:endParaRPr/>
          </a:p>
        </p:txBody>
      </p:sp>
      <p:sp>
        <p:nvSpPr>
          <p:cNvPr id="927" name="Google Shape;849;p56"/>
          <p:cNvSpPr/>
          <p:nvPr/>
        </p:nvSpPr>
        <p:spPr>
          <a:xfrm>
            <a:off x="5554286" y="2473160"/>
            <a:ext cx="448669" cy="2"/>
          </a:xfrm>
          <a:prstGeom prst="line">
            <a:avLst/>
          </a:prstGeom>
          <a:ln w="50800" cap="rnd">
            <a:solidFill>
              <a:srgbClr val="E9B245"/>
            </a:solidFill>
          </a:ln>
        </p:spPr>
        <p:txBody>
          <a:bodyPr lIns="45719" rIns="45719"/>
          <a:lstStyle/>
          <a:p>
            <a:endParaRPr/>
          </a:p>
        </p:txBody>
      </p:sp>
      <p:sp>
        <p:nvSpPr>
          <p:cNvPr id="928" name="Google Shape;850;p56"/>
          <p:cNvSpPr/>
          <p:nvPr/>
        </p:nvSpPr>
        <p:spPr>
          <a:xfrm>
            <a:off x="5765541" y="2817700"/>
            <a:ext cx="108126" cy="1"/>
          </a:xfrm>
          <a:prstGeom prst="line">
            <a:avLst/>
          </a:prstGeom>
          <a:ln w="50800" cap="rnd">
            <a:solidFill>
              <a:srgbClr val="E9B245"/>
            </a:solidFill>
          </a:ln>
        </p:spPr>
        <p:txBody>
          <a:bodyPr lIns="45719" rIns="45719"/>
          <a:lstStyle/>
          <a:p>
            <a:endParaRPr/>
          </a:p>
        </p:txBody>
      </p:sp>
      <p:sp>
        <p:nvSpPr>
          <p:cNvPr id="929" name="Google Shape;851;p56"/>
          <p:cNvSpPr/>
          <p:nvPr/>
        </p:nvSpPr>
        <p:spPr>
          <a:xfrm>
            <a:off x="5873665" y="3169402"/>
            <a:ext cx="331998" cy="2"/>
          </a:xfrm>
          <a:prstGeom prst="line">
            <a:avLst/>
          </a:prstGeom>
          <a:ln w="50800" cap="rnd">
            <a:solidFill>
              <a:srgbClr val="E9B245"/>
            </a:solidFill>
          </a:ln>
        </p:spPr>
        <p:txBody>
          <a:bodyPr lIns="45719" rIns="45719"/>
          <a:lstStyle/>
          <a:p>
            <a:endParaRPr/>
          </a:p>
        </p:txBody>
      </p:sp>
      <p:sp>
        <p:nvSpPr>
          <p:cNvPr id="930" name="Google Shape;852;p56"/>
          <p:cNvSpPr/>
          <p:nvPr/>
        </p:nvSpPr>
        <p:spPr>
          <a:xfrm>
            <a:off x="6792725" y="3524127"/>
            <a:ext cx="223784" cy="2"/>
          </a:xfrm>
          <a:prstGeom prst="line">
            <a:avLst/>
          </a:prstGeom>
          <a:ln w="50800" cap="rnd">
            <a:solidFill>
              <a:srgbClr val="E9B245"/>
            </a:solidFill>
          </a:ln>
        </p:spPr>
        <p:txBody>
          <a:bodyPr lIns="45719" rIns="45719"/>
          <a:lstStyle/>
          <a:p>
            <a:endParaRPr/>
          </a:p>
        </p:txBody>
      </p:sp>
      <p:sp>
        <p:nvSpPr>
          <p:cNvPr id="931" name="Google Shape;853;p56"/>
          <p:cNvSpPr/>
          <p:nvPr/>
        </p:nvSpPr>
        <p:spPr>
          <a:xfrm>
            <a:off x="7117098" y="3877855"/>
            <a:ext cx="270313" cy="2"/>
          </a:xfrm>
          <a:prstGeom prst="line">
            <a:avLst/>
          </a:prstGeom>
          <a:ln w="50800" cap="rnd">
            <a:solidFill>
              <a:srgbClr val="E9B245"/>
            </a:solidFill>
          </a:ln>
        </p:spPr>
        <p:txBody>
          <a:bodyPr lIns="45719" rIns="45719"/>
          <a:lstStyle/>
          <a:p>
            <a:endParaRPr/>
          </a:p>
        </p:txBody>
      </p:sp>
      <p:sp>
        <p:nvSpPr>
          <p:cNvPr id="932" name="Google Shape;854;p56"/>
          <p:cNvSpPr/>
          <p:nvPr/>
        </p:nvSpPr>
        <p:spPr>
          <a:xfrm>
            <a:off x="7444609" y="4226770"/>
            <a:ext cx="742755" cy="3"/>
          </a:xfrm>
          <a:prstGeom prst="line">
            <a:avLst/>
          </a:prstGeom>
          <a:ln w="50800" cap="rnd">
            <a:solidFill>
              <a:srgbClr val="E9B245"/>
            </a:solidFill>
          </a:ln>
        </p:spPr>
        <p:txBody>
          <a:bodyPr lIns="45719" rIns="45719"/>
          <a:lstStyle/>
          <a:p>
            <a:endParaRPr/>
          </a:p>
        </p:txBody>
      </p:sp>
      <p:sp>
        <p:nvSpPr>
          <p:cNvPr id="933" name="Google Shape;855;p56"/>
          <p:cNvSpPr/>
          <p:nvPr/>
        </p:nvSpPr>
        <p:spPr>
          <a:xfrm>
            <a:off x="8255351" y="4587718"/>
            <a:ext cx="343398" cy="2"/>
          </a:xfrm>
          <a:prstGeom prst="line">
            <a:avLst/>
          </a:prstGeom>
          <a:ln w="50800" cap="rnd">
            <a:solidFill>
              <a:srgbClr val="E9B245"/>
            </a:solidFill>
          </a:ln>
        </p:spPr>
        <p:txBody>
          <a:bodyPr lIns="45719" rIns="45719"/>
          <a:lstStyle/>
          <a:p>
            <a:endParaRPr/>
          </a:p>
        </p:txBody>
      </p:sp>
      <p:sp>
        <p:nvSpPr>
          <p:cNvPr id="934" name="Google Shape;856;p56"/>
          <p:cNvSpPr txBox="1"/>
          <p:nvPr/>
        </p:nvSpPr>
        <p:spPr>
          <a:xfrm>
            <a:off x="383833" y="903586"/>
            <a:ext cx="3015264" cy="279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indent="76200">
              <a:lnSpc>
                <a:spcPct val="103000"/>
              </a:lnSpc>
              <a:defRPr b="1">
                <a:latin typeface="Helvetica Neue"/>
                <a:ea typeface="Helvetica Neue"/>
                <a:cs typeface="Helvetica Neue"/>
                <a:sym typeface="Helvetica Neue"/>
              </a:defRPr>
            </a:lvl1pPr>
          </a:lstStyle>
          <a:p>
            <a:r>
              <a:rPr dirty="0"/>
              <a:t>Phase/Activity</a:t>
            </a:r>
          </a:p>
        </p:txBody>
      </p:sp>
      <p:sp>
        <p:nvSpPr>
          <p:cNvPr id="935" name="Google Shape;857;p56"/>
          <p:cNvSpPr txBox="1"/>
          <p:nvPr/>
        </p:nvSpPr>
        <p:spPr>
          <a:xfrm>
            <a:off x="5258349" y="989245"/>
            <a:ext cx="538372" cy="192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lnSpc>
                <a:spcPct val="103000"/>
              </a:lnSpc>
              <a:defRPr sz="800" b="1">
                <a:latin typeface="Helvetica Neue"/>
                <a:ea typeface="Helvetica Neue"/>
                <a:cs typeface="Helvetica Neue"/>
                <a:sym typeface="Helvetica Neue"/>
              </a:defRPr>
            </a:lvl1pPr>
          </a:lstStyle>
          <a:p>
            <a:r>
              <a:rPr dirty="0"/>
              <a:t>NOV ‘23</a:t>
            </a:r>
          </a:p>
        </p:txBody>
      </p:sp>
      <p:sp>
        <p:nvSpPr>
          <p:cNvPr id="936" name="Google Shape;858;p56"/>
          <p:cNvSpPr/>
          <p:nvPr/>
        </p:nvSpPr>
        <p:spPr>
          <a:xfrm>
            <a:off x="521496" y="1239007"/>
            <a:ext cx="8145951" cy="1"/>
          </a:xfrm>
          <a:prstGeom prst="line">
            <a:avLst/>
          </a:prstGeom>
          <a:ln>
            <a:solidFill>
              <a:srgbClr val="1F3E49"/>
            </a:solidFill>
          </a:ln>
        </p:spPr>
        <p:txBody>
          <a:bodyPr lIns="45719" rIns="45719"/>
          <a:lstStyle/>
          <a:p>
            <a:endParaRPr/>
          </a:p>
        </p:txBody>
      </p:sp>
      <p:sp>
        <p:nvSpPr>
          <p:cNvPr id="937" name="Google Shape;859;p56"/>
          <p:cNvSpPr/>
          <p:nvPr/>
        </p:nvSpPr>
        <p:spPr>
          <a:xfrm flipH="1">
            <a:off x="5224024" y="1239006"/>
            <a:ext cx="3" cy="3513409"/>
          </a:xfrm>
          <a:prstGeom prst="line">
            <a:avLst/>
          </a:prstGeom>
          <a:ln>
            <a:solidFill>
              <a:srgbClr val="1F3E49"/>
            </a:solidFill>
          </a:ln>
        </p:spPr>
        <p:txBody>
          <a:bodyPr lIns="45719" rIns="45719"/>
          <a:lstStyle/>
          <a:p>
            <a:endParaRPr/>
          </a:p>
        </p:txBody>
      </p:sp>
      <p:sp>
        <p:nvSpPr>
          <p:cNvPr id="938" name="Google Shape;860;p56"/>
          <p:cNvSpPr/>
          <p:nvPr/>
        </p:nvSpPr>
        <p:spPr>
          <a:xfrm flipH="1">
            <a:off x="8461468" y="1239006"/>
            <a:ext cx="3" cy="3513409"/>
          </a:xfrm>
          <a:prstGeom prst="line">
            <a:avLst/>
          </a:prstGeom>
          <a:ln>
            <a:solidFill>
              <a:srgbClr val="1F3E49"/>
            </a:solidFill>
          </a:ln>
        </p:spPr>
        <p:txBody>
          <a:bodyPr lIns="45719" rIns="45719"/>
          <a:lstStyle/>
          <a:p>
            <a:endParaRPr/>
          </a:p>
        </p:txBody>
      </p:sp>
      <p:sp>
        <p:nvSpPr>
          <p:cNvPr id="939" name="Google Shape;861;p56"/>
          <p:cNvSpPr txBox="1"/>
          <p:nvPr/>
        </p:nvSpPr>
        <p:spPr>
          <a:xfrm>
            <a:off x="501759" y="1313070"/>
            <a:ext cx="4746569" cy="341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lnSpc>
                <a:spcPct val="103000"/>
              </a:lnSpc>
              <a:defRPr sz="900">
                <a:latin typeface="Helvetica Neue"/>
                <a:ea typeface="Helvetica Neue"/>
                <a:cs typeface="Helvetica Neue"/>
                <a:sym typeface="Helvetica Neue"/>
              </a:defRPr>
            </a:pPr>
            <a:r>
              <a:rPr dirty="0"/>
              <a:t>Search authorization and kick-off </a:t>
            </a:r>
            <a:r>
              <a:rPr b="1" dirty="0">
                <a:solidFill>
                  <a:srgbClr val="AA0A6C"/>
                </a:solidFill>
              </a:rPr>
              <a:t>During w/c 13</a:t>
            </a:r>
            <a:r>
              <a:rPr b="1" baseline="30000" dirty="0">
                <a:solidFill>
                  <a:srgbClr val="AA0A6C"/>
                </a:solidFill>
              </a:rPr>
              <a:t>th</a:t>
            </a:r>
            <a:r>
              <a:rPr b="1" dirty="0">
                <a:solidFill>
                  <a:srgbClr val="AA0A6C"/>
                </a:solidFill>
              </a:rPr>
              <a:t> November</a:t>
            </a:r>
            <a:endParaRPr sz="1600" b="1" dirty="0">
              <a:solidFill>
                <a:srgbClr val="AA0A6C"/>
              </a:solidFill>
              <a:latin typeface="+mj-lt"/>
              <a:ea typeface="+mj-ea"/>
              <a:cs typeface="+mj-cs"/>
              <a:sym typeface="Arial"/>
            </a:endParaRPr>
          </a:p>
          <a:p>
            <a:pPr>
              <a:lnSpc>
                <a:spcPct val="103000"/>
              </a:lnSpc>
              <a:spcBef>
                <a:spcPts val="1200"/>
              </a:spcBef>
              <a:defRPr sz="900">
                <a:latin typeface="Helvetica Neue"/>
                <a:ea typeface="Helvetica Neue"/>
                <a:cs typeface="Helvetica Neue"/>
                <a:sym typeface="Helvetica Neue"/>
              </a:defRPr>
            </a:pPr>
            <a:r>
              <a:rPr dirty="0"/>
              <a:t>Further meetings with all key stakeholders to finalize role description</a:t>
            </a:r>
            <a:br>
              <a:rPr dirty="0"/>
            </a:br>
            <a:r>
              <a:rPr b="1" dirty="0">
                <a:solidFill>
                  <a:srgbClr val="AA0A6C"/>
                </a:solidFill>
              </a:rPr>
              <a:t>No later than 24</a:t>
            </a:r>
            <a:r>
              <a:rPr b="1" baseline="30000" dirty="0">
                <a:solidFill>
                  <a:srgbClr val="AA0A6C"/>
                </a:solidFill>
              </a:rPr>
              <a:t>th</a:t>
            </a:r>
            <a:r>
              <a:rPr b="1" dirty="0">
                <a:solidFill>
                  <a:srgbClr val="AA0A6C"/>
                </a:solidFill>
              </a:rPr>
              <a:t> November</a:t>
            </a:r>
            <a:endParaRPr sz="1600" b="1" dirty="0">
              <a:solidFill>
                <a:srgbClr val="AA0A6C"/>
              </a:solidFill>
              <a:latin typeface="+mj-lt"/>
              <a:ea typeface="+mj-ea"/>
              <a:cs typeface="+mj-cs"/>
              <a:sym typeface="Arial"/>
            </a:endParaRPr>
          </a:p>
          <a:p>
            <a:pPr>
              <a:lnSpc>
                <a:spcPct val="103000"/>
              </a:lnSpc>
              <a:spcBef>
                <a:spcPts val="1700"/>
              </a:spcBef>
              <a:defRPr sz="900">
                <a:latin typeface="Helvetica Neue"/>
                <a:ea typeface="Helvetica Neue"/>
                <a:cs typeface="Helvetica Neue"/>
                <a:sym typeface="Helvetica Neue"/>
              </a:defRPr>
            </a:pPr>
            <a:r>
              <a:rPr dirty="0"/>
              <a:t>Desk research, candidate identification and contact </a:t>
            </a:r>
            <a:r>
              <a:rPr b="1" dirty="0">
                <a:solidFill>
                  <a:srgbClr val="AA0A6C"/>
                </a:solidFill>
              </a:rPr>
              <a:t>From authorization to completion</a:t>
            </a:r>
            <a:endParaRPr sz="1600" b="1" dirty="0">
              <a:solidFill>
                <a:srgbClr val="AA0A6C"/>
              </a:solidFill>
              <a:latin typeface="+mj-lt"/>
              <a:ea typeface="+mj-ea"/>
              <a:cs typeface="+mj-cs"/>
              <a:sym typeface="Arial"/>
            </a:endParaRPr>
          </a:p>
          <a:p>
            <a:pPr>
              <a:lnSpc>
                <a:spcPct val="103000"/>
              </a:lnSpc>
              <a:spcBef>
                <a:spcPts val="1700"/>
              </a:spcBef>
              <a:defRPr sz="900">
                <a:latin typeface="Helvetica Neue"/>
                <a:ea typeface="Helvetica Neue"/>
                <a:cs typeface="Helvetica Neue"/>
                <a:sym typeface="Helvetica Neue"/>
              </a:defRPr>
            </a:pPr>
            <a:r>
              <a:rPr dirty="0"/>
              <a:t>External candidate interviews (Kingsley Gate) </a:t>
            </a:r>
            <a:r>
              <a:rPr b="1" dirty="0">
                <a:solidFill>
                  <a:srgbClr val="AA0A6C"/>
                </a:solidFill>
              </a:rPr>
              <a:t>From 20</a:t>
            </a:r>
            <a:r>
              <a:rPr b="1" baseline="30000" dirty="0">
                <a:solidFill>
                  <a:srgbClr val="AA0A6C"/>
                </a:solidFill>
              </a:rPr>
              <a:t>th</a:t>
            </a:r>
            <a:r>
              <a:rPr b="1" dirty="0">
                <a:solidFill>
                  <a:srgbClr val="AA0A6C"/>
                </a:solidFill>
              </a:rPr>
              <a:t> November – 8</a:t>
            </a:r>
            <a:r>
              <a:rPr b="1" baseline="30000" dirty="0">
                <a:solidFill>
                  <a:srgbClr val="AA0A6C"/>
                </a:solidFill>
              </a:rPr>
              <a:t>th</a:t>
            </a:r>
            <a:r>
              <a:rPr b="1" dirty="0">
                <a:solidFill>
                  <a:srgbClr val="AA0A6C"/>
                </a:solidFill>
              </a:rPr>
              <a:t> December</a:t>
            </a:r>
            <a:endParaRPr sz="1600" b="1" dirty="0">
              <a:solidFill>
                <a:srgbClr val="AA0A6C"/>
              </a:solidFill>
              <a:latin typeface="+mj-lt"/>
              <a:ea typeface="+mj-ea"/>
              <a:cs typeface="+mj-cs"/>
              <a:sym typeface="Arial"/>
            </a:endParaRPr>
          </a:p>
          <a:p>
            <a:pPr>
              <a:lnSpc>
                <a:spcPct val="103000"/>
              </a:lnSpc>
              <a:spcBef>
                <a:spcPts val="1700"/>
              </a:spcBef>
              <a:defRPr sz="900">
                <a:latin typeface="Helvetica Neue"/>
                <a:ea typeface="Helvetica Neue"/>
                <a:cs typeface="Helvetica Neue"/>
                <a:sym typeface="Helvetica Neue"/>
              </a:defRPr>
            </a:pPr>
            <a:r>
              <a:rPr dirty="0"/>
              <a:t>Internal candidate interviews (Kingsley Gate) </a:t>
            </a:r>
            <a:r>
              <a:rPr b="1" dirty="0">
                <a:solidFill>
                  <a:srgbClr val="AA0A6C"/>
                </a:solidFill>
              </a:rPr>
              <a:t>From 27</a:t>
            </a:r>
            <a:r>
              <a:rPr b="1" baseline="30000" dirty="0">
                <a:solidFill>
                  <a:srgbClr val="AA0A6C"/>
                </a:solidFill>
              </a:rPr>
              <a:t>th</a:t>
            </a:r>
            <a:r>
              <a:rPr b="1" dirty="0">
                <a:solidFill>
                  <a:srgbClr val="AA0A6C"/>
                </a:solidFill>
              </a:rPr>
              <a:t> November – 1</a:t>
            </a:r>
            <a:r>
              <a:rPr b="1" baseline="30000" dirty="0">
                <a:solidFill>
                  <a:srgbClr val="AA0A6C"/>
                </a:solidFill>
              </a:rPr>
              <a:t>st</a:t>
            </a:r>
            <a:r>
              <a:rPr b="1" dirty="0">
                <a:solidFill>
                  <a:srgbClr val="AA0A6C"/>
                </a:solidFill>
              </a:rPr>
              <a:t> December</a:t>
            </a:r>
            <a:endParaRPr sz="1100" dirty="0"/>
          </a:p>
          <a:p>
            <a:pPr>
              <a:lnSpc>
                <a:spcPct val="103000"/>
              </a:lnSpc>
              <a:spcBef>
                <a:spcPts val="1700"/>
              </a:spcBef>
              <a:defRPr sz="900">
                <a:latin typeface="Helvetica Neue"/>
                <a:ea typeface="Helvetica Neue"/>
                <a:cs typeface="Helvetica Neue"/>
                <a:sym typeface="Helvetica Neue"/>
              </a:defRPr>
            </a:pPr>
            <a:r>
              <a:rPr dirty="0"/>
              <a:t>Shortlist presentation of 4 candidates </a:t>
            </a:r>
            <a:r>
              <a:rPr b="1" dirty="0">
                <a:solidFill>
                  <a:srgbClr val="AA0A6C"/>
                </a:solidFill>
              </a:rPr>
              <a:t>No later than 15</a:t>
            </a:r>
            <a:r>
              <a:rPr b="1" baseline="30000" dirty="0">
                <a:solidFill>
                  <a:srgbClr val="AA0A6C"/>
                </a:solidFill>
              </a:rPr>
              <a:t>th </a:t>
            </a:r>
            <a:r>
              <a:rPr b="1" dirty="0">
                <a:solidFill>
                  <a:srgbClr val="AA0A6C"/>
                </a:solidFill>
              </a:rPr>
              <a:t>December</a:t>
            </a:r>
            <a:endParaRPr sz="1100" dirty="0"/>
          </a:p>
          <a:p>
            <a:pPr>
              <a:lnSpc>
                <a:spcPct val="103000"/>
              </a:lnSpc>
              <a:spcBef>
                <a:spcPts val="1700"/>
              </a:spcBef>
              <a:defRPr sz="900">
                <a:latin typeface="Helvetica Neue"/>
                <a:ea typeface="Helvetica Neue"/>
                <a:cs typeface="Helvetica Neue"/>
                <a:sym typeface="Helvetica Neue"/>
              </a:defRPr>
            </a:pPr>
            <a:r>
              <a:rPr dirty="0"/>
              <a:t>1</a:t>
            </a:r>
            <a:r>
              <a:rPr baseline="30000" dirty="0"/>
              <a:t>st</a:t>
            </a:r>
            <a:r>
              <a:rPr dirty="0"/>
              <a:t> round interviews (Client) </a:t>
            </a:r>
            <a:r>
              <a:rPr b="1" dirty="0">
                <a:solidFill>
                  <a:srgbClr val="AA0A6C"/>
                </a:solidFill>
              </a:rPr>
              <a:t>W/c 15</a:t>
            </a:r>
            <a:r>
              <a:rPr b="1" baseline="30000" dirty="0">
                <a:solidFill>
                  <a:srgbClr val="AA0A6C"/>
                </a:solidFill>
              </a:rPr>
              <a:t>th </a:t>
            </a:r>
            <a:r>
              <a:rPr b="1" dirty="0">
                <a:solidFill>
                  <a:srgbClr val="AA0A6C"/>
                </a:solidFill>
              </a:rPr>
              <a:t>January 2024</a:t>
            </a:r>
            <a:endParaRPr sz="1100" dirty="0"/>
          </a:p>
          <a:p>
            <a:pPr>
              <a:lnSpc>
                <a:spcPct val="103000"/>
              </a:lnSpc>
              <a:spcBef>
                <a:spcPts val="1100"/>
              </a:spcBef>
              <a:defRPr sz="900">
                <a:latin typeface="Helvetica Neue"/>
                <a:ea typeface="Helvetica Neue"/>
                <a:cs typeface="Helvetica Neue"/>
                <a:sym typeface="Helvetica Neue"/>
              </a:defRPr>
            </a:pPr>
            <a:r>
              <a:rPr dirty="0"/>
              <a:t>2</a:t>
            </a:r>
            <a:r>
              <a:rPr baseline="30000" dirty="0"/>
              <a:t>nd</a:t>
            </a:r>
            <a:r>
              <a:rPr dirty="0"/>
              <a:t> round interviews (Client) </a:t>
            </a:r>
            <a:r>
              <a:rPr b="1" dirty="0">
                <a:solidFill>
                  <a:srgbClr val="AA0A6C"/>
                </a:solidFill>
              </a:rPr>
              <a:t>W/c 29</a:t>
            </a:r>
            <a:r>
              <a:rPr b="1" baseline="30000" dirty="0">
                <a:solidFill>
                  <a:srgbClr val="AA0A6C"/>
                </a:solidFill>
              </a:rPr>
              <a:t>th </a:t>
            </a:r>
            <a:r>
              <a:rPr b="1" dirty="0">
                <a:solidFill>
                  <a:srgbClr val="AA0A6C"/>
                </a:solidFill>
              </a:rPr>
              <a:t>January 2024</a:t>
            </a:r>
            <a:endParaRPr sz="1100" dirty="0"/>
          </a:p>
          <a:p>
            <a:pPr>
              <a:lnSpc>
                <a:spcPct val="103000"/>
              </a:lnSpc>
              <a:spcBef>
                <a:spcPts val="1100"/>
              </a:spcBef>
              <a:defRPr sz="900">
                <a:latin typeface="Helvetica Neue"/>
                <a:ea typeface="Helvetica Neue"/>
                <a:cs typeface="Helvetica Neue"/>
                <a:sym typeface="Helvetica Neue"/>
              </a:defRPr>
            </a:pPr>
            <a:r>
              <a:rPr dirty="0"/>
              <a:t>3</a:t>
            </a:r>
            <a:r>
              <a:rPr baseline="30000" dirty="0"/>
              <a:t>rd</a:t>
            </a:r>
            <a:r>
              <a:rPr dirty="0"/>
              <a:t> round interviews plus due diligence &amp; referencing (Kingsley Gate)</a:t>
            </a:r>
            <a:br>
              <a:rPr dirty="0"/>
            </a:br>
            <a:r>
              <a:rPr b="1" dirty="0">
                <a:solidFill>
                  <a:srgbClr val="AA0A6C"/>
                </a:solidFill>
              </a:rPr>
              <a:t>No later than 23</a:t>
            </a:r>
            <a:r>
              <a:rPr b="1" baseline="30000" dirty="0">
                <a:solidFill>
                  <a:srgbClr val="AA0A6C"/>
                </a:solidFill>
              </a:rPr>
              <a:t>rd </a:t>
            </a:r>
            <a:r>
              <a:rPr b="1" dirty="0">
                <a:solidFill>
                  <a:srgbClr val="AA0A6C"/>
                </a:solidFill>
              </a:rPr>
              <a:t>February 2024</a:t>
            </a:r>
            <a:endParaRPr sz="1100" dirty="0"/>
          </a:p>
          <a:p>
            <a:pPr>
              <a:lnSpc>
                <a:spcPct val="103000"/>
              </a:lnSpc>
              <a:spcBef>
                <a:spcPts val="900"/>
              </a:spcBef>
              <a:defRPr sz="900">
                <a:latin typeface="Helvetica Neue"/>
                <a:ea typeface="Helvetica Neue"/>
                <a:cs typeface="Helvetica Neue"/>
                <a:sym typeface="Helvetica Neue"/>
              </a:defRPr>
            </a:pPr>
            <a:r>
              <a:rPr dirty="0"/>
              <a:t>Offer and acceptance </a:t>
            </a:r>
            <a:r>
              <a:rPr b="1" dirty="0">
                <a:solidFill>
                  <a:srgbClr val="AA0A6C"/>
                </a:solidFill>
              </a:rPr>
              <a:t>No later than 15</a:t>
            </a:r>
            <a:r>
              <a:rPr b="1" baseline="30000" dirty="0">
                <a:solidFill>
                  <a:srgbClr val="AA0A6C"/>
                </a:solidFill>
              </a:rPr>
              <a:t>rd </a:t>
            </a:r>
            <a:r>
              <a:rPr b="1" dirty="0">
                <a:solidFill>
                  <a:srgbClr val="AA0A6C"/>
                </a:solidFill>
              </a:rPr>
              <a:t>March 2024</a:t>
            </a:r>
          </a:p>
        </p:txBody>
      </p:sp>
      <p:sp>
        <p:nvSpPr>
          <p:cNvPr id="940" name="Google Shape;862;p56"/>
          <p:cNvSpPr/>
          <p:nvPr/>
        </p:nvSpPr>
        <p:spPr>
          <a:xfrm>
            <a:off x="521496" y="1590348"/>
            <a:ext cx="8145951" cy="1"/>
          </a:xfrm>
          <a:prstGeom prst="line">
            <a:avLst/>
          </a:prstGeom>
          <a:ln>
            <a:solidFill>
              <a:srgbClr val="1F3E49"/>
            </a:solidFill>
          </a:ln>
        </p:spPr>
        <p:txBody>
          <a:bodyPr lIns="45719" rIns="45719"/>
          <a:lstStyle/>
          <a:p>
            <a:endParaRPr/>
          </a:p>
        </p:txBody>
      </p:sp>
      <p:sp>
        <p:nvSpPr>
          <p:cNvPr id="941" name="Google Shape;863;p56"/>
          <p:cNvSpPr/>
          <p:nvPr/>
        </p:nvSpPr>
        <p:spPr>
          <a:xfrm>
            <a:off x="521496" y="1941689"/>
            <a:ext cx="8145951" cy="1"/>
          </a:xfrm>
          <a:prstGeom prst="line">
            <a:avLst/>
          </a:prstGeom>
          <a:ln>
            <a:solidFill>
              <a:srgbClr val="1F3E49"/>
            </a:solidFill>
          </a:ln>
        </p:spPr>
        <p:txBody>
          <a:bodyPr lIns="45719" rIns="45719"/>
          <a:lstStyle/>
          <a:p>
            <a:endParaRPr/>
          </a:p>
        </p:txBody>
      </p:sp>
      <p:sp>
        <p:nvSpPr>
          <p:cNvPr id="942" name="Google Shape;864;p56"/>
          <p:cNvSpPr/>
          <p:nvPr/>
        </p:nvSpPr>
        <p:spPr>
          <a:xfrm>
            <a:off x="521496" y="2293029"/>
            <a:ext cx="8145951" cy="1"/>
          </a:xfrm>
          <a:prstGeom prst="line">
            <a:avLst/>
          </a:prstGeom>
          <a:ln>
            <a:solidFill>
              <a:srgbClr val="1F3E49"/>
            </a:solidFill>
          </a:ln>
        </p:spPr>
        <p:txBody>
          <a:bodyPr lIns="45719" rIns="45719"/>
          <a:lstStyle/>
          <a:p>
            <a:endParaRPr/>
          </a:p>
        </p:txBody>
      </p:sp>
      <p:sp>
        <p:nvSpPr>
          <p:cNvPr id="943" name="Google Shape;865;p56"/>
          <p:cNvSpPr/>
          <p:nvPr/>
        </p:nvSpPr>
        <p:spPr>
          <a:xfrm>
            <a:off x="521496" y="2644370"/>
            <a:ext cx="8145951" cy="1"/>
          </a:xfrm>
          <a:prstGeom prst="line">
            <a:avLst/>
          </a:prstGeom>
          <a:ln>
            <a:solidFill>
              <a:srgbClr val="1F3E49"/>
            </a:solidFill>
          </a:ln>
        </p:spPr>
        <p:txBody>
          <a:bodyPr lIns="45719" rIns="45719"/>
          <a:lstStyle/>
          <a:p>
            <a:endParaRPr/>
          </a:p>
        </p:txBody>
      </p:sp>
      <p:sp>
        <p:nvSpPr>
          <p:cNvPr id="944" name="Google Shape;866;p56"/>
          <p:cNvSpPr/>
          <p:nvPr/>
        </p:nvSpPr>
        <p:spPr>
          <a:xfrm>
            <a:off x="521496" y="2995710"/>
            <a:ext cx="8145951" cy="1"/>
          </a:xfrm>
          <a:prstGeom prst="line">
            <a:avLst/>
          </a:prstGeom>
          <a:ln>
            <a:solidFill>
              <a:srgbClr val="1F3E49"/>
            </a:solidFill>
          </a:ln>
        </p:spPr>
        <p:txBody>
          <a:bodyPr lIns="45719" rIns="45719"/>
          <a:lstStyle/>
          <a:p>
            <a:endParaRPr/>
          </a:p>
        </p:txBody>
      </p:sp>
      <p:sp>
        <p:nvSpPr>
          <p:cNvPr id="945" name="Google Shape;867;p56"/>
          <p:cNvSpPr/>
          <p:nvPr/>
        </p:nvSpPr>
        <p:spPr>
          <a:xfrm>
            <a:off x="521496" y="3347051"/>
            <a:ext cx="8145951" cy="1"/>
          </a:xfrm>
          <a:prstGeom prst="line">
            <a:avLst/>
          </a:prstGeom>
          <a:ln>
            <a:solidFill>
              <a:srgbClr val="1F3E49"/>
            </a:solidFill>
          </a:ln>
        </p:spPr>
        <p:txBody>
          <a:bodyPr lIns="45719" rIns="45719"/>
          <a:lstStyle/>
          <a:p>
            <a:endParaRPr/>
          </a:p>
        </p:txBody>
      </p:sp>
      <p:sp>
        <p:nvSpPr>
          <p:cNvPr id="946" name="Google Shape;868;p56"/>
          <p:cNvSpPr/>
          <p:nvPr/>
        </p:nvSpPr>
        <p:spPr>
          <a:xfrm>
            <a:off x="521496" y="3698391"/>
            <a:ext cx="8145951" cy="1"/>
          </a:xfrm>
          <a:prstGeom prst="line">
            <a:avLst/>
          </a:prstGeom>
          <a:ln>
            <a:solidFill>
              <a:srgbClr val="1F3E49"/>
            </a:solidFill>
          </a:ln>
        </p:spPr>
        <p:txBody>
          <a:bodyPr lIns="45719" rIns="45719"/>
          <a:lstStyle/>
          <a:p>
            <a:endParaRPr/>
          </a:p>
        </p:txBody>
      </p:sp>
      <p:sp>
        <p:nvSpPr>
          <p:cNvPr id="947" name="Google Shape;869;p56"/>
          <p:cNvSpPr/>
          <p:nvPr/>
        </p:nvSpPr>
        <p:spPr>
          <a:xfrm>
            <a:off x="521496" y="4049732"/>
            <a:ext cx="8145951" cy="1"/>
          </a:xfrm>
          <a:prstGeom prst="line">
            <a:avLst/>
          </a:prstGeom>
          <a:ln>
            <a:solidFill>
              <a:srgbClr val="1F3E49"/>
            </a:solidFill>
          </a:ln>
        </p:spPr>
        <p:txBody>
          <a:bodyPr lIns="45719" rIns="45719"/>
          <a:lstStyle/>
          <a:p>
            <a:endParaRPr/>
          </a:p>
        </p:txBody>
      </p:sp>
      <p:sp>
        <p:nvSpPr>
          <p:cNvPr id="948" name="Google Shape;870;p56"/>
          <p:cNvSpPr/>
          <p:nvPr/>
        </p:nvSpPr>
        <p:spPr>
          <a:xfrm>
            <a:off x="521496" y="4401072"/>
            <a:ext cx="8145951" cy="1"/>
          </a:xfrm>
          <a:prstGeom prst="line">
            <a:avLst/>
          </a:prstGeom>
          <a:ln>
            <a:solidFill>
              <a:srgbClr val="1F3E49"/>
            </a:solidFill>
          </a:ln>
        </p:spPr>
        <p:txBody>
          <a:bodyPr lIns="45719" rIns="45719"/>
          <a:lstStyle/>
          <a:p>
            <a:endParaRPr/>
          </a:p>
        </p:txBody>
      </p:sp>
      <p:sp>
        <p:nvSpPr>
          <p:cNvPr id="949" name="Google Shape;871;p56"/>
          <p:cNvSpPr/>
          <p:nvPr/>
        </p:nvSpPr>
        <p:spPr>
          <a:xfrm>
            <a:off x="521496" y="4752415"/>
            <a:ext cx="8145951" cy="1"/>
          </a:xfrm>
          <a:prstGeom prst="line">
            <a:avLst/>
          </a:prstGeom>
          <a:ln>
            <a:solidFill>
              <a:srgbClr val="1F3E49"/>
            </a:solidFill>
          </a:ln>
        </p:spPr>
        <p:txBody>
          <a:bodyPr lIns="45719" rIns="45719"/>
          <a:lstStyle/>
          <a:p>
            <a:endParaRPr/>
          </a:p>
        </p:txBody>
      </p:sp>
      <p:sp>
        <p:nvSpPr>
          <p:cNvPr id="950" name="Google Shape;872;p56"/>
          <p:cNvSpPr/>
          <p:nvPr/>
        </p:nvSpPr>
        <p:spPr>
          <a:xfrm flipH="1">
            <a:off x="5426364" y="1239006"/>
            <a:ext cx="3" cy="3513409"/>
          </a:xfrm>
          <a:prstGeom prst="line">
            <a:avLst/>
          </a:prstGeom>
          <a:ln>
            <a:solidFill>
              <a:srgbClr val="1F3E49"/>
            </a:solidFill>
          </a:ln>
        </p:spPr>
        <p:txBody>
          <a:bodyPr lIns="45719" rIns="45719"/>
          <a:lstStyle/>
          <a:p>
            <a:endParaRPr/>
          </a:p>
        </p:txBody>
      </p:sp>
      <p:sp>
        <p:nvSpPr>
          <p:cNvPr id="951" name="Google Shape;873;p56"/>
          <p:cNvSpPr/>
          <p:nvPr/>
        </p:nvSpPr>
        <p:spPr>
          <a:xfrm flipH="1">
            <a:off x="5628704" y="1239006"/>
            <a:ext cx="3" cy="3513409"/>
          </a:xfrm>
          <a:prstGeom prst="line">
            <a:avLst/>
          </a:prstGeom>
          <a:ln>
            <a:solidFill>
              <a:srgbClr val="1F3E49"/>
            </a:solidFill>
          </a:ln>
        </p:spPr>
        <p:txBody>
          <a:bodyPr lIns="45719" rIns="45719"/>
          <a:lstStyle/>
          <a:p>
            <a:endParaRPr/>
          </a:p>
        </p:txBody>
      </p:sp>
      <p:sp>
        <p:nvSpPr>
          <p:cNvPr id="952" name="Google Shape;874;p56"/>
          <p:cNvSpPr/>
          <p:nvPr/>
        </p:nvSpPr>
        <p:spPr>
          <a:xfrm flipH="1">
            <a:off x="5831045" y="1239006"/>
            <a:ext cx="3" cy="3513409"/>
          </a:xfrm>
          <a:prstGeom prst="line">
            <a:avLst/>
          </a:prstGeom>
          <a:ln w="19050">
            <a:solidFill>
              <a:srgbClr val="1F3E49"/>
            </a:solidFill>
          </a:ln>
        </p:spPr>
        <p:txBody>
          <a:bodyPr lIns="45719" rIns="45719"/>
          <a:lstStyle/>
          <a:p>
            <a:endParaRPr/>
          </a:p>
        </p:txBody>
      </p:sp>
      <p:sp>
        <p:nvSpPr>
          <p:cNvPr id="953" name="Google Shape;875;p56"/>
          <p:cNvSpPr/>
          <p:nvPr/>
        </p:nvSpPr>
        <p:spPr>
          <a:xfrm flipH="1">
            <a:off x="6033385" y="1239006"/>
            <a:ext cx="3" cy="3513409"/>
          </a:xfrm>
          <a:prstGeom prst="line">
            <a:avLst/>
          </a:prstGeom>
          <a:ln>
            <a:solidFill>
              <a:srgbClr val="1F3E49"/>
            </a:solidFill>
          </a:ln>
        </p:spPr>
        <p:txBody>
          <a:bodyPr lIns="45719" rIns="45719"/>
          <a:lstStyle/>
          <a:p>
            <a:endParaRPr/>
          </a:p>
        </p:txBody>
      </p:sp>
      <p:sp>
        <p:nvSpPr>
          <p:cNvPr id="954" name="Google Shape;876;p56"/>
          <p:cNvSpPr/>
          <p:nvPr/>
        </p:nvSpPr>
        <p:spPr>
          <a:xfrm flipH="1">
            <a:off x="6235725" y="1239006"/>
            <a:ext cx="3" cy="3513409"/>
          </a:xfrm>
          <a:prstGeom prst="line">
            <a:avLst/>
          </a:prstGeom>
          <a:ln>
            <a:solidFill>
              <a:srgbClr val="1F3E49"/>
            </a:solidFill>
          </a:ln>
        </p:spPr>
        <p:txBody>
          <a:bodyPr lIns="45719" rIns="45719"/>
          <a:lstStyle/>
          <a:p>
            <a:endParaRPr/>
          </a:p>
        </p:txBody>
      </p:sp>
      <p:sp>
        <p:nvSpPr>
          <p:cNvPr id="955" name="Google Shape;877;p56"/>
          <p:cNvSpPr/>
          <p:nvPr/>
        </p:nvSpPr>
        <p:spPr>
          <a:xfrm flipH="1">
            <a:off x="6438066" y="1239006"/>
            <a:ext cx="3" cy="3513409"/>
          </a:xfrm>
          <a:prstGeom prst="line">
            <a:avLst/>
          </a:prstGeom>
          <a:ln>
            <a:solidFill>
              <a:srgbClr val="1F3E49"/>
            </a:solidFill>
          </a:ln>
        </p:spPr>
        <p:txBody>
          <a:bodyPr lIns="45719" rIns="45719"/>
          <a:lstStyle/>
          <a:p>
            <a:endParaRPr/>
          </a:p>
        </p:txBody>
      </p:sp>
      <p:sp>
        <p:nvSpPr>
          <p:cNvPr id="956" name="Google Shape;878;p56"/>
          <p:cNvSpPr/>
          <p:nvPr/>
        </p:nvSpPr>
        <p:spPr>
          <a:xfrm flipH="1">
            <a:off x="6640406" y="1239006"/>
            <a:ext cx="3" cy="3513409"/>
          </a:xfrm>
          <a:prstGeom prst="line">
            <a:avLst/>
          </a:prstGeom>
          <a:ln w="19050">
            <a:solidFill>
              <a:srgbClr val="1F3E49"/>
            </a:solidFill>
          </a:ln>
        </p:spPr>
        <p:txBody>
          <a:bodyPr lIns="45719" rIns="45719"/>
          <a:lstStyle/>
          <a:p>
            <a:endParaRPr/>
          </a:p>
        </p:txBody>
      </p:sp>
      <p:sp>
        <p:nvSpPr>
          <p:cNvPr id="957" name="Google Shape;879;p56"/>
          <p:cNvSpPr/>
          <p:nvPr/>
        </p:nvSpPr>
        <p:spPr>
          <a:xfrm flipH="1">
            <a:off x="6842745" y="1239006"/>
            <a:ext cx="3" cy="3513409"/>
          </a:xfrm>
          <a:prstGeom prst="line">
            <a:avLst/>
          </a:prstGeom>
          <a:ln>
            <a:solidFill>
              <a:srgbClr val="1F3E49"/>
            </a:solidFill>
          </a:ln>
        </p:spPr>
        <p:txBody>
          <a:bodyPr lIns="45719" rIns="45719"/>
          <a:lstStyle/>
          <a:p>
            <a:endParaRPr/>
          </a:p>
        </p:txBody>
      </p:sp>
      <p:sp>
        <p:nvSpPr>
          <p:cNvPr id="958" name="Google Shape;880;p56"/>
          <p:cNvSpPr/>
          <p:nvPr/>
        </p:nvSpPr>
        <p:spPr>
          <a:xfrm flipH="1">
            <a:off x="7045086" y="1239006"/>
            <a:ext cx="3" cy="3513409"/>
          </a:xfrm>
          <a:prstGeom prst="line">
            <a:avLst/>
          </a:prstGeom>
          <a:ln>
            <a:solidFill>
              <a:srgbClr val="1F3E49"/>
            </a:solidFill>
          </a:ln>
        </p:spPr>
        <p:txBody>
          <a:bodyPr lIns="45719" rIns="45719"/>
          <a:lstStyle/>
          <a:p>
            <a:endParaRPr/>
          </a:p>
        </p:txBody>
      </p:sp>
      <p:sp>
        <p:nvSpPr>
          <p:cNvPr id="959" name="Google Shape;881;p56"/>
          <p:cNvSpPr/>
          <p:nvPr/>
        </p:nvSpPr>
        <p:spPr>
          <a:xfrm flipH="1">
            <a:off x="7247427" y="1239006"/>
            <a:ext cx="3" cy="3513409"/>
          </a:xfrm>
          <a:prstGeom prst="line">
            <a:avLst/>
          </a:prstGeom>
          <a:ln>
            <a:solidFill>
              <a:srgbClr val="1F3E49"/>
            </a:solidFill>
          </a:ln>
        </p:spPr>
        <p:txBody>
          <a:bodyPr lIns="45719" rIns="45719"/>
          <a:lstStyle/>
          <a:p>
            <a:endParaRPr/>
          </a:p>
        </p:txBody>
      </p:sp>
      <p:sp>
        <p:nvSpPr>
          <p:cNvPr id="960" name="Google Shape;882;p56"/>
          <p:cNvSpPr/>
          <p:nvPr/>
        </p:nvSpPr>
        <p:spPr>
          <a:xfrm flipH="1">
            <a:off x="7449767" y="1239006"/>
            <a:ext cx="3" cy="3513409"/>
          </a:xfrm>
          <a:prstGeom prst="line">
            <a:avLst/>
          </a:prstGeom>
          <a:ln w="19050">
            <a:solidFill>
              <a:srgbClr val="1F3E49"/>
            </a:solidFill>
          </a:ln>
        </p:spPr>
        <p:txBody>
          <a:bodyPr lIns="45719" rIns="45719"/>
          <a:lstStyle/>
          <a:p>
            <a:endParaRPr/>
          </a:p>
        </p:txBody>
      </p:sp>
      <p:sp>
        <p:nvSpPr>
          <p:cNvPr id="961" name="Google Shape;883;p56"/>
          <p:cNvSpPr/>
          <p:nvPr/>
        </p:nvSpPr>
        <p:spPr>
          <a:xfrm flipH="1">
            <a:off x="7652107" y="1239006"/>
            <a:ext cx="3" cy="3513409"/>
          </a:xfrm>
          <a:prstGeom prst="line">
            <a:avLst/>
          </a:prstGeom>
          <a:ln>
            <a:solidFill>
              <a:srgbClr val="1F3E49"/>
            </a:solidFill>
          </a:ln>
        </p:spPr>
        <p:txBody>
          <a:bodyPr lIns="45719" rIns="45719"/>
          <a:lstStyle/>
          <a:p>
            <a:endParaRPr/>
          </a:p>
        </p:txBody>
      </p:sp>
      <p:sp>
        <p:nvSpPr>
          <p:cNvPr id="962" name="Google Shape;884;p56"/>
          <p:cNvSpPr/>
          <p:nvPr/>
        </p:nvSpPr>
        <p:spPr>
          <a:xfrm flipH="1">
            <a:off x="7854447" y="1239006"/>
            <a:ext cx="3" cy="3513409"/>
          </a:xfrm>
          <a:prstGeom prst="line">
            <a:avLst/>
          </a:prstGeom>
          <a:ln>
            <a:solidFill>
              <a:srgbClr val="1F3E49"/>
            </a:solidFill>
          </a:ln>
        </p:spPr>
        <p:txBody>
          <a:bodyPr lIns="45719" rIns="45719"/>
          <a:lstStyle/>
          <a:p>
            <a:endParaRPr/>
          </a:p>
        </p:txBody>
      </p:sp>
      <p:sp>
        <p:nvSpPr>
          <p:cNvPr id="963" name="Google Shape;885;p56"/>
          <p:cNvSpPr/>
          <p:nvPr/>
        </p:nvSpPr>
        <p:spPr>
          <a:xfrm flipH="1">
            <a:off x="8056788" y="1239006"/>
            <a:ext cx="3" cy="3513409"/>
          </a:xfrm>
          <a:prstGeom prst="line">
            <a:avLst/>
          </a:prstGeom>
          <a:ln>
            <a:solidFill>
              <a:srgbClr val="1F3E49"/>
            </a:solidFill>
          </a:ln>
        </p:spPr>
        <p:txBody>
          <a:bodyPr lIns="45719" rIns="45719"/>
          <a:lstStyle/>
          <a:p>
            <a:endParaRPr/>
          </a:p>
        </p:txBody>
      </p:sp>
      <p:sp>
        <p:nvSpPr>
          <p:cNvPr id="964" name="Google Shape;886;p56"/>
          <p:cNvSpPr/>
          <p:nvPr/>
        </p:nvSpPr>
        <p:spPr>
          <a:xfrm flipH="1">
            <a:off x="8259127" y="1239006"/>
            <a:ext cx="2" cy="3513409"/>
          </a:xfrm>
          <a:prstGeom prst="line">
            <a:avLst/>
          </a:prstGeom>
          <a:ln w="19050">
            <a:solidFill>
              <a:srgbClr val="1F3E49"/>
            </a:solidFill>
          </a:ln>
        </p:spPr>
        <p:txBody>
          <a:bodyPr lIns="45719" rIns="45719"/>
          <a:lstStyle/>
          <a:p>
            <a:endParaRPr/>
          </a:p>
        </p:txBody>
      </p:sp>
      <p:sp>
        <p:nvSpPr>
          <p:cNvPr id="965" name="Google Shape;887;p56"/>
          <p:cNvSpPr txBox="1"/>
          <p:nvPr/>
        </p:nvSpPr>
        <p:spPr>
          <a:xfrm>
            <a:off x="5866405" y="989245"/>
            <a:ext cx="739677" cy="192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lnSpc>
                <a:spcPct val="103000"/>
              </a:lnSpc>
              <a:defRPr sz="800" b="1">
                <a:latin typeface="Helvetica Neue"/>
                <a:ea typeface="Helvetica Neue"/>
                <a:cs typeface="Helvetica Neue"/>
                <a:sym typeface="Helvetica Neue"/>
              </a:defRPr>
            </a:lvl1pPr>
          </a:lstStyle>
          <a:p>
            <a:r>
              <a:t>DEC ‘23</a:t>
            </a:r>
          </a:p>
        </p:txBody>
      </p:sp>
      <p:sp>
        <p:nvSpPr>
          <p:cNvPr id="966" name="Google Shape;888;p56"/>
          <p:cNvSpPr txBox="1"/>
          <p:nvPr/>
        </p:nvSpPr>
        <p:spPr>
          <a:xfrm>
            <a:off x="6670609" y="989245"/>
            <a:ext cx="739677" cy="192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lnSpc>
                <a:spcPct val="103000"/>
              </a:lnSpc>
              <a:defRPr sz="800" b="1">
                <a:latin typeface="Helvetica Neue"/>
                <a:ea typeface="Helvetica Neue"/>
                <a:cs typeface="Helvetica Neue"/>
                <a:sym typeface="Helvetica Neue"/>
              </a:defRPr>
            </a:lvl1pPr>
          </a:lstStyle>
          <a:p>
            <a:r>
              <a:t>JAN ‘23</a:t>
            </a:r>
          </a:p>
        </p:txBody>
      </p:sp>
      <p:sp>
        <p:nvSpPr>
          <p:cNvPr id="967" name="Google Shape;889;p56"/>
          <p:cNvSpPr txBox="1"/>
          <p:nvPr/>
        </p:nvSpPr>
        <p:spPr>
          <a:xfrm>
            <a:off x="7481351" y="989245"/>
            <a:ext cx="739677" cy="192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lnSpc>
                <a:spcPct val="103000"/>
              </a:lnSpc>
              <a:defRPr sz="800" b="1">
                <a:latin typeface="Helvetica Neue"/>
                <a:ea typeface="Helvetica Neue"/>
                <a:cs typeface="Helvetica Neue"/>
                <a:sym typeface="Helvetica Neue"/>
              </a:defRPr>
            </a:lvl1pPr>
          </a:lstStyle>
          <a:p>
            <a:r>
              <a:t>FEB ‘23</a:t>
            </a:r>
          </a:p>
        </p:txBody>
      </p:sp>
      <p:sp>
        <p:nvSpPr>
          <p:cNvPr id="968" name="Google Shape;890;p56"/>
          <p:cNvSpPr txBox="1"/>
          <p:nvPr/>
        </p:nvSpPr>
        <p:spPr>
          <a:xfrm>
            <a:off x="8221689" y="989245"/>
            <a:ext cx="482955" cy="192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lnSpc>
                <a:spcPct val="103000"/>
              </a:lnSpc>
              <a:defRPr sz="800" b="1">
                <a:latin typeface="Helvetica Neue"/>
                <a:ea typeface="Helvetica Neue"/>
                <a:cs typeface="Helvetica Neue"/>
                <a:sym typeface="Helvetica Neue"/>
              </a:defRPr>
            </a:lvl1pPr>
          </a:lstStyle>
          <a:p>
            <a:r>
              <a:t>MAR ‘23</a:t>
            </a:r>
          </a:p>
        </p:txBody>
      </p:sp>
      <p:sp>
        <p:nvSpPr>
          <p:cNvPr id="969" name="Google Shape;891;p56"/>
          <p:cNvSpPr/>
          <p:nvPr/>
        </p:nvSpPr>
        <p:spPr>
          <a:xfrm>
            <a:off x="483128" y="534134"/>
            <a:ext cx="71371" cy="266677"/>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970" name="Google Shape;892;p56"/>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971" name="Google Shape;893;p56"/>
          <p:cNvSpPr txBox="1"/>
          <p:nvPr/>
        </p:nvSpPr>
        <p:spPr>
          <a:xfrm>
            <a:off x="194568" y="83474"/>
            <a:ext cx="27171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972" name="Google Shape;894;p56" descr="Google Shape;894;p56"/>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973" name="Google Shape;895;p56"/>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974" name="Google Shape;896;p56"/>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Projected timeline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6" name="Google Shape;901;p57" descr="Google Shape;901;p57"/>
          <p:cNvPicPr>
            <a:picLocks noChangeAspect="1"/>
          </p:cNvPicPr>
          <p:nvPr/>
        </p:nvPicPr>
        <p:blipFill>
          <a:blip r:embed="rId2"/>
          <a:srcRect t="4789" b="4789"/>
          <a:stretch>
            <a:fillRect/>
          </a:stretch>
        </p:blipFill>
        <p:spPr>
          <a:xfrm flipH="1">
            <a:off x="-3" y="-2"/>
            <a:ext cx="9152347" cy="5144694"/>
          </a:xfrm>
          <a:prstGeom prst="rect">
            <a:avLst/>
          </a:prstGeom>
          <a:ln w="12700">
            <a:miter lim="400000"/>
          </a:ln>
        </p:spPr>
      </p:pic>
      <p:sp>
        <p:nvSpPr>
          <p:cNvPr id="977" name="Google Shape;902;p57"/>
          <p:cNvSpPr/>
          <p:nvPr/>
        </p:nvSpPr>
        <p:spPr>
          <a:xfrm>
            <a:off x="-1" y="0"/>
            <a:ext cx="9152402" cy="5144700"/>
          </a:xfrm>
          <a:prstGeom prst="rect">
            <a:avLst/>
          </a:prstGeom>
          <a:gradFill>
            <a:gsLst>
              <a:gs pos="0">
                <a:srgbClr val="10252C"/>
              </a:gs>
              <a:gs pos="100000">
                <a:srgbClr val="549DB6">
                  <a:alpha val="0"/>
                </a:srgbClr>
              </a:gs>
            </a:gsLst>
          </a:gradFill>
          <a:ln w="12700">
            <a:miter lim="400000"/>
          </a:ln>
        </p:spPr>
        <p:txBody>
          <a:bodyPr lIns="45719" rIns="45719" anchor="ctr"/>
          <a:lstStyle/>
          <a:p>
            <a:pPr algn="ctr">
              <a:defRPr sz="1600">
                <a:solidFill>
                  <a:srgbClr val="FFFFFF"/>
                </a:solidFill>
              </a:defRPr>
            </a:pPr>
            <a:endParaRPr/>
          </a:p>
        </p:txBody>
      </p:sp>
      <p:pic>
        <p:nvPicPr>
          <p:cNvPr id="978" name="Google Shape;903;p57" descr="Google Shape;903;p57"/>
          <p:cNvPicPr>
            <a:picLocks noChangeAspect="1"/>
          </p:cNvPicPr>
          <p:nvPr/>
        </p:nvPicPr>
        <p:blipFill>
          <a:blip r:embed="rId3"/>
          <a:stretch>
            <a:fillRect/>
          </a:stretch>
        </p:blipFill>
        <p:spPr>
          <a:xfrm>
            <a:off x="5151670" y="682138"/>
            <a:ext cx="3141943" cy="3780411"/>
          </a:xfrm>
          <a:prstGeom prst="rect">
            <a:avLst/>
          </a:prstGeom>
          <a:ln w="12700">
            <a:miter lim="400000"/>
          </a:ln>
          <a:effectLst>
            <a:outerShdw blurRad="50800" dist="38100" dir="2700000" rotWithShape="0">
              <a:srgbClr val="000000">
                <a:alpha val="40000"/>
              </a:srgbClr>
            </a:outerShdw>
          </a:effectLst>
        </p:spPr>
      </p:pic>
      <p:sp>
        <p:nvSpPr>
          <p:cNvPr id="979" name="Google Shape;904;p57"/>
          <p:cNvSpPr txBox="1"/>
          <p:nvPr/>
        </p:nvSpPr>
        <p:spPr>
          <a:xfrm>
            <a:off x="905595" y="1892318"/>
            <a:ext cx="3197483" cy="136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lnSpc>
                <a:spcPct val="119230"/>
              </a:lnSpc>
              <a:defRPr sz="3900" b="1">
                <a:solidFill>
                  <a:srgbClr val="FFFFFF"/>
                </a:solidFill>
                <a:latin typeface="Helvetica Neue"/>
                <a:ea typeface="Helvetica Neue"/>
                <a:cs typeface="Helvetica Neue"/>
                <a:sym typeface="Helvetica Neue"/>
              </a:defRPr>
            </a:lvl1pPr>
          </a:lstStyle>
          <a:p>
            <a:r>
              <a:t>Letter of Engagement </a:t>
            </a:r>
          </a:p>
        </p:txBody>
      </p:sp>
      <p:sp>
        <p:nvSpPr>
          <p:cNvPr id="980" name="Google Shape;905;p57"/>
          <p:cNvSpPr txBox="1"/>
          <p:nvPr/>
        </p:nvSpPr>
        <p:spPr>
          <a:xfrm>
            <a:off x="5367370" y="1765643"/>
            <a:ext cx="2688528" cy="519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lgn="ctr">
              <a:defRPr sz="1600">
                <a:solidFill>
                  <a:srgbClr val="1F3E49"/>
                </a:solidFill>
              </a:defRPr>
            </a:pPr>
            <a:r>
              <a:t>Double click on</a:t>
            </a:r>
            <a:br/>
            <a:r>
              <a:t>icon to open</a:t>
            </a:r>
          </a:p>
        </p:txBody>
      </p:sp>
      <p:grpSp>
        <p:nvGrpSpPr>
          <p:cNvPr id="983" name="Google Shape;906;p57"/>
          <p:cNvGrpSpPr/>
          <p:nvPr/>
        </p:nvGrpSpPr>
        <p:grpSpPr>
          <a:xfrm>
            <a:off x="5853929" y="2840473"/>
            <a:ext cx="1922074" cy="888858"/>
            <a:chOff x="0" y="0"/>
            <a:chExt cx="1922072" cy="888857"/>
          </a:xfrm>
        </p:grpSpPr>
        <p:pic>
          <p:nvPicPr>
            <p:cNvPr id="981" name="Google Shape;907;p57" descr="Google Shape;907;p57"/>
            <p:cNvPicPr>
              <a:picLocks noChangeAspect="1"/>
            </p:cNvPicPr>
            <p:nvPr/>
          </p:nvPicPr>
          <p:blipFill>
            <a:blip r:embed="rId4"/>
            <a:stretch>
              <a:fillRect/>
            </a:stretch>
          </p:blipFill>
          <p:spPr>
            <a:xfrm>
              <a:off x="398172" y="0"/>
              <a:ext cx="922731" cy="576073"/>
            </a:xfrm>
            <a:prstGeom prst="rect">
              <a:avLst/>
            </a:prstGeom>
            <a:ln w="12700" cap="flat">
              <a:noFill/>
              <a:miter lim="400000"/>
            </a:ln>
            <a:effectLst/>
          </p:spPr>
        </p:pic>
        <p:sp>
          <p:nvSpPr>
            <p:cNvPr id="982" name="Google Shape;908;p57"/>
            <p:cNvSpPr txBox="1"/>
            <p:nvPr/>
          </p:nvSpPr>
          <p:spPr>
            <a:xfrm>
              <a:off x="0" y="672427"/>
              <a:ext cx="1922073" cy="2164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t">
              <a:spAutoFit/>
            </a:bodyPr>
            <a:lstStyle>
              <a:lvl1pPr algn="ctr">
                <a:defRPr sz="1100">
                  <a:solidFill>
                    <a:srgbClr val="3B3838"/>
                  </a:solidFill>
                </a:defRPr>
              </a:lvl1pPr>
            </a:lstStyle>
            <a:p>
              <a:r>
                <a:t>Microsoft Word Document</a:t>
              </a:r>
            </a:p>
          </p:txBody>
        </p:sp>
      </p:grpSp>
      <p:sp>
        <p:nvSpPr>
          <p:cNvPr id="984" name="Google Shape;909;p57"/>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985" name="Google Shape;910;p57"/>
          <p:cNvSpPr txBox="1"/>
          <p:nvPr/>
        </p:nvSpPr>
        <p:spPr>
          <a:xfrm>
            <a:off x="194568" y="83474"/>
            <a:ext cx="26886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986" name="Google Shape;911;p57" descr="Google Shape;911;p57"/>
          <p:cNvPicPr>
            <a:picLocks noChangeAspect="1"/>
          </p:cNvPicPr>
          <p:nvPr/>
        </p:nvPicPr>
        <p:blipFill>
          <a:blip r:embed="rId5"/>
          <a:stretch>
            <a:fillRect/>
          </a:stretch>
        </p:blipFill>
        <p:spPr>
          <a:xfrm>
            <a:off x="8744715" y="83467"/>
            <a:ext cx="148461" cy="182882"/>
          </a:xfrm>
          <a:prstGeom prst="rect">
            <a:avLst/>
          </a:prstGeom>
          <a:ln w="12700">
            <a:miter lim="400000"/>
          </a:ln>
        </p:spPr>
      </p:pic>
      <p:sp>
        <p:nvSpPr>
          <p:cNvPr id="987" name="Google Shape;912;p57"/>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988" name="Google Shape;913;p57"/>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Letter of Engagement</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 name="Google Shape;918;p58"/>
          <p:cNvSpPr txBox="1">
            <a:spLocks noGrp="1"/>
          </p:cNvSpPr>
          <p:nvPr>
            <p:ph type="title"/>
          </p:nvPr>
        </p:nvSpPr>
        <p:spPr>
          <a:xfrm>
            <a:off x="626209" y="1180678"/>
            <a:ext cx="3067954" cy="528104"/>
          </a:xfrm>
          <a:prstGeom prst="rect">
            <a:avLst/>
          </a:prstGeom>
        </p:spPr>
        <p:txBody>
          <a:bodyPr/>
          <a:lstStyle>
            <a:lvl1pPr>
              <a:defRPr sz="2300" b="1">
                <a:latin typeface="Helvetica Neue"/>
                <a:ea typeface="Helvetica Neue"/>
                <a:cs typeface="Helvetica Neue"/>
                <a:sym typeface="Helvetica Neue"/>
              </a:defRPr>
            </a:lvl1pPr>
          </a:lstStyle>
          <a:p>
            <a:r>
              <a:t>Our Team</a:t>
            </a:r>
          </a:p>
        </p:txBody>
      </p:sp>
      <p:sp>
        <p:nvSpPr>
          <p:cNvPr id="991" name="Google Shape;919;p58"/>
          <p:cNvSpPr txBox="1">
            <a:spLocks noGrp="1"/>
          </p:cNvSpPr>
          <p:nvPr>
            <p:ph type="body" sz="quarter" idx="1"/>
          </p:nvPr>
        </p:nvSpPr>
        <p:spPr>
          <a:xfrm>
            <a:off x="457619" y="1757141"/>
            <a:ext cx="2966251" cy="2669328"/>
          </a:xfrm>
          <a:prstGeom prst="rect">
            <a:avLst/>
          </a:prstGeom>
        </p:spPr>
        <p:txBody>
          <a:bodyPr/>
          <a:lstStyle/>
          <a:p>
            <a:pPr marL="0" indent="0">
              <a:spcBef>
                <a:spcPts val="0"/>
              </a:spcBef>
              <a:buSzTx/>
              <a:buNone/>
              <a:defRPr sz="1000">
                <a:solidFill>
                  <a:srgbClr val="282828"/>
                </a:solidFill>
                <a:latin typeface="Helvetica Neue"/>
                <a:ea typeface="Helvetica Neue"/>
                <a:cs typeface="Helvetica Neue"/>
                <a:sym typeface="Helvetica Neue"/>
              </a:defRPr>
            </a:pPr>
            <a:r>
              <a:t>Our team of global consultants understands that the stakes are high. Having met and placed thousands of high-impact decision-making executives around the world, they bring expertise in all industries, functions, and geographies. </a:t>
            </a:r>
            <a:endParaRPr sz="1100"/>
          </a:p>
          <a:p>
            <a:pPr marL="0" indent="0">
              <a:spcBef>
                <a:spcPts val="0"/>
              </a:spcBef>
              <a:buSzTx/>
              <a:buNone/>
              <a:defRPr sz="1000">
                <a:solidFill>
                  <a:srgbClr val="282828"/>
                </a:solidFill>
                <a:latin typeface="Helvetica Neue"/>
                <a:ea typeface="Helvetica Neue"/>
                <a:cs typeface="Helvetica Neue"/>
                <a:sym typeface="Helvetica Neue"/>
              </a:defRPr>
            </a:pPr>
            <a:endParaRPr sz="1100"/>
          </a:p>
          <a:p>
            <a:pPr marL="0" indent="0">
              <a:spcBef>
                <a:spcPts val="0"/>
              </a:spcBef>
              <a:buSzTx/>
              <a:buNone/>
              <a:defRPr sz="1000">
                <a:solidFill>
                  <a:srgbClr val="282828"/>
                </a:solidFill>
                <a:latin typeface="Helvetica Neue"/>
                <a:ea typeface="Helvetica Neue"/>
                <a:cs typeface="Helvetica Neue"/>
                <a:sym typeface="Helvetica Neue"/>
              </a:defRPr>
            </a:pPr>
            <a:r>
              <a:t>They collaborate across borders to offer bespoke, fit-to-purpose solutions that meet your business requirements.</a:t>
            </a:r>
          </a:p>
        </p:txBody>
      </p:sp>
      <p:grpSp>
        <p:nvGrpSpPr>
          <p:cNvPr id="994" name="Google Shape;920;p58"/>
          <p:cNvGrpSpPr/>
          <p:nvPr/>
        </p:nvGrpSpPr>
        <p:grpSpPr>
          <a:xfrm>
            <a:off x="3792746" y="1595561"/>
            <a:ext cx="1351578" cy="1591868"/>
            <a:chOff x="0" y="0"/>
            <a:chExt cx="1351577" cy="1591866"/>
          </a:xfrm>
        </p:grpSpPr>
        <p:sp>
          <p:nvSpPr>
            <p:cNvPr id="992" name="Google Shape;921;p58"/>
            <p:cNvSpPr/>
            <p:nvPr/>
          </p:nvSpPr>
          <p:spPr>
            <a:xfrm>
              <a:off x="0" y="0"/>
              <a:ext cx="1351577" cy="1591867"/>
            </a:xfrm>
            <a:prstGeom prst="rect">
              <a:avLst/>
            </a:prstGeom>
            <a:solidFill>
              <a:srgbClr val="8DBDCF">
                <a:alpha val="40000"/>
              </a:srgbClr>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pic>
          <p:nvPicPr>
            <p:cNvPr id="993" name="Google Shape;922;p58" descr="Google Shape;922;p58"/>
            <p:cNvPicPr>
              <a:picLocks noChangeAspect="1"/>
            </p:cNvPicPr>
            <p:nvPr/>
          </p:nvPicPr>
          <p:blipFill>
            <a:blip r:embed="rId2"/>
            <a:srcRect l="3956" r="3955"/>
            <a:stretch>
              <a:fillRect/>
            </a:stretch>
          </p:blipFill>
          <p:spPr>
            <a:xfrm>
              <a:off x="0" y="0"/>
              <a:ext cx="1351578" cy="1591867"/>
            </a:xfrm>
            <a:prstGeom prst="rect">
              <a:avLst/>
            </a:prstGeom>
            <a:ln w="12700" cap="flat">
              <a:noFill/>
              <a:miter lim="400000"/>
            </a:ln>
            <a:effectLst/>
          </p:spPr>
        </p:pic>
      </p:grpSp>
      <p:sp>
        <p:nvSpPr>
          <p:cNvPr id="995" name="Google Shape;923;p58"/>
          <p:cNvSpPr txBox="1">
            <a:spLocks noGrp="1"/>
          </p:cNvSpPr>
          <p:nvPr>
            <p:ph type="body" idx="22"/>
          </p:nvPr>
        </p:nvSpPr>
        <p:spPr>
          <a:xfrm>
            <a:off x="3735032" y="3269262"/>
            <a:ext cx="1466106" cy="2666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nSpc>
                <a:spcPct val="100000"/>
              </a:lnSpc>
              <a:buClrTx/>
              <a:buSzTx/>
              <a:buFontTx/>
              <a:buNone/>
              <a:defRPr sz="1200" b="1">
                <a:solidFill>
                  <a:srgbClr val="AA0A6C"/>
                </a:solidFill>
                <a:latin typeface="Helvetica Neue"/>
                <a:ea typeface="Helvetica Neue"/>
                <a:cs typeface="Helvetica Neue"/>
                <a:sym typeface="Helvetica Neue"/>
              </a:defRPr>
            </a:lvl1pPr>
          </a:lstStyle>
          <a:p>
            <a:r>
              <a:t>Alison Woodhead</a:t>
            </a:r>
          </a:p>
        </p:txBody>
      </p:sp>
      <p:sp>
        <p:nvSpPr>
          <p:cNvPr id="996" name="Google Shape;924;p58"/>
          <p:cNvSpPr txBox="1">
            <a:spLocks noGrp="1"/>
          </p:cNvSpPr>
          <p:nvPr>
            <p:ph type="body" idx="23"/>
          </p:nvPr>
        </p:nvSpPr>
        <p:spPr>
          <a:xfrm>
            <a:off x="3735032" y="3487718"/>
            <a:ext cx="1433221" cy="4591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nSpc>
                <a:spcPct val="100000"/>
              </a:lnSpc>
              <a:buClrTx/>
              <a:buSzTx/>
              <a:buFontTx/>
              <a:buNone/>
              <a:defRPr sz="900">
                <a:solidFill>
                  <a:srgbClr val="7F7F7F"/>
                </a:solidFill>
                <a:latin typeface="Helvetica Neue"/>
                <a:ea typeface="Helvetica Neue"/>
                <a:cs typeface="Helvetica Neue"/>
                <a:sym typeface="Helvetica Neue"/>
              </a:defRPr>
            </a:pPr>
            <a:r>
              <a:t>Senior Partner</a:t>
            </a:r>
          </a:p>
          <a:p>
            <a:pPr marL="0" indent="0">
              <a:lnSpc>
                <a:spcPct val="100000"/>
              </a:lnSpc>
              <a:spcBef>
                <a:spcPts val="200"/>
              </a:spcBef>
              <a:buClrTx/>
              <a:buSzTx/>
              <a:buFontTx/>
              <a:buNone/>
              <a:defRPr sz="900">
                <a:solidFill>
                  <a:srgbClr val="7F7F7F"/>
                </a:solidFill>
                <a:latin typeface="Helvetica Neue"/>
                <a:ea typeface="Helvetica Neue"/>
                <a:cs typeface="Helvetica Neue"/>
                <a:sym typeface="Helvetica Neue"/>
              </a:defRPr>
            </a:pPr>
            <a:r>
              <a:t>Los Angeles</a:t>
            </a:r>
          </a:p>
        </p:txBody>
      </p:sp>
      <p:grpSp>
        <p:nvGrpSpPr>
          <p:cNvPr id="999" name="Google Shape;925;p58"/>
          <p:cNvGrpSpPr/>
          <p:nvPr/>
        </p:nvGrpSpPr>
        <p:grpSpPr>
          <a:xfrm>
            <a:off x="5385079" y="1595561"/>
            <a:ext cx="1351579" cy="1591868"/>
            <a:chOff x="0" y="0"/>
            <a:chExt cx="1351577" cy="1591866"/>
          </a:xfrm>
        </p:grpSpPr>
        <p:sp>
          <p:nvSpPr>
            <p:cNvPr id="997" name="Google Shape;926;p58"/>
            <p:cNvSpPr/>
            <p:nvPr/>
          </p:nvSpPr>
          <p:spPr>
            <a:xfrm>
              <a:off x="0" y="0"/>
              <a:ext cx="1351577" cy="1591867"/>
            </a:xfrm>
            <a:prstGeom prst="rect">
              <a:avLst/>
            </a:prstGeom>
            <a:solidFill>
              <a:srgbClr val="8DBDCF">
                <a:alpha val="40000"/>
              </a:srgbClr>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pic>
          <p:nvPicPr>
            <p:cNvPr id="998" name="Google Shape;927;p58" descr="Google Shape;927;p58"/>
            <p:cNvPicPr>
              <a:picLocks noChangeAspect="1"/>
            </p:cNvPicPr>
            <p:nvPr/>
          </p:nvPicPr>
          <p:blipFill>
            <a:blip r:embed="rId2"/>
            <a:srcRect l="3956" r="3955"/>
            <a:stretch>
              <a:fillRect/>
            </a:stretch>
          </p:blipFill>
          <p:spPr>
            <a:xfrm>
              <a:off x="0" y="0"/>
              <a:ext cx="1351578" cy="1591867"/>
            </a:xfrm>
            <a:prstGeom prst="rect">
              <a:avLst/>
            </a:prstGeom>
            <a:ln w="12700" cap="flat">
              <a:noFill/>
              <a:miter lim="400000"/>
            </a:ln>
            <a:effectLst/>
          </p:spPr>
        </p:pic>
      </p:grpSp>
      <p:sp>
        <p:nvSpPr>
          <p:cNvPr id="1000" name="Google Shape;928;p58"/>
          <p:cNvSpPr txBox="1">
            <a:spLocks noGrp="1"/>
          </p:cNvSpPr>
          <p:nvPr>
            <p:ph type="body" idx="25"/>
          </p:nvPr>
        </p:nvSpPr>
        <p:spPr>
          <a:xfrm>
            <a:off x="5327365" y="3269262"/>
            <a:ext cx="1466106" cy="2666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nSpc>
                <a:spcPct val="100000"/>
              </a:lnSpc>
              <a:buClrTx/>
              <a:buSzTx/>
              <a:buFontTx/>
              <a:buNone/>
              <a:defRPr sz="1200" b="1">
                <a:solidFill>
                  <a:srgbClr val="AA0A6C"/>
                </a:solidFill>
                <a:latin typeface="Helvetica Neue"/>
                <a:ea typeface="Helvetica Neue"/>
                <a:cs typeface="Helvetica Neue"/>
                <a:sym typeface="Helvetica Neue"/>
              </a:defRPr>
            </a:lvl1pPr>
          </a:lstStyle>
          <a:p>
            <a:r>
              <a:t>Alison Woodhead</a:t>
            </a:r>
          </a:p>
        </p:txBody>
      </p:sp>
      <p:sp>
        <p:nvSpPr>
          <p:cNvPr id="1001" name="Google Shape;929;p58"/>
          <p:cNvSpPr txBox="1">
            <a:spLocks noGrp="1"/>
          </p:cNvSpPr>
          <p:nvPr>
            <p:ph type="body" idx="26"/>
          </p:nvPr>
        </p:nvSpPr>
        <p:spPr>
          <a:xfrm>
            <a:off x="5327367" y="3487718"/>
            <a:ext cx="1433221" cy="4591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nSpc>
                <a:spcPct val="100000"/>
              </a:lnSpc>
              <a:buClrTx/>
              <a:buSzTx/>
              <a:buFontTx/>
              <a:buNone/>
              <a:defRPr sz="900">
                <a:solidFill>
                  <a:srgbClr val="7F7F7F"/>
                </a:solidFill>
                <a:latin typeface="Helvetica Neue"/>
                <a:ea typeface="Helvetica Neue"/>
                <a:cs typeface="Helvetica Neue"/>
                <a:sym typeface="Helvetica Neue"/>
              </a:defRPr>
            </a:pPr>
            <a:r>
              <a:t>Senior Partner</a:t>
            </a:r>
            <a:br/>
            <a:r>
              <a:t>Los Angeles</a:t>
            </a:r>
          </a:p>
        </p:txBody>
      </p:sp>
      <p:grpSp>
        <p:nvGrpSpPr>
          <p:cNvPr id="1004" name="Google Shape;930;p58"/>
          <p:cNvGrpSpPr/>
          <p:nvPr/>
        </p:nvGrpSpPr>
        <p:grpSpPr>
          <a:xfrm>
            <a:off x="6977412" y="1595561"/>
            <a:ext cx="1351579" cy="1591868"/>
            <a:chOff x="0" y="0"/>
            <a:chExt cx="1351577" cy="1591866"/>
          </a:xfrm>
        </p:grpSpPr>
        <p:sp>
          <p:nvSpPr>
            <p:cNvPr id="1002" name="Google Shape;931;p58"/>
            <p:cNvSpPr/>
            <p:nvPr/>
          </p:nvSpPr>
          <p:spPr>
            <a:xfrm>
              <a:off x="0" y="0"/>
              <a:ext cx="1351577" cy="1591867"/>
            </a:xfrm>
            <a:prstGeom prst="rect">
              <a:avLst/>
            </a:prstGeom>
            <a:solidFill>
              <a:srgbClr val="8DBDCF">
                <a:alpha val="40000"/>
              </a:srgbClr>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pic>
          <p:nvPicPr>
            <p:cNvPr id="1003" name="Google Shape;932;p58" descr="Google Shape;932;p58"/>
            <p:cNvPicPr>
              <a:picLocks noChangeAspect="1"/>
            </p:cNvPicPr>
            <p:nvPr/>
          </p:nvPicPr>
          <p:blipFill>
            <a:blip r:embed="rId2"/>
            <a:srcRect l="3956" r="3955"/>
            <a:stretch>
              <a:fillRect/>
            </a:stretch>
          </p:blipFill>
          <p:spPr>
            <a:xfrm>
              <a:off x="0" y="0"/>
              <a:ext cx="1351578" cy="1591867"/>
            </a:xfrm>
            <a:prstGeom prst="rect">
              <a:avLst/>
            </a:prstGeom>
            <a:ln w="12700" cap="flat">
              <a:noFill/>
              <a:miter lim="400000"/>
            </a:ln>
            <a:effectLst/>
          </p:spPr>
        </p:pic>
      </p:grpSp>
      <p:sp>
        <p:nvSpPr>
          <p:cNvPr id="1005" name="Google Shape;933;p58"/>
          <p:cNvSpPr txBox="1">
            <a:spLocks noGrp="1"/>
          </p:cNvSpPr>
          <p:nvPr>
            <p:ph type="body" idx="28"/>
          </p:nvPr>
        </p:nvSpPr>
        <p:spPr>
          <a:xfrm>
            <a:off x="6919700" y="3269262"/>
            <a:ext cx="1466106" cy="2666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nSpc>
                <a:spcPct val="100000"/>
              </a:lnSpc>
              <a:buClrTx/>
              <a:buSzTx/>
              <a:buFontTx/>
              <a:buNone/>
              <a:defRPr sz="1200" b="1">
                <a:solidFill>
                  <a:srgbClr val="AA0A6C"/>
                </a:solidFill>
                <a:latin typeface="Helvetica Neue"/>
                <a:ea typeface="Helvetica Neue"/>
                <a:cs typeface="Helvetica Neue"/>
                <a:sym typeface="Helvetica Neue"/>
              </a:defRPr>
            </a:lvl1pPr>
          </a:lstStyle>
          <a:p>
            <a:r>
              <a:t>Alison Woodhead</a:t>
            </a:r>
          </a:p>
        </p:txBody>
      </p:sp>
      <p:sp>
        <p:nvSpPr>
          <p:cNvPr id="1006" name="Google Shape;934;p58"/>
          <p:cNvSpPr txBox="1">
            <a:spLocks noGrp="1"/>
          </p:cNvSpPr>
          <p:nvPr>
            <p:ph type="body" idx="29"/>
          </p:nvPr>
        </p:nvSpPr>
        <p:spPr>
          <a:xfrm>
            <a:off x="6919700" y="3487718"/>
            <a:ext cx="1433221" cy="4591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nSpc>
                <a:spcPct val="100000"/>
              </a:lnSpc>
              <a:buClrTx/>
              <a:buSzTx/>
              <a:buFontTx/>
              <a:buNone/>
              <a:defRPr sz="900">
                <a:solidFill>
                  <a:srgbClr val="7F7F7F"/>
                </a:solidFill>
                <a:latin typeface="Helvetica Neue"/>
                <a:ea typeface="Helvetica Neue"/>
                <a:cs typeface="Helvetica Neue"/>
                <a:sym typeface="Helvetica Neue"/>
              </a:defRPr>
            </a:pPr>
            <a:r>
              <a:t>Senior Partner</a:t>
            </a:r>
            <a:br/>
            <a:r>
              <a:t>Los Angeles</a:t>
            </a:r>
          </a:p>
        </p:txBody>
      </p:sp>
      <p:sp>
        <p:nvSpPr>
          <p:cNvPr id="1007" name="Google Shape;935;p58"/>
          <p:cNvSpPr/>
          <p:nvPr/>
        </p:nvSpPr>
        <p:spPr>
          <a:xfrm>
            <a:off x="483128" y="1311392"/>
            <a:ext cx="71371" cy="266677"/>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1008" name="Google Shape;936;p58"/>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1009" name="Google Shape;937;p58"/>
          <p:cNvSpPr txBox="1"/>
          <p:nvPr/>
        </p:nvSpPr>
        <p:spPr>
          <a:xfrm>
            <a:off x="194571" y="83474"/>
            <a:ext cx="22299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1010" name="Google Shape;938;p58" descr="Google Shape;938;p58"/>
          <p:cNvPicPr>
            <a:picLocks noChangeAspect="1"/>
          </p:cNvPicPr>
          <p:nvPr/>
        </p:nvPicPr>
        <p:blipFill>
          <a:blip r:embed="rId3"/>
          <a:stretch>
            <a:fillRect/>
          </a:stretch>
        </p:blipFill>
        <p:spPr>
          <a:xfrm>
            <a:off x="8744715" y="83467"/>
            <a:ext cx="148461" cy="182882"/>
          </a:xfrm>
          <a:prstGeom prst="rect">
            <a:avLst/>
          </a:prstGeom>
          <a:ln w="12700">
            <a:miter lim="400000"/>
          </a:ln>
        </p:spPr>
      </p:pic>
      <p:sp>
        <p:nvSpPr>
          <p:cNvPr id="1011" name="Google Shape;939;p58"/>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1012" name="Google Shape;940;p58"/>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Team Members</a:t>
            </a:r>
          </a:p>
        </p:txBody>
      </p:sp>
      <p:sp>
        <p:nvSpPr>
          <p:cNvPr id="2" name="TextBox 1">
            <a:extLst>
              <a:ext uri="{FF2B5EF4-FFF2-40B4-BE49-F238E27FC236}">
                <a16:creationId xmlns:a16="http://schemas.microsoft.com/office/drawing/2014/main" id="{62775045-317C-7701-502B-7A0547FA0CFF}"/>
              </a:ext>
            </a:extLst>
          </p:cNvPr>
          <p:cNvSpPr txBox="1"/>
          <p:nvPr/>
        </p:nvSpPr>
        <p:spPr>
          <a:xfrm>
            <a:off x="424734" y="3487718"/>
            <a:ext cx="1961997" cy="1169549"/>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Arial"/>
              </a:rPr>
              <a:t>Note to search team – you should be able to edit this slide using the consultant photos in the Marketing Drive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6" name="Google Shape;945;p59"/>
          <p:cNvGrpSpPr/>
          <p:nvPr/>
        </p:nvGrpSpPr>
        <p:grpSpPr>
          <a:xfrm>
            <a:off x="630185" y="643312"/>
            <a:ext cx="3170903" cy="4066804"/>
            <a:chOff x="0" y="0"/>
            <a:chExt cx="3170902" cy="4066802"/>
          </a:xfrm>
        </p:grpSpPr>
        <p:sp>
          <p:nvSpPr>
            <p:cNvPr id="1014" name="Google Shape;946;p59"/>
            <p:cNvSpPr/>
            <p:nvPr/>
          </p:nvSpPr>
          <p:spPr>
            <a:xfrm>
              <a:off x="0" y="-1"/>
              <a:ext cx="3170903" cy="4066804"/>
            </a:xfrm>
            <a:prstGeom prst="rect">
              <a:avLst/>
            </a:prstGeom>
            <a:solidFill>
              <a:srgbClr val="C6DEE7"/>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pic>
          <p:nvPicPr>
            <p:cNvPr id="1015" name="Google Shape;947;p59" descr="Google Shape;947;p59"/>
            <p:cNvPicPr>
              <a:picLocks noChangeAspect="1"/>
            </p:cNvPicPr>
            <p:nvPr/>
          </p:nvPicPr>
          <p:blipFill>
            <a:blip r:embed="rId2"/>
            <a:srcRect l="7716" r="7715"/>
            <a:stretch>
              <a:fillRect/>
            </a:stretch>
          </p:blipFill>
          <p:spPr>
            <a:xfrm>
              <a:off x="0" y="0"/>
              <a:ext cx="3170903" cy="4066803"/>
            </a:xfrm>
            <a:prstGeom prst="rect">
              <a:avLst/>
            </a:prstGeom>
            <a:ln w="12700" cap="flat">
              <a:noFill/>
              <a:miter lim="400000"/>
            </a:ln>
            <a:effectLst/>
          </p:spPr>
        </p:pic>
      </p:grpSp>
      <p:sp>
        <p:nvSpPr>
          <p:cNvPr id="1017" name="Google Shape;948;p59"/>
          <p:cNvSpPr txBox="1">
            <a:spLocks noGrp="1"/>
          </p:cNvSpPr>
          <p:nvPr>
            <p:ph type="body" sz="quarter" idx="1"/>
          </p:nvPr>
        </p:nvSpPr>
        <p:spPr>
          <a:xfrm>
            <a:off x="4109556" y="1011883"/>
            <a:ext cx="3184668" cy="357189"/>
          </a:xfrm>
          <a:prstGeom prst="rect">
            <a:avLst/>
          </a:prstGeom>
        </p:spPr>
        <p:txBody>
          <a:bodyPr/>
          <a:lstStyle/>
          <a:p>
            <a:pPr marL="0">
              <a:defRPr sz="900" b="1">
                <a:latin typeface="Helvetica Neue"/>
                <a:ea typeface="Helvetica Neue"/>
                <a:cs typeface="Helvetica Neue"/>
                <a:sym typeface="Helvetica Neue"/>
              </a:defRPr>
            </a:pPr>
            <a:r>
              <a:t>Senior Partner</a:t>
            </a:r>
          </a:p>
          <a:p>
            <a:pPr marL="0">
              <a:defRPr sz="900" b="1">
                <a:latin typeface="Helvetica Neue"/>
                <a:ea typeface="Helvetica Neue"/>
                <a:cs typeface="Helvetica Neue"/>
                <a:sym typeface="Helvetica Neue"/>
              </a:defRPr>
            </a:pPr>
            <a:r>
              <a:t>Los Angeles</a:t>
            </a:r>
          </a:p>
        </p:txBody>
      </p:sp>
      <p:sp>
        <p:nvSpPr>
          <p:cNvPr id="1018" name="Google Shape;949;p59"/>
          <p:cNvSpPr txBox="1">
            <a:spLocks noGrp="1"/>
          </p:cNvSpPr>
          <p:nvPr>
            <p:ph type="body" idx="22"/>
          </p:nvPr>
        </p:nvSpPr>
        <p:spPr>
          <a:xfrm>
            <a:off x="4109556" y="671063"/>
            <a:ext cx="3184668" cy="3571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defTabSz="905255">
              <a:lnSpc>
                <a:spcPct val="100000"/>
              </a:lnSpc>
              <a:buClrTx/>
              <a:buSzTx/>
              <a:buFontTx/>
              <a:buNone/>
              <a:defRPr sz="1782" b="1">
                <a:solidFill>
                  <a:srgbClr val="AA0A6C"/>
                </a:solidFill>
                <a:latin typeface="Helvetica Neue"/>
                <a:ea typeface="Helvetica Neue"/>
                <a:cs typeface="Helvetica Neue"/>
                <a:sym typeface="Helvetica Neue"/>
              </a:defRPr>
            </a:lvl1pPr>
          </a:lstStyle>
          <a:p>
            <a:r>
              <a:t>Alison Woodhead</a:t>
            </a:r>
          </a:p>
        </p:txBody>
      </p:sp>
      <p:sp>
        <p:nvSpPr>
          <p:cNvPr id="1019" name="Google Shape;950;p59"/>
          <p:cNvSpPr txBox="1">
            <a:spLocks noGrp="1"/>
          </p:cNvSpPr>
          <p:nvPr>
            <p:ph type="body" idx="23"/>
          </p:nvPr>
        </p:nvSpPr>
        <p:spPr>
          <a:xfrm>
            <a:off x="4109556" y="1577625"/>
            <a:ext cx="4549295" cy="2628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nSpc>
                <a:spcPct val="100000"/>
              </a:lnSpc>
              <a:buClrTx/>
              <a:buSzTx/>
              <a:buFontTx/>
              <a:buNone/>
              <a:defRPr sz="1000">
                <a:solidFill>
                  <a:srgbClr val="1F3E49"/>
                </a:solidFill>
                <a:latin typeface="Helvetica Neue"/>
                <a:ea typeface="Helvetica Neue"/>
                <a:cs typeface="Helvetica Neue"/>
                <a:sym typeface="Helvetica Neue"/>
              </a:defRPr>
            </a:pPr>
            <a:r>
              <a:t>Lorem ipsum dolor sit amet, consectetuer adipiscing elit,</a:t>
            </a:r>
            <a:br/>
            <a:r>
              <a:t>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a:t>
            </a:r>
          </a:p>
          <a:p>
            <a:pPr marL="0" indent="0">
              <a:lnSpc>
                <a:spcPct val="100000"/>
              </a:lnSpc>
              <a:buClrTx/>
              <a:buSzTx/>
              <a:buFontTx/>
              <a:buNone/>
              <a:defRPr sz="1000">
                <a:solidFill>
                  <a:srgbClr val="1F3E49"/>
                </a:solidFill>
                <a:latin typeface="Helvetica Neue"/>
                <a:ea typeface="Helvetica Neue"/>
                <a:cs typeface="Helvetica Neue"/>
                <a:sym typeface="Helvetica Neue"/>
              </a:defRPr>
            </a:pPr>
            <a:endParaRPr/>
          </a:p>
          <a:p>
            <a:pPr marL="0" indent="0">
              <a:lnSpc>
                <a:spcPct val="100000"/>
              </a:lnSpc>
              <a:buClrTx/>
              <a:buSzTx/>
              <a:buFontTx/>
              <a:buNone/>
              <a:defRPr sz="1000">
                <a:solidFill>
                  <a:srgbClr val="1F3E49"/>
                </a:solidFill>
                <a:latin typeface="Helvetica Neue"/>
                <a:ea typeface="Helvetica Neue"/>
                <a:cs typeface="Helvetica Neue"/>
                <a:sym typeface="Helvetica Neue"/>
              </a:defRPr>
            </a:pPr>
            <a:r>
              <a:t>Lorem ipsum dolor sit amet, cons ectetuer adipiscing elit, sed diam nonummy nibh euismod tincidunt ut laoreet dolore magna aliquam erat volutpat. Ut wisi enim ad minim veniam, quis nostrud exerci tation ullamcorper suscipit lobortis nisl ut aliquip ex ea commodo consequat.</a:t>
            </a:r>
          </a:p>
        </p:txBody>
      </p:sp>
      <p:pic>
        <p:nvPicPr>
          <p:cNvPr id="1020" name="Google Shape;951;p59" descr="Google Shape;951;p59"/>
          <p:cNvPicPr>
            <a:picLocks noChangeAspect="1"/>
          </p:cNvPicPr>
          <p:nvPr/>
        </p:nvPicPr>
        <p:blipFill>
          <a:blip r:embed="rId3"/>
          <a:stretch>
            <a:fillRect/>
          </a:stretch>
        </p:blipFill>
        <p:spPr>
          <a:xfrm>
            <a:off x="4050779" y="3769030"/>
            <a:ext cx="1018187" cy="1018187"/>
          </a:xfrm>
          <a:prstGeom prst="rect">
            <a:avLst/>
          </a:prstGeom>
          <a:ln w="12700">
            <a:miter lim="400000"/>
          </a:ln>
        </p:spPr>
      </p:pic>
      <p:sp>
        <p:nvSpPr>
          <p:cNvPr id="1021" name="Google Shape;952;p59"/>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1022" name="Google Shape;953;p59"/>
          <p:cNvSpPr txBox="1"/>
          <p:nvPr/>
        </p:nvSpPr>
        <p:spPr>
          <a:xfrm>
            <a:off x="194568" y="83474"/>
            <a:ext cx="27063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1023" name="Google Shape;954;p59" descr="Google Shape;954;p59"/>
          <p:cNvPicPr>
            <a:picLocks noChangeAspect="1"/>
          </p:cNvPicPr>
          <p:nvPr/>
        </p:nvPicPr>
        <p:blipFill>
          <a:blip r:embed="rId4"/>
          <a:stretch>
            <a:fillRect/>
          </a:stretch>
        </p:blipFill>
        <p:spPr>
          <a:xfrm>
            <a:off x="8744715" y="83467"/>
            <a:ext cx="148461" cy="182882"/>
          </a:xfrm>
          <a:prstGeom prst="rect">
            <a:avLst/>
          </a:prstGeom>
          <a:ln w="12700">
            <a:miter lim="400000"/>
          </a:ln>
        </p:spPr>
      </p:pic>
      <p:sp>
        <p:nvSpPr>
          <p:cNvPr id="1024" name="Google Shape;955;p59"/>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1025" name="Google Shape;956;p59"/>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Team Members</a:t>
            </a:r>
          </a:p>
        </p:txBody>
      </p:sp>
      <p:sp>
        <p:nvSpPr>
          <p:cNvPr id="3" name="TextBox 2">
            <a:extLst>
              <a:ext uri="{FF2B5EF4-FFF2-40B4-BE49-F238E27FC236}">
                <a16:creationId xmlns:a16="http://schemas.microsoft.com/office/drawing/2014/main" id="{D44E50F5-D866-E2AF-C8C7-FE55B91A965D}"/>
              </a:ext>
            </a:extLst>
          </p:cNvPr>
          <p:cNvSpPr txBox="1"/>
          <p:nvPr/>
        </p:nvSpPr>
        <p:spPr>
          <a:xfrm>
            <a:off x="4050779" y="3621751"/>
            <a:ext cx="1961997" cy="1384993"/>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Arial"/>
              </a:rPr>
              <a:t>Note to search team – you should be able to update these slides with the Consultant Bio slides available in the Marketing Drive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Google Shape;961;p60" descr="Google Shape;961;p60"/>
          <p:cNvPicPr>
            <a:picLocks noChangeAspect="1"/>
          </p:cNvPicPr>
          <p:nvPr/>
        </p:nvPicPr>
        <p:blipFill>
          <a:blip r:embed="rId2"/>
          <a:srcRect t="7827" b="7826"/>
          <a:stretch>
            <a:fillRect/>
          </a:stretch>
        </p:blipFill>
        <p:spPr>
          <a:xfrm flipH="1">
            <a:off x="-3" y="471"/>
            <a:ext cx="9152348" cy="5144221"/>
          </a:xfrm>
          <a:prstGeom prst="rect">
            <a:avLst/>
          </a:prstGeom>
          <a:ln w="12700">
            <a:miter lim="400000"/>
          </a:ln>
        </p:spPr>
      </p:pic>
      <p:sp>
        <p:nvSpPr>
          <p:cNvPr id="1028" name="Google Shape;962;p60"/>
          <p:cNvSpPr/>
          <p:nvPr/>
        </p:nvSpPr>
        <p:spPr>
          <a:xfrm>
            <a:off x="1116180" y="0"/>
            <a:ext cx="3446092" cy="5143500"/>
          </a:xfrm>
          <a:prstGeom prst="rect">
            <a:avLst/>
          </a:prstGeom>
          <a:solidFill>
            <a:srgbClr val="AA096C">
              <a:alpha val="61960"/>
            </a:srgbClr>
          </a:solidFill>
          <a:ln w="12700">
            <a:miter lim="400000"/>
          </a:ln>
        </p:spPr>
        <p:txBody>
          <a:bodyPr lIns="45719" rIns="45719" anchor="ctr"/>
          <a:lstStyle/>
          <a:p>
            <a:pPr algn="ctr">
              <a:defRPr sz="1600">
                <a:solidFill>
                  <a:srgbClr val="FFFFFF"/>
                </a:solidFill>
              </a:defRPr>
            </a:pPr>
            <a:endParaRPr/>
          </a:p>
        </p:txBody>
      </p:sp>
      <p:pic>
        <p:nvPicPr>
          <p:cNvPr id="1029" name="Google Shape;963;p60" descr="Google Shape;963;p60"/>
          <p:cNvPicPr>
            <a:picLocks noChangeAspect="1"/>
          </p:cNvPicPr>
          <p:nvPr/>
        </p:nvPicPr>
        <p:blipFill>
          <a:blip r:embed="rId3"/>
          <a:stretch>
            <a:fillRect/>
          </a:stretch>
        </p:blipFill>
        <p:spPr>
          <a:xfrm>
            <a:off x="6576476" y="252109"/>
            <a:ext cx="2303877" cy="359286"/>
          </a:xfrm>
          <a:prstGeom prst="rect">
            <a:avLst/>
          </a:prstGeom>
          <a:ln w="12700">
            <a:miter lim="400000"/>
          </a:ln>
        </p:spPr>
      </p:pic>
      <p:sp>
        <p:nvSpPr>
          <p:cNvPr id="1030" name="Google Shape;964;p60"/>
          <p:cNvSpPr txBox="1"/>
          <p:nvPr/>
        </p:nvSpPr>
        <p:spPr>
          <a:xfrm>
            <a:off x="1623229" y="2180270"/>
            <a:ext cx="4085360" cy="638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nSpc>
                <a:spcPct val="150000"/>
              </a:lnSpc>
              <a:defRPr sz="3800" b="1">
                <a:solidFill>
                  <a:srgbClr val="FFFFFF"/>
                </a:solidFill>
                <a:latin typeface="Helvetica Neue"/>
                <a:ea typeface="Helvetica Neue"/>
                <a:cs typeface="Helvetica Neue"/>
                <a:sym typeface="Helvetica Neue"/>
              </a:defRPr>
            </a:lvl1pPr>
          </a:lstStyle>
          <a:p>
            <a:r>
              <a:t>Thank You</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63C47"/>
        </a:solidFill>
        <a:effectLst/>
      </p:bgPr>
    </p:bg>
    <p:spTree>
      <p:nvGrpSpPr>
        <p:cNvPr id="1" name=""/>
        <p:cNvGrpSpPr/>
        <p:nvPr/>
      </p:nvGrpSpPr>
      <p:grpSpPr>
        <a:xfrm>
          <a:off x="0" y="0"/>
          <a:ext cx="0" cy="0"/>
          <a:chOff x="0" y="0"/>
          <a:chExt cx="0" cy="0"/>
        </a:xfrm>
      </p:grpSpPr>
      <p:pic>
        <p:nvPicPr>
          <p:cNvPr id="344" name="Google Shape;211;p32" descr="Google Shape;211;p32"/>
          <p:cNvPicPr>
            <a:picLocks noChangeAspect="1"/>
          </p:cNvPicPr>
          <p:nvPr/>
        </p:nvPicPr>
        <p:blipFill>
          <a:blip r:embed="rId2"/>
          <a:stretch>
            <a:fillRect/>
          </a:stretch>
        </p:blipFill>
        <p:spPr>
          <a:xfrm>
            <a:off x="0" y="9420"/>
            <a:ext cx="9144000" cy="5124661"/>
          </a:xfrm>
          <a:prstGeom prst="rect">
            <a:avLst/>
          </a:prstGeom>
          <a:ln w="12700">
            <a:miter lim="400000"/>
          </a:ln>
        </p:spPr>
      </p:pic>
      <p:sp>
        <p:nvSpPr>
          <p:cNvPr id="345" name="Google Shape;212;p32"/>
          <p:cNvSpPr/>
          <p:nvPr/>
        </p:nvSpPr>
        <p:spPr>
          <a:xfrm>
            <a:off x="845475" y="683449"/>
            <a:ext cx="3608401" cy="3857702"/>
          </a:xfrm>
          <a:prstGeom prst="rect">
            <a:avLst/>
          </a:prstGeom>
          <a:solidFill>
            <a:srgbClr val="AA0A6C"/>
          </a:solidFill>
          <a:ln w="12700">
            <a:miter lim="400000"/>
          </a:ln>
        </p:spPr>
        <p:txBody>
          <a:bodyPr lIns="45719" rIns="45719" anchor="ctr"/>
          <a:lstStyle/>
          <a:p>
            <a:pPr algn="ctr"/>
            <a:endParaRPr/>
          </a:p>
        </p:txBody>
      </p:sp>
      <p:sp>
        <p:nvSpPr>
          <p:cNvPr id="346" name="Google Shape;213;p32"/>
          <p:cNvSpPr/>
          <p:nvPr/>
        </p:nvSpPr>
        <p:spPr>
          <a:xfrm>
            <a:off x="979375" y="683449"/>
            <a:ext cx="3709800" cy="3857702"/>
          </a:xfrm>
          <a:prstGeom prst="rect">
            <a:avLst/>
          </a:prstGeom>
          <a:solidFill>
            <a:srgbClr val="1F3D48"/>
          </a:solidFill>
          <a:ln w="12700">
            <a:miter lim="400000"/>
          </a:ln>
        </p:spPr>
        <p:txBody>
          <a:bodyPr lIns="45719" rIns="45719" anchor="ctr"/>
          <a:lstStyle/>
          <a:p>
            <a:pPr algn="ctr"/>
            <a:endParaRPr/>
          </a:p>
        </p:txBody>
      </p:sp>
      <p:sp>
        <p:nvSpPr>
          <p:cNvPr id="347" name="Google Shape;214;p32"/>
          <p:cNvSpPr txBox="1"/>
          <p:nvPr/>
        </p:nvSpPr>
        <p:spPr>
          <a:xfrm>
            <a:off x="1211175" y="949811"/>
            <a:ext cx="2872501" cy="444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ormAutofit lnSpcReduction="10000"/>
          </a:bodyPr>
          <a:lstStyle>
            <a:lvl1pPr>
              <a:defRPr sz="2400">
                <a:solidFill>
                  <a:srgbClr val="FFFFFF"/>
                </a:solidFill>
              </a:defRPr>
            </a:lvl1pPr>
          </a:lstStyle>
          <a:p>
            <a:r>
              <a:rPr b="1" dirty="0">
                <a:latin typeface="Helvetica Neue" panose="02000503000000020004" pitchFamily="2" charset="0"/>
                <a:ea typeface="Helvetica Neue" panose="02000503000000020004" pitchFamily="2" charset="0"/>
                <a:cs typeface="Helvetica Neue" panose="02000503000000020004" pitchFamily="2" charset="0"/>
              </a:rPr>
              <a:t>Index</a:t>
            </a:r>
          </a:p>
        </p:txBody>
      </p:sp>
      <p:sp>
        <p:nvSpPr>
          <p:cNvPr id="348" name="Google Shape;215;p32"/>
          <p:cNvSpPr txBox="1"/>
          <p:nvPr/>
        </p:nvSpPr>
        <p:spPr>
          <a:xfrm>
            <a:off x="1106400" y="1439650"/>
            <a:ext cx="3465601" cy="2627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ormAutofit/>
          </a:bodyPr>
          <a:lstStyle/>
          <a:p>
            <a:pPr marL="140368" indent="-140368">
              <a:lnSpc>
                <a:spcPct val="90000"/>
              </a:lnSpc>
              <a:buSzPct val="100000"/>
              <a:buChar char="•"/>
              <a:defRPr>
                <a:solidFill>
                  <a:srgbClr val="FFFFFF"/>
                </a:solidFill>
                <a:latin typeface="Helvetica Neue"/>
                <a:ea typeface="Helvetica Neue"/>
                <a:cs typeface="Helvetica Neue"/>
                <a:sym typeface="Helvetica Neue"/>
              </a:defRPr>
            </a:pPr>
            <a:r>
              <a:rPr dirty="0"/>
              <a:t>Introduction</a:t>
            </a:r>
            <a:r>
              <a:rPr lang="en-US" dirty="0"/>
              <a:t>: Who we are</a:t>
            </a:r>
            <a:endParaRPr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dirty="0"/>
              <a:t>Our understanding of your requirements</a:t>
            </a:r>
            <a:endParaRPr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dirty="0"/>
              <a:t>Relevant experience</a:t>
            </a:r>
            <a:endParaRPr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dirty="0"/>
              <a:t>Case studies</a:t>
            </a:r>
            <a:endParaRPr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dirty="0"/>
              <a:t>Our differentiators</a:t>
            </a:r>
            <a:endParaRPr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dirty="0"/>
              <a:t>Our process</a:t>
            </a:r>
            <a:endParaRPr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dirty="0"/>
              <a:t>Sample candidate profiles</a:t>
            </a:r>
            <a:endParaRPr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dirty="0"/>
              <a:t>Projected timeline</a:t>
            </a:r>
            <a:endParaRPr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dirty="0"/>
              <a:t>Letter of Engagement</a:t>
            </a:r>
            <a:endParaRPr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dirty="0"/>
              <a:t>Team members</a:t>
            </a:r>
          </a:p>
        </p:txBody>
      </p:sp>
      <p:pic>
        <p:nvPicPr>
          <p:cNvPr id="349" name="Google Shape;217;p32" descr="Google Shape;217;p32"/>
          <p:cNvPicPr>
            <a:picLocks noChangeAspect="1"/>
          </p:cNvPicPr>
          <p:nvPr/>
        </p:nvPicPr>
        <p:blipFill>
          <a:blip r:embed="rId3"/>
          <a:srcRect r="83620"/>
          <a:stretch>
            <a:fillRect/>
          </a:stretch>
        </p:blipFill>
        <p:spPr>
          <a:xfrm>
            <a:off x="8500074" y="252099"/>
            <a:ext cx="356800" cy="340201"/>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Google Shape;969;p61" descr="Google Shape;969;p61"/>
          <p:cNvPicPr>
            <a:picLocks noGrp="1" noChangeAspect="1"/>
          </p:cNvPicPr>
          <p:nvPr>
            <p:ph type="pic" idx="21"/>
          </p:nvPr>
        </p:nvPicPr>
        <p:blipFill>
          <a:blip r:embed="rId2"/>
          <a:srcRect t="31208" b="31208"/>
          <a:stretch>
            <a:fillRect/>
          </a:stretch>
        </p:blipFill>
        <p:spPr>
          <a:xfrm>
            <a:off x="0" y="0"/>
            <a:ext cx="9152344" cy="5144693"/>
          </a:xfrm>
          <a:prstGeom prst="rect">
            <a:avLst/>
          </a:prstGeom>
        </p:spPr>
      </p:pic>
      <p:sp>
        <p:nvSpPr>
          <p:cNvPr id="1033" name="Google Shape;970;p61"/>
          <p:cNvSpPr/>
          <p:nvPr/>
        </p:nvSpPr>
        <p:spPr>
          <a:xfrm>
            <a:off x="-2" y="-1"/>
            <a:ext cx="9152347" cy="5144693"/>
          </a:xfrm>
          <a:prstGeom prst="rect">
            <a:avLst/>
          </a:prstGeom>
          <a:solidFill>
            <a:srgbClr val="1F3D48">
              <a:alpha val="80000"/>
            </a:srgbClr>
          </a:solidFill>
          <a:ln w="25400">
            <a:solidFill>
              <a:srgbClr val="48042E"/>
            </a:solidFill>
          </a:ln>
        </p:spPr>
        <p:txBody>
          <a:bodyPr lIns="45719" rIns="45719" anchor="ctr"/>
          <a:lstStyle/>
          <a:p>
            <a:pPr algn="ctr">
              <a:defRPr sz="1600">
                <a:solidFill>
                  <a:srgbClr val="FFFFFF"/>
                </a:solidFill>
              </a:defRPr>
            </a:pPr>
            <a:endParaRPr/>
          </a:p>
        </p:txBody>
      </p:sp>
      <p:sp>
        <p:nvSpPr>
          <p:cNvPr id="1034" name="Google Shape;971;p61"/>
          <p:cNvSpPr txBox="1">
            <a:spLocks noGrp="1"/>
          </p:cNvSpPr>
          <p:nvPr>
            <p:ph type="title"/>
          </p:nvPr>
        </p:nvSpPr>
        <p:spPr>
          <a:xfrm>
            <a:off x="668180" y="711856"/>
            <a:ext cx="2690488" cy="876972"/>
          </a:xfrm>
          <a:prstGeom prst="rect">
            <a:avLst/>
          </a:prstGeom>
        </p:spPr>
        <p:txBody>
          <a:bodyPr/>
          <a:lstStyle>
            <a:lvl1pPr>
              <a:defRPr sz="3100" b="1">
                <a:latin typeface="Helvetica Neue"/>
                <a:ea typeface="Helvetica Neue"/>
                <a:cs typeface="Helvetica Neue"/>
                <a:sym typeface="Helvetica Neue"/>
              </a:defRPr>
            </a:lvl1pPr>
          </a:lstStyle>
          <a:p>
            <a:r>
              <a:t>Inside Track</a:t>
            </a:r>
          </a:p>
        </p:txBody>
      </p:sp>
      <p:sp>
        <p:nvSpPr>
          <p:cNvPr id="1035" name="Google Shape;972;p61"/>
          <p:cNvSpPr txBox="1"/>
          <p:nvPr/>
        </p:nvSpPr>
        <p:spPr>
          <a:xfrm>
            <a:off x="3515764" y="851068"/>
            <a:ext cx="5135450" cy="605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nSpc>
                <a:spcPct val="114000"/>
              </a:lnSpc>
              <a:defRPr sz="1700">
                <a:solidFill>
                  <a:srgbClr val="FFFFFF"/>
                </a:solidFill>
                <a:latin typeface="Helvetica Neue"/>
                <a:ea typeface="Helvetica Neue"/>
                <a:cs typeface="Helvetica Neue"/>
                <a:sym typeface="Helvetica Neue"/>
              </a:defRPr>
            </a:lvl1pPr>
          </a:lstStyle>
          <a:p>
            <a:r>
              <a:t>Imagine 2 distinct realities when the moment comes that you need to make a key executive hire…</a:t>
            </a:r>
          </a:p>
        </p:txBody>
      </p:sp>
      <p:sp>
        <p:nvSpPr>
          <p:cNvPr id="1036" name="Google Shape;973;p61"/>
          <p:cNvSpPr txBox="1"/>
          <p:nvPr/>
        </p:nvSpPr>
        <p:spPr>
          <a:xfrm>
            <a:off x="1695190" y="4677650"/>
            <a:ext cx="5753620" cy="3155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lnSpc>
                <a:spcPct val="114000"/>
              </a:lnSpc>
              <a:defRPr sz="1700">
                <a:solidFill>
                  <a:srgbClr val="FFFFFF"/>
                </a:solidFill>
              </a:defRPr>
            </a:lvl1pPr>
          </a:lstStyle>
          <a:p>
            <a:r>
              <a:t>The choice is yours…</a:t>
            </a:r>
          </a:p>
        </p:txBody>
      </p:sp>
      <p:sp>
        <p:nvSpPr>
          <p:cNvPr id="1037" name="Google Shape;974;p61"/>
          <p:cNvSpPr/>
          <p:nvPr/>
        </p:nvSpPr>
        <p:spPr>
          <a:xfrm rot="5400000">
            <a:off x="5643000" y="1672800"/>
            <a:ext cx="2048689" cy="3424642"/>
          </a:xfrm>
          <a:prstGeom prst="rect">
            <a:avLst/>
          </a:prstGeom>
          <a:solidFill>
            <a:srgbClr val="D9D9D9">
              <a:alpha val="40000"/>
            </a:srgbClr>
          </a:solidFill>
          <a:ln w="12700">
            <a:miter lim="400000"/>
          </a:ln>
        </p:spPr>
        <p:txBody>
          <a:bodyPr lIns="45719" rIns="45719" anchor="ctr"/>
          <a:lstStyle/>
          <a:p>
            <a:pPr>
              <a:defRPr sz="1200" b="1">
                <a:solidFill>
                  <a:srgbClr val="003B5B"/>
                </a:solidFill>
              </a:defRPr>
            </a:pPr>
            <a:endParaRPr/>
          </a:p>
        </p:txBody>
      </p:sp>
      <p:sp>
        <p:nvSpPr>
          <p:cNvPr id="1038" name="Google Shape;975;p61"/>
          <p:cNvSpPr txBox="1"/>
          <p:nvPr/>
        </p:nvSpPr>
        <p:spPr>
          <a:xfrm>
            <a:off x="5077547" y="2630280"/>
            <a:ext cx="3179597" cy="14086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marL="139700" indent="-133350">
              <a:lnSpc>
                <a:spcPct val="114000"/>
              </a:lnSpc>
              <a:buClr>
                <a:srgbClr val="FFFFFF"/>
              </a:buClr>
              <a:buSzPts val="1100"/>
              <a:buFont typeface="Arial"/>
              <a:buChar char="•"/>
              <a:defRPr sz="1100">
                <a:solidFill>
                  <a:srgbClr val="FFFFFF"/>
                </a:solidFill>
                <a:latin typeface="Helvetica Neue"/>
                <a:ea typeface="Helvetica Neue"/>
                <a:cs typeface="Helvetica Neue"/>
                <a:sym typeface="Helvetica Neue"/>
              </a:defRPr>
            </a:pPr>
            <a:r>
              <a:t>You enter the hiring process</a:t>
            </a:r>
            <a:br/>
            <a:r>
              <a:t>with a slate of qualified, interested, candidates</a:t>
            </a:r>
          </a:p>
          <a:p>
            <a:pPr marL="139700" indent="-133350">
              <a:lnSpc>
                <a:spcPct val="114000"/>
              </a:lnSpc>
              <a:spcBef>
                <a:spcPts val="600"/>
              </a:spcBef>
              <a:buClr>
                <a:srgbClr val="FFFFFF"/>
              </a:buClr>
              <a:buSzPts val="1100"/>
              <a:buFont typeface="Arial"/>
              <a:buChar char="•"/>
              <a:defRPr sz="1100">
                <a:solidFill>
                  <a:srgbClr val="FFFFFF"/>
                </a:solidFill>
                <a:latin typeface="Helvetica Neue"/>
                <a:ea typeface="Helvetica Neue"/>
                <a:cs typeface="Helvetica Neue"/>
                <a:sym typeface="Helvetica Neue"/>
              </a:defRPr>
            </a:pPr>
            <a:r>
              <a:t>You’ve gotten to know this set of candidates extraordinarily well</a:t>
            </a:r>
          </a:p>
          <a:p>
            <a:pPr marL="139700" indent="-133350">
              <a:lnSpc>
                <a:spcPct val="114000"/>
              </a:lnSpc>
              <a:spcBef>
                <a:spcPts val="600"/>
              </a:spcBef>
              <a:buClr>
                <a:srgbClr val="FFFFFF"/>
              </a:buClr>
              <a:buSzPts val="1100"/>
              <a:buFont typeface="Arial"/>
              <a:buChar char="•"/>
              <a:defRPr sz="1100">
                <a:solidFill>
                  <a:srgbClr val="FFFFFF"/>
                </a:solidFill>
                <a:latin typeface="Helvetica Neue"/>
                <a:ea typeface="Helvetica Neue"/>
                <a:cs typeface="Helvetica Neue"/>
                <a:sym typeface="Helvetica Neue"/>
              </a:defRPr>
            </a:pPr>
            <a:r>
              <a:t>These candidates are in demand, but partial to you because you’ve spent the last several quarters getting to know each other</a:t>
            </a:r>
          </a:p>
        </p:txBody>
      </p:sp>
      <p:sp>
        <p:nvSpPr>
          <p:cNvPr id="1039" name="Google Shape;976;p61"/>
          <p:cNvSpPr/>
          <p:nvPr/>
        </p:nvSpPr>
        <p:spPr>
          <a:xfrm>
            <a:off x="730642" y="1848437"/>
            <a:ext cx="3424642" cy="400077"/>
          </a:xfrm>
          <a:prstGeom prst="roundRect">
            <a:avLst>
              <a:gd name="adj" fmla="val 21283"/>
            </a:avLst>
          </a:prstGeom>
          <a:solidFill>
            <a:srgbClr val="AA096C"/>
          </a:solidFill>
          <a:ln w="12700">
            <a:miter lim="400000"/>
          </a:ln>
        </p:spPr>
        <p:txBody>
          <a:bodyPr lIns="45719" rIns="45719" anchor="ctr"/>
          <a:lstStyle/>
          <a:p>
            <a:pPr algn="ctr">
              <a:defRPr>
                <a:solidFill>
                  <a:srgbClr val="3A3737"/>
                </a:solidFill>
              </a:defRPr>
            </a:pPr>
            <a:endParaRPr/>
          </a:p>
        </p:txBody>
      </p:sp>
      <p:sp>
        <p:nvSpPr>
          <p:cNvPr id="1040" name="Google Shape;977;p61"/>
          <p:cNvSpPr txBox="1"/>
          <p:nvPr/>
        </p:nvSpPr>
        <p:spPr>
          <a:xfrm>
            <a:off x="801227" y="1895125"/>
            <a:ext cx="1958702" cy="304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600" b="1">
                <a:solidFill>
                  <a:srgbClr val="FFFFFF"/>
                </a:solidFill>
                <a:latin typeface="Helvetica Neue"/>
                <a:ea typeface="Helvetica Neue"/>
                <a:cs typeface="Helvetica Neue"/>
                <a:sym typeface="Helvetica Neue"/>
              </a:defRPr>
            </a:lvl1pPr>
          </a:lstStyle>
          <a:p>
            <a:r>
              <a:t>OPTION A</a:t>
            </a:r>
          </a:p>
        </p:txBody>
      </p:sp>
      <p:sp>
        <p:nvSpPr>
          <p:cNvPr id="1041" name="Google Shape;978;p61"/>
          <p:cNvSpPr/>
          <p:nvPr/>
        </p:nvSpPr>
        <p:spPr>
          <a:xfrm>
            <a:off x="4929902" y="1848437"/>
            <a:ext cx="3474884" cy="400077"/>
          </a:xfrm>
          <a:prstGeom prst="roundRect">
            <a:avLst>
              <a:gd name="adj" fmla="val 21283"/>
            </a:avLst>
          </a:prstGeom>
          <a:solidFill>
            <a:srgbClr val="AA096C"/>
          </a:solidFill>
          <a:ln w="12700">
            <a:miter lim="400000"/>
          </a:ln>
        </p:spPr>
        <p:txBody>
          <a:bodyPr lIns="45719" rIns="45719" anchor="ctr"/>
          <a:lstStyle/>
          <a:p>
            <a:pPr algn="ctr">
              <a:defRPr>
                <a:solidFill>
                  <a:srgbClr val="3A3737"/>
                </a:solidFill>
              </a:defRPr>
            </a:pPr>
            <a:endParaRPr/>
          </a:p>
        </p:txBody>
      </p:sp>
      <p:sp>
        <p:nvSpPr>
          <p:cNvPr id="1042" name="Google Shape;979;p61"/>
          <p:cNvSpPr txBox="1"/>
          <p:nvPr/>
        </p:nvSpPr>
        <p:spPr>
          <a:xfrm>
            <a:off x="5017766" y="1895125"/>
            <a:ext cx="1909500" cy="304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600" b="1">
                <a:solidFill>
                  <a:srgbClr val="FFFFFF"/>
                </a:solidFill>
                <a:latin typeface="Helvetica Neue"/>
                <a:ea typeface="Helvetica Neue"/>
                <a:cs typeface="Helvetica Neue"/>
                <a:sym typeface="Helvetica Neue"/>
              </a:defRPr>
            </a:lvl1pPr>
          </a:lstStyle>
          <a:p>
            <a:r>
              <a:t>OPTION B</a:t>
            </a:r>
          </a:p>
        </p:txBody>
      </p:sp>
      <p:sp>
        <p:nvSpPr>
          <p:cNvPr id="1043" name="Google Shape;980;p61"/>
          <p:cNvSpPr/>
          <p:nvPr/>
        </p:nvSpPr>
        <p:spPr>
          <a:xfrm rot="5400000">
            <a:off x="1418619" y="1672800"/>
            <a:ext cx="2048689" cy="3424642"/>
          </a:xfrm>
          <a:prstGeom prst="rect">
            <a:avLst/>
          </a:prstGeom>
          <a:solidFill>
            <a:srgbClr val="D9D9D9">
              <a:alpha val="40000"/>
            </a:srgbClr>
          </a:solidFill>
          <a:ln w="12700">
            <a:miter lim="400000"/>
          </a:ln>
        </p:spPr>
        <p:txBody>
          <a:bodyPr lIns="45719" rIns="45719" anchor="ctr"/>
          <a:lstStyle/>
          <a:p>
            <a:pPr>
              <a:defRPr sz="1200" b="1">
                <a:solidFill>
                  <a:srgbClr val="003B5B"/>
                </a:solidFill>
              </a:defRPr>
            </a:pPr>
            <a:endParaRPr/>
          </a:p>
        </p:txBody>
      </p:sp>
      <p:sp>
        <p:nvSpPr>
          <p:cNvPr id="1044" name="Google Shape;981;p61"/>
          <p:cNvSpPr txBox="1"/>
          <p:nvPr/>
        </p:nvSpPr>
        <p:spPr>
          <a:xfrm>
            <a:off x="924954" y="2630280"/>
            <a:ext cx="3382480" cy="123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marL="139700" indent="-133350">
              <a:lnSpc>
                <a:spcPct val="114000"/>
              </a:lnSpc>
              <a:buClr>
                <a:srgbClr val="FFFFFF"/>
              </a:buClr>
              <a:buSzPts val="1100"/>
              <a:buFont typeface="Arial"/>
              <a:buChar char="•"/>
              <a:defRPr sz="1100">
                <a:solidFill>
                  <a:srgbClr val="FFFFFF"/>
                </a:solidFill>
                <a:latin typeface="Helvetica Neue"/>
                <a:ea typeface="Helvetica Neue"/>
                <a:cs typeface="Helvetica Neue"/>
                <a:sym typeface="Helvetica Neue"/>
              </a:defRPr>
            </a:pPr>
            <a:r>
              <a:t>You are scrambling to find</a:t>
            </a:r>
            <a:br/>
            <a:r>
              <a:t>qualified candidates</a:t>
            </a:r>
          </a:p>
          <a:p>
            <a:pPr marL="139700" indent="-133350">
              <a:lnSpc>
                <a:spcPct val="114000"/>
              </a:lnSpc>
              <a:spcBef>
                <a:spcPts val="600"/>
              </a:spcBef>
              <a:buClr>
                <a:srgbClr val="FFFFFF"/>
              </a:buClr>
              <a:buSzPts val="1100"/>
              <a:buFont typeface="Arial"/>
              <a:buChar char="•"/>
              <a:defRPr sz="1100">
                <a:solidFill>
                  <a:srgbClr val="FFFFFF"/>
                </a:solidFill>
                <a:latin typeface="Helvetica Neue"/>
                <a:ea typeface="Helvetica Neue"/>
                <a:cs typeface="Helvetica Neue"/>
                <a:sym typeface="Helvetica Neue"/>
              </a:defRPr>
            </a:pPr>
            <a:r>
              <a:t>Those whom you identify are not interested</a:t>
            </a:r>
          </a:p>
          <a:p>
            <a:pPr marL="139700" indent="-133350">
              <a:lnSpc>
                <a:spcPct val="114000"/>
              </a:lnSpc>
              <a:spcBef>
                <a:spcPts val="600"/>
              </a:spcBef>
              <a:buClr>
                <a:srgbClr val="FFFFFF"/>
              </a:buClr>
              <a:buSzPts val="1100"/>
              <a:buFont typeface="Arial"/>
              <a:buChar char="•"/>
              <a:defRPr sz="1100">
                <a:solidFill>
                  <a:srgbClr val="FFFFFF"/>
                </a:solidFill>
                <a:latin typeface="Helvetica Neue"/>
                <a:ea typeface="Helvetica Neue"/>
                <a:cs typeface="Helvetica Neue"/>
                <a:sym typeface="Helvetica Neue"/>
              </a:defRPr>
            </a:pPr>
            <a:r>
              <a:t>Every day the mission-critical</a:t>
            </a:r>
            <a:br/>
            <a:r>
              <a:t>position remains vacant,</a:t>
            </a:r>
            <a:br/>
            <a:r>
              <a:t>the company is losing money  </a:t>
            </a:r>
          </a:p>
        </p:txBody>
      </p:sp>
      <p:sp>
        <p:nvSpPr>
          <p:cNvPr id="1045" name="Google Shape;982;p61"/>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1046" name="Google Shape;983;p61"/>
          <p:cNvSpPr txBox="1"/>
          <p:nvPr/>
        </p:nvSpPr>
        <p:spPr>
          <a:xfrm>
            <a:off x="194569" y="83474"/>
            <a:ext cx="27819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1047" name="Google Shape;984;p61" descr="Google Shape;984;p61"/>
          <p:cNvPicPr>
            <a:picLocks noChangeAspect="1"/>
          </p:cNvPicPr>
          <p:nvPr/>
        </p:nvPicPr>
        <p:blipFill>
          <a:blip r:embed="rId3"/>
          <a:stretch>
            <a:fillRect/>
          </a:stretch>
        </p:blipFill>
        <p:spPr>
          <a:xfrm>
            <a:off x="8744715" y="83467"/>
            <a:ext cx="148461" cy="182882"/>
          </a:xfrm>
          <a:prstGeom prst="rect">
            <a:avLst/>
          </a:prstGeom>
          <a:ln w="12700">
            <a:miter lim="400000"/>
          </a:ln>
        </p:spPr>
      </p:pic>
      <p:sp>
        <p:nvSpPr>
          <p:cNvPr id="1048" name="Google Shape;985;p61"/>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Google Shape;990;p62" descr="Google Shape;990;p62"/>
          <p:cNvPicPr>
            <a:picLocks noGrp="1" noChangeAspect="1"/>
          </p:cNvPicPr>
          <p:nvPr>
            <p:ph type="pic" idx="21"/>
          </p:nvPr>
        </p:nvPicPr>
        <p:blipFill>
          <a:blip r:embed="rId2"/>
          <a:srcRect t="13274" b="13274"/>
          <a:stretch>
            <a:fillRect/>
          </a:stretch>
        </p:blipFill>
        <p:spPr>
          <a:xfrm>
            <a:off x="-462063" y="4534"/>
            <a:ext cx="5257322" cy="5143527"/>
          </a:xfrm>
          <a:prstGeom prst="rect">
            <a:avLst/>
          </a:prstGeom>
        </p:spPr>
      </p:pic>
      <p:sp>
        <p:nvSpPr>
          <p:cNvPr id="1051" name="Google Shape;991;p62"/>
          <p:cNvSpPr/>
          <p:nvPr/>
        </p:nvSpPr>
        <p:spPr>
          <a:xfrm>
            <a:off x="-36347" y="13803"/>
            <a:ext cx="4828800" cy="5115902"/>
          </a:xfrm>
          <a:prstGeom prst="rect">
            <a:avLst/>
          </a:prstGeom>
          <a:solidFill>
            <a:srgbClr val="1F3D48">
              <a:alpha val="87843"/>
            </a:srgbClr>
          </a:solidFill>
          <a:ln w="12700">
            <a:miter lim="400000"/>
          </a:ln>
        </p:spPr>
        <p:txBody>
          <a:bodyPr lIns="45719" rIns="45719" anchor="ctr"/>
          <a:lstStyle/>
          <a:p>
            <a:pPr algn="ctr">
              <a:defRPr sz="1600">
                <a:solidFill>
                  <a:srgbClr val="FFFFFF"/>
                </a:solidFill>
              </a:defRPr>
            </a:pPr>
            <a:endParaRPr/>
          </a:p>
        </p:txBody>
      </p:sp>
      <p:sp>
        <p:nvSpPr>
          <p:cNvPr id="1052" name="Google Shape;992;p62"/>
          <p:cNvSpPr txBox="1">
            <a:spLocks noGrp="1"/>
          </p:cNvSpPr>
          <p:nvPr>
            <p:ph type="title"/>
          </p:nvPr>
        </p:nvSpPr>
        <p:spPr>
          <a:xfrm>
            <a:off x="617224" y="1133201"/>
            <a:ext cx="4103484" cy="726917"/>
          </a:xfrm>
          <a:prstGeom prst="rect">
            <a:avLst/>
          </a:prstGeom>
        </p:spPr>
        <p:txBody>
          <a:bodyPr/>
          <a:lstStyle>
            <a:lvl1pPr>
              <a:defRPr sz="2500" b="1">
                <a:latin typeface="Helvetica Neue"/>
                <a:ea typeface="Helvetica Neue"/>
                <a:cs typeface="Helvetica Neue"/>
                <a:sym typeface="Helvetica Neue"/>
              </a:defRPr>
            </a:lvl1pPr>
          </a:lstStyle>
          <a:p>
            <a:r>
              <a:t>What is Inside Track?</a:t>
            </a:r>
          </a:p>
        </p:txBody>
      </p:sp>
      <p:sp>
        <p:nvSpPr>
          <p:cNvPr id="1053" name="Google Shape;993;p62"/>
          <p:cNvSpPr txBox="1">
            <a:spLocks noGrp="1"/>
          </p:cNvSpPr>
          <p:nvPr>
            <p:ph type="body" sz="half" idx="1"/>
          </p:nvPr>
        </p:nvSpPr>
        <p:spPr>
          <a:xfrm>
            <a:off x="617225" y="1899011"/>
            <a:ext cx="3597905" cy="2983017"/>
          </a:xfrm>
          <a:prstGeom prst="rect">
            <a:avLst/>
          </a:prstGeom>
        </p:spPr>
        <p:txBody>
          <a:bodyPr/>
          <a:lstStyle/>
          <a:p>
            <a:pPr marL="0">
              <a:lnSpc>
                <a:spcPct val="114000"/>
              </a:lnSpc>
              <a:defRPr>
                <a:solidFill>
                  <a:srgbClr val="FFFFFF"/>
                </a:solidFill>
                <a:latin typeface="Helvetica Neue"/>
                <a:ea typeface="Helvetica Neue"/>
                <a:cs typeface="Helvetica Neue"/>
                <a:sym typeface="Helvetica Neue"/>
              </a:defRPr>
            </a:pPr>
            <a:r>
              <a:t>Inside Track is an investment in your future.  </a:t>
            </a:r>
          </a:p>
          <a:p>
            <a:pPr marL="0">
              <a:lnSpc>
                <a:spcPct val="114000"/>
              </a:lnSpc>
              <a:spcBef>
                <a:spcPts val="600"/>
              </a:spcBef>
              <a:defRPr>
                <a:solidFill>
                  <a:srgbClr val="FFFFFF"/>
                </a:solidFill>
                <a:latin typeface="Helvetica Neue"/>
                <a:ea typeface="Helvetica Neue"/>
                <a:cs typeface="Helvetica Neue"/>
                <a:sym typeface="Helvetica Neue"/>
              </a:defRPr>
            </a:pPr>
            <a:r>
              <a:t>It’s a subscription model that continually develops, refines, and refreshes a pipeline of pre-qualified candidates prior to an explicit executive hiring need. It allows you to define a position/role and its requirements, identify distinctive candidates, and pull the trigger when the time is right.</a:t>
            </a:r>
          </a:p>
        </p:txBody>
      </p:sp>
      <p:sp>
        <p:nvSpPr>
          <p:cNvPr id="1054" name="Google Shape;994;p62"/>
          <p:cNvSpPr txBox="1"/>
          <p:nvPr/>
        </p:nvSpPr>
        <p:spPr>
          <a:xfrm>
            <a:off x="5028574" y="1131899"/>
            <a:ext cx="3494700" cy="2426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ormAutofit/>
          </a:bodyPr>
          <a:lstStyle/>
          <a:p>
            <a:pPr>
              <a:lnSpc>
                <a:spcPct val="137500"/>
              </a:lnSpc>
              <a:defRPr sz="1000">
                <a:solidFill>
                  <a:srgbClr val="AA0A6C"/>
                </a:solidFill>
              </a:defRPr>
            </a:pPr>
            <a:endParaRPr/>
          </a:p>
          <a:p>
            <a:pPr marL="139700" indent="-139700">
              <a:buClr>
                <a:srgbClr val="3A3737"/>
              </a:buClr>
              <a:buSzPts val="1000"/>
              <a:buFont typeface="Arial"/>
              <a:buChar char="•"/>
              <a:defRPr sz="1000">
                <a:solidFill>
                  <a:srgbClr val="3A3737"/>
                </a:solidFill>
                <a:latin typeface="Helvetica Neue"/>
                <a:ea typeface="Helvetica Neue"/>
                <a:cs typeface="Helvetica Neue"/>
                <a:sym typeface="Helvetica Neue"/>
              </a:defRPr>
            </a:pPr>
            <a:r>
              <a:t>The power, networks, expertise, and resources of a global exclusive Executive Search firm</a:t>
            </a:r>
            <a:endParaRPr>
              <a:solidFill>
                <a:srgbClr val="1F3E49"/>
              </a:solidFill>
            </a:endParaRPr>
          </a:p>
          <a:p>
            <a:pPr marL="38100" indent="63500">
              <a:lnSpc>
                <a:spcPct val="104761"/>
              </a:lnSpc>
              <a:defRPr sz="1000">
                <a:solidFill>
                  <a:srgbClr val="1F3E49"/>
                </a:solidFill>
              </a:defRPr>
            </a:pPr>
            <a:endParaRPr>
              <a:solidFill>
                <a:srgbClr val="1F3E49"/>
              </a:solidFill>
            </a:endParaRPr>
          </a:p>
          <a:p>
            <a:pPr marL="139700" indent="-139700">
              <a:lnSpc>
                <a:spcPct val="157142"/>
              </a:lnSpc>
              <a:buClr>
                <a:srgbClr val="3A3737"/>
              </a:buClr>
              <a:buSzPts val="1000"/>
              <a:buFont typeface="Arial"/>
              <a:buChar char="•"/>
              <a:defRPr sz="1000">
                <a:solidFill>
                  <a:srgbClr val="3A3737"/>
                </a:solidFill>
                <a:latin typeface="Helvetica Neue"/>
                <a:ea typeface="Helvetica Neue"/>
                <a:cs typeface="Helvetica Neue"/>
                <a:sym typeface="Helvetica Neue"/>
              </a:defRPr>
            </a:pPr>
            <a:r>
              <a:t>Dedicated recruiting and research teams to actively build this talent pipeline on your behalf</a:t>
            </a:r>
            <a:endParaRPr>
              <a:solidFill>
                <a:srgbClr val="1F3E49"/>
              </a:solidFill>
            </a:endParaRPr>
          </a:p>
          <a:p>
            <a:pPr marL="139700" indent="-139700">
              <a:lnSpc>
                <a:spcPct val="157142"/>
              </a:lnSpc>
              <a:buClr>
                <a:srgbClr val="3A3737"/>
              </a:buClr>
              <a:buSzPts val="1000"/>
              <a:buFont typeface="Arial"/>
              <a:buChar char="•"/>
              <a:defRPr sz="1000">
                <a:solidFill>
                  <a:srgbClr val="3A3737"/>
                </a:solidFill>
                <a:latin typeface="Helvetica Neue"/>
                <a:ea typeface="Helvetica Neue"/>
                <a:cs typeface="Helvetica Neue"/>
                <a:sym typeface="Helvetica Neue"/>
              </a:defRPr>
            </a:pPr>
            <a:r>
              <a:t>A digital platform that allows you to not only observe but actively engage with and provide feedback on the pipeline as it’s being developed</a:t>
            </a:r>
          </a:p>
        </p:txBody>
      </p:sp>
      <p:sp>
        <p:nvSpPr>
          <p:cNvPr id="1055" name="Google Shape;995;p62"/>
          <p:cNvSpPr txBox="1"/>
          <p:nvPr/>
        </p:nvSpPr>
        <p:spPr>
          <a:xfrm>
            <a:off x="5023456" y="3824942"/>
            <a:ext cx="3861301" cy="632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p>
            <a:pPr>
              <a:lnSpc>
                <a:spcPct val="114000"/>
              </a:lnSpc>
              <a:defRPr sz="1700" b="1">
                <a:solidFill>
                  <a:srgbClr val="3A3737"/>
                </a:solidFill>
                <a:latin typeface="Helvetica Neue"/>
                <a:ea typeface="Helvetica Neue"/>
                <a:cs typeface="Helvetica Neue"/>
                <a:sym typeface="Helvetica Neue"/>
              </a:defRPr>
            </a:pPr>
            <a:r>
              <a:t>Are you ready to </a:t>
            </a:r>
            <a:r>
              <a:rPr>
                <a:solidFill>
                  <a:srgbClr val="AA0A6C"/>
                </a:solidFill>
              </a:rPr>
              <a:t>up-level </a:t>
            </a:r>
            <a:r>
              <a:t>your</a:t>
            </a:r>
            <a:br/>
            <a:r>
              <a:t>succession planning?</a:t>
            </a:r>
          </a:p>
        </p:txBody>
      </p:sp>
      <p:sp>
        <p:nvSpPr>
          <p:cNvPr id="1056" name="Google Shape;996;p62"/>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1057" name="Google Shape;997;p62"/>
          <p:cNvSpPr txBox="1"/>
          <p:nvPr/>
        </p:nvSpPr>
        <p:spPr>
          <a:xfrm>
            <a:off x="194568" y="83474"/>
            <a:ext cx="28578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1058" name="Google Shape;998;p62" descr="Google Shape;998;p62"/>
          <p:cNvPicPr>
            <a:picLocks noChangeAspect="1"/>
          </p:cNvPicPr>
          <p:nvPr/>
        </p:nvPicPr>
        <p:blipFill>
          <a:blip r:embed="rId3"/>
          <a:stretch>
            <a:fillRect/>
          </a:stretch>
        </p:blipFill>
        <p:spPr>
          <a:xfrm>
            <a:off x="8744715" y="83467"/>
            <a:ext cx="148461" cy="182882"/>
          </a:xfrm>
          <a:prstGeom prst="rect">
            <a:avLst/>
          </a:prstGeom>
          <a:ln w="12700">
            <a:miter lim="400000"/>
          </a:ln>
        </p:spPr>
      </p:pic>
      <p:sp>
        <p:nvSpPr>
          <p:cNvPr id="1059" name="Google Shape;999;p62"/>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1060" name="Google Shape;1000;p62"/>
          <p:cNvSpPr txBox="1"/>
          <p:nvPr/>
        </p:nvSpPr>
        <p:spPr>
          <a:xfrm>
            <a:off x="5023449" y="694599"/>
            <a:ext cx="3000001" cy="5053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nSpc>
                <a:spcPct val="91666"/>
              </a:lnSpc>
              <a:defRPr sz="2100" b="1">
                <a:solidFill>
                  <a:srgbClr val="AA096C"/>
                </a:solidFill>
                <a:latin typeface="Helvetica Neue"/>
                <a:ea typeface="Helvetica Neue"/>
                <a:cs typeface="Helvetica Neue"/>
                <a:sym typeface="Helvetica Neue"/>
              </a:defRPr>
            </a:lvl1pPr>
          </a:lstStyle>
          <a:p>
            <a:r>
              <a:t>Inside Track Provides: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Google Shape;1005;p63"/>
          <p:cNvSpPr/>
          <p:nvPr/>
        </p:nvSpPr>
        <p:spPr>
          <a:xfrm>
            <a:off x="267871" y="633058"/>
            <a:ext cx="8608258" cy="464103"/>
          </a:xfrm>
          <a:prstGeom prst="roundRect">
            <a:avLst>
              <a:gd name="adj" fmla="val 18247"/>
            </a:avLst>
          </a:prstGeom>
          <a:solidFill>
            <a:srgbClr val="AA096C"/>
          </a:solidFill>
          <a:ln w="12700">
            <a:miter lim="400000"/>
          </a:ln>
        </p:spPr>
        <p:txBody>
          <a:bodyPr lIns="45719" rIns="45719" anchor="ctr"/>
          <a:lstStyle/>
          <a:p>
            <a:pPr algn="ctr">
              <a:defRPr sz="1600">
                <a:solidFill>
                  <a:srgbClr val="FFFFFF"/>
                </a:solidFill>
              </a:defRPr>
            </a:pPr>
            <a:endParaRPr/>
          </a:p>
        </p:txBody>
      </p:sp>
      <p:sp>
        <p:nvSpPr>
          <p:cNvPr id="1063" name="Google Shape;1006;p63"/>
          <p:cNvSpPr txBox="1"/>
          <p:nvPr/>
        </p:nvSpPr>
        <p:spPr>
          <a:xfrm>
            <a:off x="451495" y="728216"/>
            <a:ext cx="1607275" cy="254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200" b="1">
                <a:solidFill>
                  <a:srgbClr val="FFFFFF"/>
                </a:solidFill>
                <a:latin typeface="Helvetica Neue"/>
                <a:ea typeface="Helvetica Neue"/>
                <a:cs typeface="Helvetica Neue"/>
                <a:sym typeface="Helvetica Neue"/>
              </a:defRPr>
            </a:lvl1pPr>
          </a:lstStyle>
          <a:p>
            <a:r>
              <a:t>PHASE</a:t>
            </a:r>
          </a:p>
        </p:txBody>
      </p:sp>
      <p:sp>
        <p:nvSpPr>
          <p:cNvPr id="1064" name="Google Shape;1007;p63"/>
          <p:cNvSpPr txBox="1"/>
          <p:nvPr/>
        </p:nvSpPr>
        <p:spPr>
          <a:xfrm>
            <a:off x="2233409" y="728216"/>
            <a:ext cx="2316123" cy="254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200" b="1">
                <a:solidFill>
                  <a:srgbClr val="FFFFFF"/>
                </a:solidFill>
                <a:latin typeface="Helvetica Neue"/>
                <a:ea typeface="Helvetica Neue"/>
                <a:cs typeface="Helvetica Neue"/>
                <a:sym typeface="Helvetica Neue"/>
              </a:defRPr>
            </a:lvl1pPr>
          </a:lstStyle>
          <a:p>
            <a:r>
              <a:t>ACTIVITY</a:t>
            </a:r>
          </a:p>
        </p:txBody>
      </p:sp>
      <p:sp>
        <p:nvSpPr>
          <p:cNvPr id="1065" name="Google Shape;1008;p63"/>
          <p:cNvSpPr txBox="1"/>
          <p:nvPr/>
        </p:nvSpPr>
        <p:spPr>
          <a:xfrm>
            <a:off x="4817378" y="728216"/>
            <a:ext cx="1244521" cy="254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200" b="1">
                <a:solidFill>
                  <a:srgbClr val="FFFFFF"/>
                </a:solidFill>
                <a:latin typeface="Helvetica Neue"/>
                <a:ea typeface="Helvetica Neue"/>
                <a:cs typeface="Helvetica Neue"/>
                <a:sym typeface="Helvetica Neue"/>
              </a:defRPr>
            </a:lvl1pPr>
          </a:lstStyle>
          <a:p>
            <a:r>
              <a:t>OUTPUT</a:t>
            </a:r>
          </a:p>
        </p:txBody>
      </p:sp>
      <p:sp>
        <p:nvSpPr>
          <p:cNvPr id="1066" name="Google Shape;1009;p63"/>
          <p:cNvSpPr txBox="1"/>
          <p:nvPr/>
        </p:nvSpPr>
        <p:spPr>
          <a:xfrm>
            <a:off x="6329748" y="728216"/>
            <a:ext cx="2339781" cy="254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200" b="1">
                <a:solidFill>
                  <a:srgbClr val="FFFFFF"/>
                </a:solidFill>
                <a:latin typeface="Helvetica Neue"/>
                <a:ea typeface="Helvetica Neue"/>
                <a:cs typeface="Helvetica Neue"/>
                <a:sym typeface="Helvetica Neue"/>
              </a:defRPr>
            </a:lvl1pPr>
          </a:lstStyle>
          <a:p>
            <a:r>
              <a:t>PRICING</a:t>
            </a:r>
          </a:p>
        </p:txBody>
      </p:sp>
      <p:sp>
        <p:nvSpPr>
          <p:cNvPr id="1067" name="Google Shape;1010;p63"/>
          <p:cNvSpPr/>
          <p:nvPr/>
        </p:nvSpPr>
        <p:spPr>
          <a:xfrm>
            <a:off x="267871" y="1185509"/>
            <a:ext cx="8608258" cy="3079288"/>
          </a:xfrm>
          <a:prstGeom prst="roundRect">
            <a:avLst>
              <a:gd name="adj" fmla="val 2750"/>
            </a:avLst>
          </a:prstGeom>
          <a:solidFill>
            <a:srgbClr val="003B5B"/>
          </a:solidFill>
          <a:ln w="12700">
            <a:miter lim="400000"/>
          </a:ln>
        </p:spPr>
        <p:txBody>
          <a:bodyPr lIns="45719" rIns="45719" anchor="ctr"/>
          <a:lstStyle/>
          <a:p>
            <a:pPr algn="ctr">
              <a:defRPr sz="1600">
                <a:solidFill>
                  <a:srgbClr val="FFFFFF"/>
                </a:solidFill>
              </a:defRPr>
            </a:pPr>
            <a:endParaRPr/>
          </a:p>
        </p:txBody>
      </p:sp>
      <p:sp>
        <p:nvSpPr>
          <p:cNvPr id="1068" name="Google Shape;1011;p63"/>
          <p:cNvSpPr txBox="1"/>
          <p:nvPr/>
        </p:nvSpPr>
        <p:spPr>
          <a:xfrm>
            <a:off x="463475" y="1415681"/>
            <a:ext cx="1468896" cy="2464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1200" b="1">
                <a:solidFill>
                  <a:srgbClr val="FFFFFF"/>
                </a:solidFill>
                <a:latin typeface="Helvetica Neue"/>
                <a:ea typeface="Helvetica Neue"/>
                <a:cs typeface="Helvetica Neue"/>
                <a:sym typeface="Helvetica Neue"/>
              </a:defRPr>
            </a:pPr>
            <a:r>
              <a:t>INSIDE TRACK ROADMAP</a:t>
            </a:r>
            <a:endParaRPr sz="1100"/>
          </a:p>
          <a:p>
            <a:pPr>
              <a:defRPr sz="1200" b="1">
                <a:solidFill>
                  <a:srgbClr val="FFFFFF"/>
                </a:solidFill>
                <a:latin typeface="Helvetica Neue"/>
                <a:ea typeface="Helvetica Neue"/>
                <a:cs typeface="Helvetica Neue"/>
                <a:sym typeface="Helvetica Neue"/>
              </a:defRPr>
            </a:pPr>
            <a:endParaRPr sz="1100"/>
          </a:p>
          <a:p>
            <a:pPr>
              <a:defRPr sz="1200" b="1">
                <a:solidFill>
                  <a:srgbClr val="FFFFFF"/>
                </a:solidFill>
                <a:latin typeface="Helvetica Neue"/>
                <a:ea typeface="Helvetica Neue"/>
                <a:cs typeface="Helvetica Neue"/>
                <a:sym typeface="Helvetica Neue"/>
              </a:defRPr>
            </a:pPr>
            <a:endParaRPr sz="1100"/>
          </a:p>
          <a:p>
            <a:pPr>
              <a:spcBef>
                <a:spcPts val="800"/>
              </a:spcBef>
              <a:defRPr sz="1200" b="1">
                <a:solidFill>
                  <a:srgbClr val="FFFFFF"/>
                </a:solidFill>
                <a:latin typeface="Helvetica Neue"/>
                <a:ea typeface="Helvetica Neue"/>
                <a:cs typeface="Helvetica Neue"/>
                <a:sym typeface="Helvetica Neue"/>
              </a:defRPr>
            </a:pPr>
            <a:endParaRPr sz="1100"/>
          </a:p>
          <a:p>
            <a:pPr>
              <a:spcBef>
                <a:spcPts val="800"/>
              </a:spcBef>
              <a:defRPr sz="1200" b="1">
                <a:solidFill>
                  <a:srgbClr val="FFFFFF"/>
                </a:solidFill>
                <a:latin typeface="Helvetica Neue"/>
                <a:ea typeface="Helvetica Neue"/>
                <a:cs typeface="Helvetica Neue"/>
                <a:sym typeface="Helvetica Neue"/>
              </a:defRPr>
            </a:pPr>
            <a:r>
              <a:t>EXPLORATION / LONGLIST</a:t>
            </a:r>
            <a:endParaRPr sz="1100"/>
          </a:p>
          <a:p>
            <a:pPr>
              <a:spcBef>
                <a:spcPts val="800"/>
              </a:spcBef>
              <a:defRPr sz="1200" b="1">
                <a:solidFill>
                  <a:srgbClr val="FFFFFF"/>
                </a:solidFill>
                <a:latin typeface="Helvetica Neue"/>
                <a:ea typeface="Helvetica Neue"/>
                <a:cs typeface="Helvetica Neue"/>
                <a:sym typeface="Helvetica Neue"/>
              </a:defRPr>
            </a:pPr>
            <a:endParaRPr sz="1100"/>
          </a:p>
          <a:p>
            <a:pPr>
              <a:defRPr sz="1200" b="1">
                <a:solidFill>
                  <a:srgbClr val="FFFFFF"/>
                </a:solidFill>
                <a:latin typeface="Helvetica Neue"/>
                <a:ea typeface="Helvetica Neue"/>
                <a:cs typeface="Helvetica Neue"/>
                <a:sym typeface="Helvetica Neue"/>
              </a:defRPr>
            </a:pPr>
            <a:endParaRPr sz="1100"/>
          </a:p>
          <a:p>
            <a:pPr>
              <a:defRPr sz="1200" b="1">
                <a:solidFill>
                  <a:srgbClr val="FFFFFF"/>
                </a:solidFill>
                <a:latin typeface="Helvetica Neue"/>
                <a:ea typeface="Helvetica Neue"/>
                <a:cs typeface="Helvetica Neue"/>
                <a:sym typeface="Helvetica Neue"/>
              </a:defRPr>
            </a:pPr>
            <a:r>
              <a:t>REFINEMENT / SHORTLIST</a:t>
            </a:r>
          </a:p>
        </p:txBody>
      </p:sp>
      <p:sp>
        <p:nvSpPr>
          <p:cNvPr id="1069" name="Google Shape;1012;p63"/>
          <p:cNvSpPr txBox="1"/>
          <p:nvPr/>
        </p:nvSpPr>
        <p:spPr>
          <a:xfrm>
            <a:off x="2135833" y="1440561"/>
            <a:ext cx="2177745" cy="2299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marL="76200" indent="-76200">
              <a:buClr>
                <a:srgbClr val="FFFFFF"/>
              </a:buClr>
              <a:buSzPts val="1200"/>
              <a:buFont typeface="Arial"/>
              <a:buChar char="•"/>
              <a:defRPr sz="1200">
                <a:solidFill>
                  <a:srgbClr val="FFFFFF"/>
                </a:solidFill>
                <a:latin typeface="Helvetica Neue"/>
                <a:ea typeface="Helvetica Neue"/>
                <a:cs typeface="Helvetica Neue"/>
                <a:sym typeface="Helvetica Neue"/>
              </a:defRPr>
            </a:pPr>
            <a:r>
              <a:t>Engagement kicked off</a:t>
            </a:r>
            <a:endParaRPr sz="1100"/>
          </a:p>
          <a:p>
            <a:pPr marL="215900" indent="-203200">
              <a:buClr>
                <a:srgbClr val="FFFFFF"/>
              </a:buClr>
              <a:buSzPts val="1200"/>
              <a:buFont typeface="Arial"/>
              <a:buChar char="•"/>
              <a:defRPr sz="1200">
                <a:solidFill>
                  <a:srgbClr val="FFFFFF"/>
                </a:solidFill>
                <a:latin typeface="Helvetica Neue"/>
                <a:ea typeface="Helvetica Neue"/>
                <a:cs typeface="Helvetica Neue"/>
                <a:sym typeface="Helvetica Neue"/>
              </a:defRPr>
            </a:pPr>
            <a:r>
              <a:t>Experience and leadership attribute requirements</a:t>
            </a:r>
            <a:br/>
            <a:r>
              <a:t>defined</a:t>
            </a:r>
            <a:endParaRPr sz="1100"/>
          </a:p>
          <a:p>
            <a:pPr marL="139700" indent="-139700">
              <a:defRPr sz="1200">
                <a:solidFill>
                  <a:srgbClr val="FFFFFF"/>
                </a:solidFill>
                <a:latin typeface="Helvetica Neue"/>
                <a:ea typeface="Helvetica Neue"/>
                <a:cs typeface="Helvetica Neue"/>
                <a:sym typeface="Helvetica Neue"/>
              </a:defRPr>
            </a:pPr>
            <a:endParaRPr sz="1100"/>
          </a:p>
          <a:p>
            <a:pPr marL="215900" indent="-215900">
              <a:buClr>
                <a:srgbClr val="FFFFFF"/>
              </a:buClr>
              <a:buSzPts val="1200"/>
              <a:buFont typeface="Arial"/>
              <a:buChar char="•"/>
              <a:defRPr sz="1200">
                <a:solidFill>
                  <a:srgbClr val="FFFFFF"/>
                </a:solidFill>
                <a:latin typeface="Helvetica Neue"/>
                <a:ea typeface="Helvetica Neue"/>
                <a:cs typeface="Helvetica Neue"/>
                <a:sym typeface="Helvetica Neue"/>
              </a:defRPr>
            </a:pPr>
            <a:r>
              <a:t>Candidate experience and leadership attributes rated</a:t>
            </a:r>
            <a:endParaRPr sz="1100"/>
          </a:p>
          <a:p>
            <a:pPr marL="215900" indent="-215900">
              <a:spcBef>
                <a:spcPts val="800"/>
              </a:spcBef>
              <a:buClr>
                <a:srgbClr val="FFFFFF"/>
              </a:buClr>
              <a:buSzPts val="1200"/>
              <a:buFont typeface="Arial"/>
              <a:buChar char="•"/>
              <a:defRPr sz="1200">
                <a:solidFill>
                  <a:srgbClr val="FFFFFF"/>
                </a:solidFill>
                <a:latin typeface="Helvetica Neue"/>
                <a:ea typeface="Helvetica Neue"/>
                <a:cs typeface="Helvetica Neue"/>
                <a:sym typeface="Helvetica Neue"/>
              </a:defRPr>
            </a:pPr>
            <a:r>
              <a:t>Interest gauged</a:t>
            </a:r>
            <a:endParaRPr sz="1100"/>
          </a:p>
          <a:p>
            <a:pPr>
              <a:defRPr sz="1200">
                <a:solidFill>
                  <a:srgbClr val="FFFFFF"/>
                </a:solidFill>
                <a:latin typeface="Helvetica Neue"/>
                <a:ea typeface="Helvetica Neue"/>
                <a:cs typeface="Helvetica Neue"/>
                <a:sym typeface="Helvetica Neue"/>
              </a:defRPr>
            </a:pPr>
            <a:endParaRPr sz="1100"/>
          </a:p>
          <a:p>
            <a:pPr marL="215900" indent="-215900">
              <a:buClr>
                <a:srgbClr val="FFFFFF"/>
              </a:buClr>
              <a:buSzPts val="1200"/>
              <a:buFont typeface="Arial"/>
              <a:buChar char="•"/>
              <a:defRPr sz="1200">
                <a:solidFill>
                  <a:srgbClr val="FFFFFF"/>
                </a:solidFill>
                <a:latin typeface="Helvetica Neue"/>
                <a:ea typeface="Helvetica Neue"/>
                <a:cs typeface="Helvetica Neue"/>
                <a:sym typeface="Helvetica Neue"/>
              </a:defRPr>
            </a:pPr>
            <a:r>
              <a:t>Candidates assessed</a:t>
            </a:r>
            <a:endParaRPr sz="1100"/>
          </a:p>
          <a:p>
            <a:pPr marL="215900" indent="-215900">
              <a:buClr>
                <a:srgbClr val="FFFFFF"/>
              </a:buClr>
              <a:buSzPts val="1200"/>
              <a:buFont typeface="Arial"/>
              <a:buChar char="•"/>
              <a:defRPr sz="1200">
                <a:solidFill>
                  <a:srgbClr val="FFFFFF"/>
                </a:solidFill>
                <a:latin typeface="Helvetica Neue"/>
                <a:ea typeface="Helvetica Neue"/>
                <a:cs typeface="Helvetica Neue"/>
                <a:sym typeface="Helvetica Neue"/>
              </a:defRPr>
            </a:pPr>
            <a:r>
              <a:t>Interest confirmed</a:t>
            </a:r>
            <a:endParaRPr sz="1100"/>
          </a:p>
          <a:p>
            <a:pPr marL="215900" indent="-215900">
              <a:buClr>
                <a:srgbClr val="FFFFFF"/>
              </a:buClr>
              <a:buSzPts val="1200"/>
              <a:buFont typeface="Arial"/>
              <a:buChar char="•"/>
              <a:defRPr sz="1200">
                <a:solidFill>
                  <a:srgbClr val="FFFFFF"/>
                </a:solidFill>
                <a:latin typeface="Helvetica Neue"/>
                <a:ea typeface="Helvetica Neue"/>
                <a:cs typeface="Helvetica Neue"/>
                <a:sym typeface="Helvetica Neue"/>
              </a:defRPr>
            </a:pPr>
            <a:r>
              <a:t>References furnished</a:t>
            </a:r>
          </a:p>
        </p:txBody>
      </p:sp>
      <p:sp>
        <p:nvSpPr>
          <p:cNvPr id="1070" name="Google Shape;1013;p63"/>
          <p:cNvSpPr txBox="1"/>
          <p:nvPr/>
        </p:nvSpPr>
        <p:spPr>
          <a:xfrm>
            <a:off x="4824736" y="1410857"/>
            <a:ext cx="1157811" cy="2401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1200">
                <a:solidFill>
                  <a:srgbClr val="FFFFFF"/>
                </a:solidFill>
                <a:latin typeface="Helvetica Neue"/>
                <a:ea typeface="Helvetica Neue"/>
                <a:cs typeface="Helvetica Neue"/>
                <a:sym typeface="Helvetica Neue"/>
              </a:defRPr>
            </a:pPr>
            <a:r>
              <a:t>Agreed-upon</a:t>
            </a:r>
            <a:br/>
            <a:r>
              <a:t>profile</a:t>
            </a:r>
            <a:endParaRPr sz="1100"/>
          </a:p>
          <a:p>
            <a:pPr>
              <a:defRPr sz="1200">
                <a:solidFill>
                  <a:srgbClr val="FFFFFF"/>
                </a:solidFill>
                <a:latin typeface="Helvetica Neue"/>
                <a:ea typeface="Helvetica Neue"/>
                <a:cs typeface="Helvetica Neue"/>
                <a:sym typeface="Helvetica Neue"/>
              </a:defRPr>
            </a:pPr>
            <a:endParaRPr sz="1100"/>
          </a:p>
          <a:p>
            <a:pPr>
              <a:defRPr sz="1200">
                <a:solidFill>
                  <a:srgbClr val="FFFFFF"/>
                </a:solidFill>
                <a:latin typeface="Helvetica Neue"/>
                <a:ea typeface="Helvetica Neue"/>
                <a:cs typeface="Helvetica Neue"/>
                <a:sym typeface="Helvetica Neue"/>
              </a:defRPr>
            </a:pPr>
            <a:endParaRPr sz="1100"/>
          </a:p>
          <a:p>
            <a:pPr>
              <a:spcBef>
                <a:spcPts val="800"/>
              </a:spcBef>
              <a:defRPr sz="1200">
                <a:solidFill>
                  <a:srgbClr val="FFFFFF"/>
                </a:solidFill>
                <a:latin typeface="Helvetica Neue"/>
                <a:ea typeface="Helvetica Neue"/>
                <a:cs typeface="Helvetica Neue"/>
                <a:sym typeface="Helvetica Neue"/>
              </a:defRPr>
            </a:pPr>
            <a:endParaRPr sz="1100"/>
          </a:p>
          <a:p>
            <a:pPr>
              <a:spcBef>
                <a:spcPts val="800"/>
              </a:spcBef>
              <a:defRPr sz="1200">
                <a:solidFill>
                  <a:srgbClr val="FFFFFF"/>
                </a:solidFill>
                <a:latin typeface="Helvetica Neue"/>
                <a:ea typeface="Helvetica Neue"/>
                <a:cs typeface="Helvetica Neue"/>
                <a:sym typeface="Helvetica Neue"/>
              </a:defRPr>
            </a:pPr>
            <a:r>
              <a:t>5-10 qualified</a:t>
            </a:r>
            <a:br/>
            <a:r>
              <a:t>candidates</a:t>
            </a:r>
            <a:endParaRPr sz="1100"/>
          </a:p>
          <a:p>
            <a:pPr>
              <a:defRPr sz="1200">
                <a:solidFill>
                  <a:srgbClr val="FFFFFF"/>
                </a:solidFill>
                <a:latin typeface="Helvetica Neue"/>
                <a:ea typeface="Helvetica Neue"/>
                <a:cs typeface="Helvetica Neue"/>
                <a:sym typeface="Helvetica Neue"/>
              </a:defRPr>
            </a:pPr>
            <a:endParaRPr sz="1100"/>
          </a:p>
          <a:p>
            <a:pPr>
              <a:defRPr sz="1200">
                <a:solidFill>
                  <a:srgbClr val="FFFFFF"/>
                </a:solidFill>
                <a:latin typeface="Helvetica Neue"/>
                <a:ea typeface="Helvetica Neue"/>
                <a:cs typeface="Helvetica Neue"/>
                <a:sym typeface="Helvetica Neue"/>
              </a:defRPr>
            </a:pPr>
            <a:endParaRPr sz="1100"/>
          </a:p>
          <a:p>
            <a:pPr>
              <a:defRPr sz="1200">
                <a:solidFill>
                  <a:srgbClr val="FFFFFF"/>
                </a:solidFill>
                <a:latin typeface="Helvetica Neue"/>
                <a:ea typeface="Helvetica Neue"/>
                <a:cs typeface="Helvetica Neue"/>
                <a:sym typeface="Helvetica Neue"/>
              </a:defRPr>
            </a:pPr>
            <a:r>
              <a:t>Shortlist of</a:t>
            </a:r>
            <a:br/>
            <a:r>
              <a:t>5-6 assessed candidates</a:t>
            </a:r>
          </a:p>
        </p:txBody>
      </p:sp>
      <p:sp>
        <p:nvSpPr>
          <p:cNvPr id="1071" name="Google Shape;1014;p63"/>
          <p:cNvSpPr txBox="1"/>
          <p:nvPr/>
        </p:nvSpPr>
        <p:spPr>
          <a:xfrm>
            <a:off x="6322011" y="1440561"/>
            <a:ext cx="2120944" cy="2401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1200">
                <a:solidFill>
                  <a:srgbClr val="FFFFFF"/>
                </a:solidFill>
                <a:latin typeface="Helvetica Neue"/>
                <a:ea typeface="Helvetica Neue"/>
                <a:cs typeface="Helvetica Neue"/>
                <a:sym typeface="Helvetica Neue"/>
              </a:defRPr>
            </a:pPr>
            <a:r>
              <a:t>$10k administrative and technology setup fee</a:t>
            </a:r>
            <a:endParaRPr sz="1100"/>
          </a:p>
          <a:p>
            <a:pPr>
              <a:defRPr sz="1200">
                <a:solidFill>
                  <a:srgbClr val="FFFFFF"/>
                </a:solidFill>
                <a:latin typeface="Helvetica Neue"/>
                <a:ea typeface="Helvetica Neue"/>
                <a:cs typeface="Helvetica Neue"/>
                <a:sym typeface="Helvetica Neue"/>
              </a:defRPr>
            </a:pPr>
            <a:endParaRPr sz="1100"/>
          </a:p>
          <a:p>
            <a:pPr>
              <a:defRPr sz="1200">
                <a:solidFill>
                  <a:srgbClr val="FFFFFF"/>
                </a:solidFill>
                <a:latin typeface="Helvetica Neue"/>
                <a:ea typeface="Helvetica Neue"/>
                <a:cs typeface="Helvetica Neue"/>
                <a:sym typeface="Helvetica Neue"/>
              </a:defRPr>
            </a:pPr>
            <a:endParaRPr sz="1100"/>
          </a:p>
          <a:p>
            <a:pPr>
              <a:spcBef>
                <a:spcPts val="800"/>
              </a:spcBef>
              <a:defRPr sz="1200">
                <a:solidFill>
                  <a:srgbClr val="FFFFFF"/>
                </a:solidFill>
                <a:latin typeface="Helvetica Neue"/>
                <a:ea typeface="Helvetica Neue"/>
                <a:cs typeface="Helvetica Neue"/>
                <a:sym typeface="Helvetica Neue"/>
              </a:defRPr>
            </a:pPr>
            <a:endParaRPr sz="1100"/>
          </a:p>
          <a:p>
            <a:pPr>
              <a:spcBef>
                <a:spcPts val="800"/>
              </a:spcBef>
              <a:defRPr sz="1200">
                <a:solidFill>
                  <a:srgbClr val="FFFFFF"/>
                </a:solidFill>
                <a:latin typeface="Helvetica Neue"/>
                <a:ea typeface="Helvetica Neue"/>
                <a:cs typeface="Helvetica Neue"/>
                <a:sym typeface="Helvetica Neue"/>
              </a:defRPr>
            </a:pPr>
            <a:r>
              <a:t>$15k per month subscription to maintain pipeline (annual contract)</a:t>
            </a:r>
            <a:endParaRPr sz="1100"/>
          </a:p>
          <a:p>
            <a:pPr>
              <a:defRPr sz="1200">
                <a:solidFill>
                  <a:srgbClr val="FFFFFF"/>
                </a:solidFill>
                <a:latin typeface="Helvetica Neue"/>
                <a:ea typeface="Helvetica Neue"/>
                <a:cs typeface="Helvetica Neue"/>
                <a:sym typeface="Helvetica Neue"/>
              </a:defRPr>
            </a:pPr>
            <a:endParaRPr sz="1100"/>
          </a:p>
          <a:p>
            <a:pPr>
              <a:defRPr sz="1200">
                <a:solidFill>
                  <a:srgbClr val="FFFFFF"/>
                </a:solidFill>
                <a:latin typeface="Helvetica Neue"/>
                <a:ea typeface="Helvetica Neue"/>
                <a:cs typeface="Helvetica Neue"/>
                <a:sym typeface="Helvetica Neue"/>
              </a:defRPr>
            </a:pPr>
            <a:r>
              <a:t>$1k for each candidate that you request to be interviewed by a Kingsley Gate Partner</a:t>
            </a:r>
          </a:p>
        </p:txBody>
      </p:sp>
      <p:sp>
        <p:nvSpPr>
          <p:cNvPr id="1072" name="Google Shape;1015;p63"/>
          <p:cNvSpPr/>
          <p:nvPr/>
        </p:nvSpPr>
        <p:spPr>
          <a:xfrm>
            <a:off x="267871" y="4363561"/>
            <a:ext cx="8608258" cy="404694"/>
          </a:xfrm>
          <a:prstGeom prst="roundRect">
            <a:avLst>
              <a:gd name="adj" fmla="val 20925"/>
            </a:avLst>
          </a:prstGeom>
          <a:solidFill>
            <a:srgbClr val="7E9CAD"/>
          </a:solidFill>
          <a:ln w="12700">
            <a:miter lim="400000"/>
          </a:ln>
        </p:spPr>
        <p:txBody>
          <a:bodyPr lIns="45719" rIns="45719" anchor="ctr"/>
          <a:lstStyle/>
          <a:p>
            <a:pPr algn="ctr">
              <a:defRPr sz="1600">
                <a:solidFill>
                  <a:srgbClr val="FFFFFF"/>
                </a:solidFill>
              </a:defRPr>
            </a:pPr>
            <a:endParaRPr/>
          </a:p>
        </p:txBody>
      </p:sp>
      <p:sp>
        <p:nvSpPr>
          <p:cNvPr id="1073" name="Google Shape;1016;p63"/>
          <p:cNvSpPr txBox="1"/>
          <p:nvPr/>
        </p:nvSpPr>
        <p:spPr>
          <a:xfrm>
            <a:off x="267849" y="4457825"/>
            <a:ext cx="8608202" cy="217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defRPr sz="1000">
                <a:solidFill>
                  <a:srgbClr val="FFFFFF"/>
                </a:solidFill>
                <a:latin typeface="Helvetica Neue"/>
                <a:ea typeface="Helvetica Neue"/>
                <a:cs typeface="Helvetica Neue"/>
                <a:sym typeface="Helvetica Neue"/>
              </a:defRPr>
            </a:lvl1pPr>
          </a:lstStyle>
          <a:p>
            <a:r>
              <a:t>Once you’re ready to hire… our professional fee will be 30% of the first year’s cash compensation discounted by any subscription fees paid to date</a:t>
            </a:r>
          </a:p>
        </p:txBody>
      </p:sp>
      <p:sp>
        <p:nvSpPr>
          <p:cNvPr id="1074" name="Google Shape;1017;p63"/>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1075" name="Google Shape;1018;p63"/>
          <p:cNvSpPr txBox="1"/>
          <p:nvPr/>
        </p:nvSpPr>
        <p:spPr>
          <a:xfrm>
            <a:off x="194567" y="83474"/>
            <a:ext cx="30741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1076" name="Google Shape;1019;p63" descr="Google Shape;1019;p63"/>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1077" name="Google Shape;1020;p63"/>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Google Shape;222;p33"/>
          <p:cNvSpPr/>
          <p:nvPr/>
        </p:nvSpPr>
        <p:spPr>
          <a:xfrm>
            <a:off x="3793004" y="691989"/>
            <a:ext cx="366518" cy="4008268"/>
          </a:xfrm>
          <a:prstGeom prst="roundRect">
            <a:avLst>
              <a:gd name="adj" fmla="val 18907"/>
            </a:avLst>
          </a:prstGeom>
          <a:solidFill>
            <a:srgbClr val="FFFFFF"/>
          </a:solidFill>
          <a:ln w="25400">
            <a:solidFill>
              <a:srgbClr val="AA096C"/>
            </a:solidFill>
          </a:ln>
        </p:spPr>
        <p:txBody>
          <a:bodyPr lIns="45719" rIns="45719" anchor="ctr"/>
          <a:lstStyle/>
          <a:p>
            <a:pPr>
              <a:defRPr sz="1600">
                <a:solidFill>
                  <a:srgbClr val="AA0A6C"/>
                </a:solidFill>
              </a:defRPr>
            </a:pPr>
            <a:endParaRPr/>
          </a:p>
        </p:txBody>
      </p:sp>
      <p:sp>
        <p:nvSpPr>
          <p:cNvPr id="352" name="Google Shape;223;p33"/>
          <p:cNvSpPr txBox="1">
            <a:spLocks noGrp="1"/>
          </p:cNvSpPr>
          <p:nvPr>
            <p:ph type="body" sz="quarter" idx="1"/>
          </p:nvPr>
        </p:nvSpPr>
        <p:spPr>
          <a:xfrm>
            <a:off x="457617" y="2058887"/>
            <a:ext cx="2592290" cy="2430300"/>
          </a:xfrm>
          <a:prstGeom prst="rect">
            <a:avLst/>
          </a:prstGeom>
        </p:spPr>
        <p:txBody>
          <a:bodyPr/>
          <a:lstStyle/>
          <a:p>
            <a:pPr marL="0" indent="0">
              <a:lnSpc>
                <a:spcPct val="99000"/>
              </a:lnSpc>
              <a:spcBef>
                <a:spcPts val="0"/>
              </a:spcBef>
              <a:buSzTx/>
              <a:buNone/>
              <a:defRPr sz="1000">
                <a:solidFill>
                  <a:srgbClr val="333333"/>
                </a:solidFill>
                <a:latin typeface="Helvetica Neue"/>
                <a:ea typeface="Helvetica Neue"/>
                <a:cs typeface="Helvetica Neue"/>
                <a:sym typeface="Helvetica Neue"/>
              </a:defRPr>
            </a:pPr>
            <a:r>
              <a:rPr dirty="0"/>
              <a:t>Kingsley Gate is a leading global, private equity-backed executive search firm headquartered in New York. </a:t>
            </a:r>
          </a:p>
          <a:p>
            <a:pPr marL="0" indent="0">
              <a:lnSpc>
                <a:spcPct val="99000"/>
              </a:lnSpc>
              <a:spcBef>
                <a:spcPts val="500"/>
              </a:spcBef>
              <a:buSzTx/>
              <a:buNone/>
              <a:defRPr sz="1000">
                <a:solidFill>
                  <a:srgbClr val="333333"/>
                </a:solidFill>
                <a:latin typeface="Helvetica Neue"/>
                <a:ea typeface="Helvetica Neue"/>
                <a:cs typeface="Helvetica Neue"/>
                <a:sym typeface="Helvetica Neue"/>
              </a:defRPr>
            </a:pPr>
            <a:r>
              <a:rPr dirty="0"/>
              <a:t>At Kingsley Gate, we </a:t>
            </a:r>
            <a:r>
              <a:rPr b="1" dirty="0">
                <a:solidFill>
                  <a:srgbClr val="1F3E49"/>
                </a:solidFill>
                <a:latin typeface="+mj-lt"/>
                <a:ea typeface="+mj-ea"/>
                <a:cs typeface="+mj-cs"/>
                <a:sym typeface="Arial"/>
              </a:rPr>
              <a:t>prioritize</a:t>
            </a:r>
            <a:r>
              <a:rPr dirty="0"/>
              <a:t> </a:t>
            </a:r>
            <a:r>
              <a:rPr b="1" dirty="0">
                <a:solidFill>
                  <a:srgbClr val="1F3E49"/>
                </a:solidFill>
                <a:latin typeface="+mj-lt"/>
                <a:ea typeface="+mj-ea"/>
                <a:cs typeface="+mj-cs"/>
                <a:sym typeface="Arial"/>
              </a:rPr>
              <a:t>decision making </a:t>
            </a:r>
            <a:r>
              <a:rPr dirty="0"/>
              <a:t>at the center of our approach to identifying, evaluating, and selecting executive leaders. </a:t>
            </a:r>
          </a:p>
          <a:p>
            <a:pPr marL="0" indent="0">
              <a:lnSpc>
                <a:spcPct val="99000"/>
              </a:lnSpc>
              <a:spcBef>
                <a:spcPts val="500"/>
              </a:spcBef>
              <a:buSzTx/>
              <a:buNone/>
              <a:defRPr sz="1000">
                <a:solidFill>
                  <a:srgbClr val="333333"/>
                </a:solidFill>
                <a:latin typeface="Helvetica Neue"/>
                <a:ea typeface="Helvetica Neue"/>
                <a:cs typeface="Helvetica Neue"/>
                <a:sym typeface="Helvetica Neue"/>
              </a:defRPr>
            </a:pPr>
            <a:r>
              <a:rPr dirty="0"/>
              <a:t>With a strong presence across all major industries, functions, and markets, the firms’ consultants have </a:t>
            </a:r>
            <a:r>
              <a:rPr b="1" dirty="0">
                <a:solidFill>
                  <a:srgbClr val="1F3E49"/>
                </a:solidFill>
                <a:latin typeface="+mj-lt"/>
                <a:ea typeface="+mj-ea"/>
                <a:cs typeface="+mj-cs"/>
                <a:sym typeface="Arial"/>
              </a:rPr>
              <a:t>helped over 1,700 client organizations</a:t>
            </a:r>
            <a:r>
              <a:rPr dirty="0"/>
              <a:t> successfully hire and</a:t>
            </a:r>
            <a:br>
              <a:rPr dirty="0"/>
            </a:br>
            <a:r>
              <a:rPr dirty="0"/>
              <a:t>onboard thousands of high-impact,</a:t>
            </a:r>
            <a:br>
              <a:rPr dirty="0"/>
            </a:br>
            <a:r>
              <a:rPr dirty="0"/>
              <a:t>decision-making executives.</a:t>
            </a:r>
          </a:p>
        </p:txBody>
      </p:sp>
      <p:sp>
        <p:nvSpPr>
          <p:cNvPr id="353" name="Google Shape;224;p33"/>
          <p:cNvSpPr txBox="1">
            <a:spLocks noGrp="1"/>
          </p:cNvSpPr>
          <p:nvPr>
            <p:ph type="title"/>
          </p:nvPr>
        </p:nvSpPr>
        <p:spPr>
          <a:xfrm>
            <a:off x="524399" y="662815"/>
            <a:ext cx="2945572" cy="624282"/>
          </a:xfrm>
          <a:prstGeom prst="rect">
            <a:avLst/>
          </a:prstGeom>
        </p:spPr>
        <p:txBody>
          <a:bodyPr/>
          <a:lstStyle>
            <a:lvl1pPr>
              <a:defRPr sz="2300" b="1">
                <a:latin typeface="Helvetica Neue"/>
                <a:ea typeface="Helvetica Neue"/>
                <a:cs typeface="Helvetica Neue"/>
                <a:sym typeface="Helvetica Neue"/>
              </a:defRPr>
            </a:lvl1pPr>
          </a:lstStyle>
          <a:p>
            <a:r>
              <a:rPr dirty="0"/>
              <a:t>Introducing</a:t>
            </a:r>
          </a:p>
        </p:txBody>
      </p:sp>
      <p:pic>
        <p:nvPicPr>
          <p:cNvPr id="354" name="Google Shape;225;p33" descr="Google Shape;225;p33"/>
          <p:cNvPicPr>
            <a:picLocks noChangeAspect="1"/>
          </p:cNvPicPr>
          <p:nvPr/>
        </p:nvPicPr>
        <p:blipFill>
          <a:blip r:embed="rId2"/>
          <a:stretch>
            <a:fillRect/>
          </a:stretch>
        </p:blipFill>
        <p:spPr>
          <a:xfrm>
            <a:off x="575560" y="1273927"/>
            <a:ext cx="2592289" cy="404854"/>
          </a:xfrm>
          <a:prstGeom prst="rect">
            <a:avLst/>
          </a:prstGeom>
          <a:ln w="12700">
            <a:miter lim="400000"/>
          </a:ln>
        </p:spPr>
      </p:pic>
      <p:sp>
        <p:nvSpPr>
          <p:cNvPr id="355" name="Google Shape;226;p33"/>
          <p:cNvSpPr/>
          <p:nvPr/>
        </p:nvSpPr>
        <p:spPr>
          <a:xfrm flipH="1">
            <a:off x="4482553" y="4211432"/>
            <a:ext cx="4286964" cy="467148"/>
          </a:xfrm>
          <a:prstGeom prst="roundRect">
            <a:avLst>
              <a:gd name="adj" fmla="val 30615"/>
            </a:avLst>
          </a:prstGeom>
          <a:solidFill>
            <a:srgbClr val="003B5B"/>
          </a:solidFill>
          <a:ln w="12700">
            <a:miter lim="400000"/>
          </a:ln>
        </p:spPr>
        <p:txBody>
          <a:bodyPr lIns="45719" rIns="45719" anchor="ctr"/>
          <a:lstStyle/>
          <a:p>
            <a:pPr algn="ctr">
              <a:defRPr sz="1600">
                <a:solidFill>
                  <a:srgbClr val="FFFFFF"/>
                </a:solidFill>
              </a:defRPr>
            </a:pPr>
            <a:endParaRPr/>
          </a:p>
        </p:txBody>
      </p:sp>
      <p:sp>
        <p:nvSpPr>
          <p:cNvPr id="356" name="Google Shape;227;p33"/>
          <p:cNvSpPr txBox="1"/>
          <p:nvPr/>
        </p:nvSpPr>
        <p:spPr>
          <a:xfrm>
            <a:off x="4472740" y="2641735"/>
            <a:ext cx="4241101" cy="216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defRPr sz="1100">
                <a:solidFill>
                  <a:srgbClr val="1F3E49"/>
                </a:solidFill>
              </a:defRPr>
            </a:lvl1pPr>
          </a:lstStyle>
          <a:p>
            <a:r>
              <a:t>Backed by Private Equity firm, Crescent Cove Advisors LP</a:t>
            </a:r>
          </a:p>
        </p:txBody>
      </p:sp>
      <p:sp>
        <p:nvSpPr>
          <p:cNvPr id="357" name="Google Shape;228;p33"/>
          <p:cNvSpPr txBox="1"/>
          <p:nvPr/>
        </p:nvSpPr>
        <p:spPr>
          <a:xfrm>
            <a:off x="4516880" y="4283204"/>
            <a:ext cx="4218313" cy="3438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lgn="ctr">
              <a:defRPr sz="1000" b="1">
                <a:solidFill>
                  <a:srgbClr val="FFFFFF"/>
                </a:solidFill>
              </a:defRPr>
            </a:pPr>
            <a:r>
              <a:t>Unrestricted by off-limits constraints</a:t>
            </a:r>
            <a:endParaRPr sz="1100"/>
          </a:p>
          <a:p>
            <a:pPr algn="ctr">
              <a:defRPr sz="1000">
                <a:solidFill>
                  <a:srgbClr val="FFFFFF"/>
                </a:solidFill>
              </a:defRPr>
            </a:pPr>
            <a:r>
              <a:t>We are able to search within more target companies on your behalf</a:t>
            </a:r>
          </a:p>
        </p:txBody>
      </p:sp>
      <p:grpSp>
        <p:nvGrpSpPr>
          <p:cNvPr id="360" name="Google Shape;229;p33"/>
          <p:cNvGrpSpPr/>
          <p:nvPr/>
        </p:nvGrpSpPr>
        <p:grpSpPr>
          <a:xfrm>
            <a:off x="4438415" y="683120"/>
            <a:ext cx="1405622" cy="1836207"/>
            <a:chOff x="0" y="0"/>
            <a:chExt cx="1405620" cy="1836205"/>
          </a:xfrm>
        </p:grpSpPr>
        <p:sp>
          <p:nvSpPr>
            <p:cNvPr id="358" name="Google Shape;230;p33"/>
            <p:cNvSpPr/>
            <p:nvPr/>
          </p:nvSpPr>
          <p:spPr>
            <a:xfrm flipH="1">
              <a:off x="0" y="0"/>
              <a:ext cx="1405621" cy="1836206"/>
            </a:xfrm>
            <a:prstGeom prst="roundRect">
              <a:avLst>
                <a:gd name="adj" fmla="val 14726"/>
              </a:avLst>
            </a:prstGeom>
            <a:gradFill flip="none" rotWithShape="1">
              <a:gsLst>
                <a:gs pos="0">
                  <a:srgbClr val="10252C"/>
                </a:gs>
                <a:gs pos="100000">
                  <a:srgbClr val="1F3D48"/>
                </a:gs>
              </a:gsLst>
              <a:path path="circle">
                <a:fillToRect l="119636" t="37721" r="-19636" b="62278"/>
              </a:path>
            </a:gra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359" name="Google Shape;231;p33"/>
            <p:cNvSpPr txBox="1"/>
            <p:nvPr/>
          </p:nvSpPr>
          <p:spPr>
            <a:xfrm>
              <a:off x="34325" y="805495"/>
              <a:ext cx="1336971" cy="724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t">
              <a:spAutoFit/>
            </a:bodyPr>
            <a:lstStyle/>
            <a:p>
              <a:pPr algn="ctr">
                <a:defRPr sz="3500">
                  <a:solidFill>
                    <a:srgbClr val="FFFFFF"/>
                  </a:solidFill>
                </a:defRPr>
              </a:pPr>
              <a:r>
                <a:t>250+</a:t>
              </a:r>
              <a:endParaRPr sz="1100"/>
            </a:p>
            <a:p>
              <a:pPr algn="ctr">
                <a:defRPr sz="1100">
                  <a:solidFill>
                    <a:srgbClr val="FFFFFF"/>
                  </a:solidFill>
                </a:defRPr>
              </a:pPr>
              <a:r>
                <a:t>Firm members</a:t>
              </a:r>
            </a:p>
          </p:txBody>
        </p:sp>
      </p:grpSp>
      <p:grpSp>
        <p:nvGrpSpPr>
          <p:cNvPr id="363" name="Google Shape;232;p33"/>
          <p:cNvGrpSpPr/>
          <p:nvPr/>
        </p:nvGrpSpPr>
        <p:grpSpPr>
          <a:xfrm>
            <a:off x="5888173" y="683120"/>
            <a:ext cx="1405622" cy="1836207"/>
            <a:chOff x="0" y="0"/>
            <a:chExt cx="1405620" cy="1836205"/>
          </a:xfrm>
        </p:grpSpPr>
        <p:sp>
          <p:nvSpPr>
            <p:cNvPr id="361" name="Google Shape;233;p33"/>
            <p:cNvSpPr/>
            <p:nvPr/>
          </p:nvSpPr>
          <p:spPr>
            <a:xfrm flipH="1">
              <a:off x="0" y="0"/>
              <a:ext cx="1405621" cy="1836206"/>
            </a:xfrm>
            <a:prstGeom prst="roundRect">
              <a:avLst>
                <a:gd name="adj" fmla="val 14726"/>
              </a:avLst>
            </a:prstGeom>
            <a:gradFill flip="none" rotWithShape="1">
              <a:gsLst>
                <a:gs pos="0">
                  <a:srgbClr val="680040"/>
                </a:gs>
                <a:gs pos="50000">
                  <a:srgbClr val="96005C"/>
                </a:gs>
                <a:gs pos="100000">
                  <a:srgbClr val="B3006E"/>
                </a:gs>
              </a:gsLst>
              <a:lin ang="8100000" scaled="0"/>
            </a:gra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362" name="Google Shape;234;p33"/>
            <p:cNvSpPr txBox="1"/>
            <p:nvPr/>
          </p:nvSpPr>
          <p:spPr>
            <a:xfrm>
              <a:off x="32101" y="805495"/>
              <a:ext cx="1336971" cy="724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t">
              <a:spAutoFit/>
            </a:bodyPr>
            <a:lstStyle/>
            <a:p>
              <a:pPr algn="ctr">
                <a:defRPr sz="3500">
                  <a:solidFill>
                    <a:srgbClr val="FFFFFF"/>
                  </a:solidFill>
                </a:defRPr>
              </a:pPr>
              <a:r>
                <a:t>80+</a:t>
              </a:r>
              <a:endParaRPr sz="1100"/>
            </a:p>
            <a:p>
              <a:pPr algn="ctr">
                <a:defRPr sz="1100">
                  <a:solidFill>
                    <a:srgbClr val="FFFFFF"/>
                  </a:solidFill>
                </a:defRPr>
              </a:pPr>
              <a:r>
                <a:t>Consultants</a:t>
              </a:r>
            </a:p>
          </p:txBody>
        </p:sp>
      </p:grpSp>
      <p:grpSp>
        <p:nvGrpSpPr>
          <p:cNvPr id="366" name="Google Shape;235;p33"/>
          <p:cNvGrpSpPr/>
          <p:nvPr/>
        </p:nvGrpSpPr>
        <p:grpSpPr>
          <a:xfrm>
            <a:off x="7342495" y="683120"/>
            <a:ext cx="1405622" cy="1836207"/>
            <a:chOff x="0" y="0"/>
            <a:chExt cx="1405620" cy="1836205"/>
          </a:xfrm>
        </p:grpSpPr>
        <p:sp>
          <p:nvSpPr>
            <p:cNvPr id="364" name="Google Shape;236;p33"/>
            <p:cNvSpPr/>
            <p:nvPr/>
          </p:nvSpPr>
          <p:spPr>
            <a:xfrm flipH="1">
              <a:off x="0" y="0"/>
              <a:ext cx="1405621" cy="1836206"/>
            </a:xfrm>
            <a:prstGeom prst="roundRect">
              <a:avLst>
                <a:gd name="adj" fmla="val 14726"/>
              </a:avLst>
            </a:prstGeom>
            <a:gradFill flip="none" rotWithShape="1">
              <a:gsLst>
                <a:gs pos="0">
                  <a:srgbClr val="003B5B"/>
                </a:gs>
                <a:gs pos="100000">
                  <a:srgbClr val="005685"/>
                </a:gs>
              </a:gsLst>
              <a:lin ang="5400000" scaled="0"/>
            </a:gra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365" name="Google Shape;237;p33"/>
            <p:cNvSpPr txBox="1"/>
            <p:nvPr/>
          </p:nvSpPr>
          <p:spPr>
            <a:xfrm>
              <a:off x="14234" y="805495"/>
              <a:ext cx="1336971" cy="724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t">
              <a:spAutoFit/>
            </a:bodyPr>
            <a:lstStyle/>
            <a:p>
              <a:pPr algn="ctr">
                <a:defRPr sz="3500">
                  <a:solidFill>
                    <a:srgbClr val="FFFFFF"/>
                  </a:solidFill>
                </a:defRPr>
              </a:pPr>
              <a:r>
                <a:t>33</a:t>
              </a:r>
              <a:endParaRPr sz="1100"/>
            </a:p>
            <a:p>
              <a:pPr algn="ctr">
                <a:defRPr sz="1100">
                  <a:solidFill>
                    <a:srgbClr val="FFFFFF"/>
                  </a:solidFill>
                </a:defRPr>
              </a:pPr>
              <a:r>
                <a:t>Countries</a:t>
              </a:r>
            </a:p>
          </p:txBody>
        </p:sp>
      </p:grpSp>
      <p:grpSp>
        <p:nvGrpSpPr>
          <p:cNvPr id="369" name="Google Shape;238;p33"/>
          <p:cNvGrpSpPr/>
          <p:nvPr/>
        </p:nvGrpSpPr>
        <p:grpSpPr>
          <a:xfrm>
            <a:off x="4438415" y="2966499"/>
            <a:ext cx="4309703" cy="1139701"/>
            <a:chOff x="0" y="0"/>
            <a:chExt cx="4309702" cy="1139700"/>
          </a:xfrm>
        </p:grpSpPr>
        <p:sp>
          <p:nvSpPr>
            <p:cNvPr id="367" name="Google Shape;239;p33"/>
            <p:cNvSpPr/>
            <p:nvPr/>
          </p:nvSpPr>
          <p:spPr>
            <a:xfrm flipH="1">
              <a:off x="0" y="0"/>
              <a:ext cx="4309703" cy="1139701"/>
            </a:xfrm>
            <a:prstGeom prst="roundRect">
              <a:avLst>
                <a:gd name="adj" fmla="val 15899"/>
              </a:avLst>
            </a:prstGeom>
            <a:solidFill>
              <a:srgbClr val="C6DEE7"/>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368" name="Google Shape;240;p33"/>
            <p:cNvSpPr txBox="1"/>
            <p:nvPr/>
          </p:nvSpPr>
          <p:spPr>
            <a:xfrm>
              <a:off x="191577" y="104964"/>
              <a:ext cx="1393302" cy="2164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t">
              <a:spAutoFit/>
            </a:bodyPr>
            <a:lstStyle>
              <a:lvl1pPr>
                <a:defRPr sz="1100">
                  <a:solidFill>
                    <a:srgbClr val="1F3E49"/>
                  </a:solidFill>
                </a:defRPr>
              </a:lvl1pPr>
            </a:lstStyle>
            <a:p>
              <a:r>
                <a:t>As featured in…</a:t>
              </a:r>
            </a:p>
          </p:txBody>
        </p:sp>
      </p:grpSp>
      <p:pic>
        <p:nvPicPr>
          <p:cNvPr id="370" name="Google Shape;241;p33" descr="Google Shape;241;p33"/>
          <p:cNvPicPr>
            <a:picLocks noChangeAspect="1"/>
          </p:cNvPicPr>
          <p:nvPr/>
        </p:nvPicPr>
        <p:blipFill>
          <a:blip r:embed="rId3"/>
          <a:stretch>
            <a:fillRect/>
          </a:stretch>
        </p:blipFill>
        <p:spPr>
          <a:xfrm>
            <a:off x="7105978" y="3431111"/>
            <a:ext cx="456709" cy="467148"/>
          </a:xfrm>
          <a:prstGeom prst="rect">
            <a:avLst/>
          </a:prstGeom>
          <a:ln w="12700">
            <a:miter lim="400000"/>
          </a:ln>
        </p:spPr>
      </p:pic>
      <p:pic>
        <p:nvPicPr>
          <p:cNvPr id="371" name="Google Shape;242;p33" descr="Google Shape;242;p33"/>
          <p:cNvPicPr>
            <a:picLocks noChangeAspect="1"/>
          </p:cNvPicPr>
          <p:nvPr/>
        </p:nvPicPr>
        <p:blipFill>
          <a:blip r:embed="rId4"/>
          <a:stretch>
            <a:fillRect/>
          </a:stretch>
        </p:blipFill>
        <p:spPr>
          <a:xfrm>
            <a:off x="5197758" y="3432767"/>
            <a:ext cx="546502" cy="314436"/>
          </a:xfrm>
          <a:prstGeom prst="rect">
            <a:avLst/>
          </a:prstGeom>
          <a:ln w="12700">
            <a:miter lim="400000"/>
          </a:ln>
        </p:spPr>
      </p:pic>
      <p:pic>
        <p:nvPicPr>
          <p:cNvPr id="372" name="Google Shape;243;p33" descr="Google Shape;243;p33"/>
          <p:cNvPicPr>
            <a:picLocks noChangeAspect="1"/>
          </p:cNvPicPr>
          <p:nvPr/>
        </p:nvPicPr>
        <p:blipFill>
          <a:blip r:embed="rId5"/>
          <a:stretch>
            <a:fillRect/>
          </a:stretch>
        </p:blipFill>
        <p:spPr>
          <a:xfrm>
            <a:off x="4629992" y="3787140"/>
            <a:ext cx="720264" cy="192815"/>
          </a:xfrm>
          <a:prstGeom prst="rect">
            <a:avLst/>
          </a:prstGeom>
          <a:ln w="12700">
            <a:miter lim="400000"/>
          </a:ln>
        </p:spPr>
      </p:pic>
      <p:pic>
        <p:nvPicPr>
          <p:cNvPr id="373" name="Google Shape;244;p33" descr="Google Shape;244;p33"/>
          <p:cNvPicPr>
            <a:picLocks noChangeAspect="1"/>
          </p:cNvPicPr>
          <p:nvPr/>
        </p:nvPicPr>
        <p:blipFill>
          <a:blip r:embed="rId6"/>
          <a:stretch>
            <a:fillRect/>
          </a:stretch>
        </p:blipFill>
        <p:spPr>
          <a:xfrm>
            <a:off x="7620291" y="3366447"/>
            <a:ext cx="555380" cy="568075"/>
          </a:xfrm>
          <a:prstGeom prst="rect">
            <a:avLst/>
          </a:prstGeom>
          <a:ln w="12700">
            <a:miter lim="400000"/>
          </a:ln>
        </p:spPr>
      </p:pic>
      <p:pic>
        <p:nvPicPr>
          <p:cNvPr id="374" name="Google Shape;245;p33" descr="Google Shape;245;p33"/>
          <p:cNvPicPr>
            <a:picLocks noChangeAspect="1"/>
          </p:cNvPicPr>
          <p:nvPr/>
        </p:nvPicPr>
        <p:blipFill>
          <a:blip r:embed="rId7"/>
          <a:stretch>
            <a:fillRect/>
          </a:stretch>
        </p:blipFill>
        <p:spPr>
          <a:xfrm>
            <a:off x="6282438" y="3745999"/>
            <a:ext cx="747713" cy="119327"/>
          </a:xfrm>
          <a:prstGeom prst="rect">
            <a:avLst/>
          </a:prstGeom>
          <a:ln w="12700">
            <a:miter lim="400000"/>
          </a:ln>
        </p:spPr>
      </p:pic>
      <p:pic>
        <p:nvPicPr>
          <p:cNvPr id="375" name="Google Shape;246;p33" descr="Google Shape;246;p33"/>
          <p:cNvPicPr>
            <a:picLocks noChangeAspect="1"/>
          </p:cNvPicPr>
          <p:nvPr/>
        </p:nvPicPr>
        <p:blipFill>
          <a:blip r:embed="rId8"/>
          <a:stretch>
            <a:fillRect/>
          </a:stretch>
        </p:blipFill>
        <p:spPr>
          <a:xfrm>
            <a:off x="8159039" y="3366446"/>
            <a:ext cx="554802" cy="568076"/>
          </a:xfrm>
          <a:prstGeom prst="rect">
            <a:avLst/>
          </a:prstGeom>
          <a:ln w="12700">
            <a:miter lim="400000"/>
          </a:ln>
        </p:spPr>
      </p:pic>
      <p:pic>
        <p:nvPicPr>
          <p:cNvPr id="376" name="Google Shape;247;p33" descr="Google Shape;247;p33"/>
          <p:cNvPicPr>
            <a:picLocks noChangeAspect="1"/>
          </p:cNvPicPr>
          <p:nvPr/>
        </p:nvPicPr>
        <p:blipFill>
          <a:blip r:embed="rId9"/>
          <a:stretch>
            <a:fillRect/>
          </a:stretch>
        </p:blipFill>
        <p:spPr>
          <a:xfrm>
            <a:off x="6254945" y="3431111"/>
            <a:ext cx="748492" cy="206554"/>
          </a:xfrm>
          <a:prstGeom prst="rect">
            <a:avLst/>
          </a:prstGeom>
          <a:ln w="12700">
            <a:miter lim="400000"/>
          </a:ln>
        </p:spPr>
      </p:pic>
      <p:pic>
        <p:nvPicPr>
          <p:cNvPr id="377" name="Google Shape;248;p33" descr="Google Shape;248;p33"/>
          <p:cNvPicPr>
            <a:picLocks noChangeAspect="1"/>
          </p:cNvPicPr>
          <p:nvPr/>
        </p:nvPicPr>
        <p:blipFill>
          <a:blip r:embed="rId10"/>
          <a:stretch>
            <a:fillRect/>
          </a:stretch>
        </p:blipFill>
        <p:spPr>
          <a:xfrm>
            <a:off x="5749425" y="3355674"/>
            <a:ext cx="482800" cy="624281"/>
          </a:xfrm>
          <a:prstGeom prst="rect">
            <a:avLst/>
          </a:prstGeom>
          <a:ln w="12700">
            <a:miter lim="400000"/>
          </a:ln>
        </p:spPr>
      </p:pic>
      <p:sp>
        <p:nvSpPr>
          <p:cNvPr id="378" name="Google Shape;249;p33"/>
          <p:cNvSpPr txBox="1"/>
          <p:nvPr/>
        </p:nvSpPr>
        <p:spPr>
          <a:xfrm rot="16200000">
            <a:off x="2011584" y="2556581"/>
            <a:ext cx="3964915" cy="2790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spAutoFit/>
          </a:bodyPr>
          <a:lstStyle>
            <a:lvl1pPr algn="ctr">
              <a:defRPr>
                <a:solidFill>
                  <a:srgbClr val="1F3E49"/>
                </a:solidFill>
              </a:defRPr>
            </a:lvl1pPr>
          </a:lstStyle>
          <a:p>
            <a:r>
              <a:t>Quick Facts</a:t>
            </a:r>
          </a:p>
        </p:txBody>
      </p:sp>
      <p:pic>
        <p:nvPicPr>
          <p:cNvPr id="379" name="Google Shape;250;p33" descr="Google Shape;250;p33"/>
          <p:cNvPicPr>
            <a:picLocks noChangeAspect="1"/>
          </p:cNvPicPr>
          <p:nvPr/>
        </p:nvPicPr>
        <p:blipFill>
          <a:blip r:embed="rId11"/>
          <a:stretch>
            <a:fillRect/>
          </a:stretch>
        </p:blipFill>
        <p:spPr>
          <a:xfrm>
            <a:off x="4720949" y="1013059"/>
            <a:ext cx="839677" cy="422883"/>
          </a:xfrm>
          <a:prstGeom prst="rect">
            <a:avLst/>
          </a:prstGeom>
          <a:ln w="12700">
            <a:miter lim="400000"/>
          </a:ln>
        </p:spPr>
      </p:pic>
      <p:pic>
        <p:nvPicPr>
          <p:cNvPr id="380" name="Google Shape;251;p33" descr="Google Shape;251;p33"/>
          <p:cNvPicPr>
            <a:picLocks noChangeAspect="1"/>
          </p:cNvPicPr>
          <p:nvPr/>
        </p:nvPicPr>
        <p:blipFill>
          <a:blip r:embed="rId12"/>
          <a:stretch>
            <a:fillRect/>
          </a:stretch>
        </p:blipFill>
        <p:spPr>
          <a:xfrm>
            <a:off x="6275058" y="1013059"/>
            <a:ext cx="635750" cy="422883"/>
          </a:xfrm>
          <a:prstGeom prst="rect">
            <a:avLst/>
          </a:prstGeom>
          <a:ln w="12700">
            <a:miter lim="400000"/>
          </a:ln>
        </p:spPr>
      </p:pic>
      <p:pic>
        <p:nvPicPr>
          <p:cNvPr id="381" name="Google Shape;252;p33" descr="Google Shape;252;p33"/>
          <p:cNvPicPr>
            <a:picLocks noChangeAspect="1"/>
          </p:cNvPicPr>
          <p:nvPr/>
        </p:nvPicPr>
        <p:blipFill>
          <a:blip r:embed="rId13"/>
          <a:stretch>
            <a:fillRect/>
          </a:stretch>
        </p:blipFill>
        <p:spPr>
          <a:xfrm>
            <a:off x="7761392" y="879661"/>
            <a:ext cx="567235" cy="590180"/>
          </a:xfrm>
          <a:prstGeom prst="rect">
            <a:avLst/>
          </a:prstGeom>
          <a:ln w="12700">
            <a:miter lim="400000"/>
          </a:ln>
        </p:spPr>
      </p:pic>
      <p:sp>
        <p:nvSpPr>
          <p:cNvPr id="382" name="Google Shape;253;p33"/>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383" name="Google Shape;254;p33"/>
          <p:cNvSpPr txBox="1"/>
          <p:nvPr/>
        </p:nvSpPr>
        <p:spPr>
          <a:xfrm>
            <a:off x="194572" y="83474"/>
            <a:ext cx="20220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384" name="Google Shape;255;p33" descr="Google Shape;255;p33"/>
          <p:cNvPicPr>
            <a:picLocks noChangeAspect="1"/>
          </p:cNvPicPr>
          <p:nvPr/>
        </p:nvPicPr>
        <p:blipFill>
          <a:blip r:embed="rId14"/>
          <a:stretch>
            <a:fillRect/>
          </a:stretch>
        </p:blipFill>
        <p:spPr>
          <a:xfrm>
            <a:off x="8744714" y="83467"/>
            <a:ext cx="148462" cy="182882"/>
          </a:xfrm>
          <a:prstGeom prst="rect">
            <a:avLst/>
          </a:prstGeom>
          <a:ln w="12700">
            <a:miter lim="400000"/>
          </a:ln>
        </p:spPr>
      </p:pic>
      <p:sp>
        <p:nvSpPr>
          <p:cNvPr id="385" name="Google Shape;256;p33"/>
          <p:cNvSpPr/>
          <p:nvPr/>
        </p:nvSpPr>
        <p:spPr>
          <a:xfrm>
            <a:off x="-24016" y="5004889"/>
            <a:ext cx="9192032" cy="149829"/>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386" name="Google Shape;257;p33"/>
          <p:cNvSpPr txBox="1"/>
          <p:nvPr/>
        </p:nvSpPr>
        <p:spPr>
          <a:xfrm>
            <a:off x="6561725"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Who we are</a:t>
            </a:r>
          </a:p>
        </p:txBody>
      </p:sp>
      <p:pic>
        <p:nvPicPr>
          <p:cNvPr id="1026" name="Picture 2" descr="Harvard Business Review Logo PNG Vector (AI) Free Download">
            <a:extLst>
              <a:ext uri="{FF2B5EF4-FFF2-40B4-BE49-F238E27FC236}">
                <a16:creationId xmlns:a16="http://schemas.microsoft.com/office/drawing/2014/main" id="{1057C83F-C3D9-5DB8-900C-83E8A562D95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59352" y="3437511"/>
            <a:ext cx="458278" cy="2719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Google Shape;262;p34"/>
          <p:cNvSpPr txBox="1">
            <a:spLocks noGrp="1"/>
          </p:cNvSpPr>
          <p:nvPr>
            <p:ph type="title"/>
          </p:nvPr>
        </p:nvSpPr>
        <p:spPr>
          <a:xfrm>
            <a:off x="591825" y="2345333"/>
            <a:ext cx="2232901" cy="984001"/>
          </a:xfrm>
          <a:prstGeom prst="rect">
            <a:avLst/>
          </a:prstGeom>
        </p:spPr>
        <p:txBody>
          <a:bodyPr lIns="38125" tIns="38125" rIns="38125" bIns="38125"/>
          <a:lstStyle/>
          <a:p>
            <a:pPr lvl="8">
              <a:lnSpc>
                <a:spcPct val="40000"/>
              </a:lnSpc>
              <a:defRPr sz="2300" b="1" baseline="30000">
                <a:solidFill>
                  <a:srgbClr val="AA0A6C"/>
                </a:solidFill>
                <a:latin typeface="Helvetica Neue"/>
                <a:ea typeface="Helvetica Neue"/>
                <a:cs typeface="Helvetica Neue"/>
                <a:sym typeface="Helvetica Neue"/>
              </a:defRPr>
            </a:pPr>
            <a:r>
              <a:t>Global Reach</a:t>
            </a:r>
          </a:p>
        </p:txBody>
      </p:sp>
      <p:sp>
        <p:nvSpPr>
          <p:cNvPr id="389" name="Google Shape;263;p34"/>
          <p:cNvSpPr txBox="1">
            <a:spLocks noGrp="1"/>
          </p:cNvSpPr>
          <p:nvPr>
            <p:ph type="body" sz="quarter" idx="1"/>
          </p:nvPr>
        </p:nvSpPr>
        <p:spPr>
          <a:xfrm>
            <a:off x="454597" y="2958852"/>
            <a:ext cx="2370130" cy="1728193"/>
          </a:xfrm>
          <a:prstGeom prst="rect">
            <a:avLst/>
          </a:prstGeom>
        </p:spPr>
        <p:txBody>
          <a:bodyPr/>
          <a:lstStyle/>
          <a:p>
            <a:pPr marL="0" indent="0">
              <a:spcBef>
                <a:spcPts val="0"/>
              </a:spcBef>
              <a:buSzTx/>
              <a:buNone/>
              <a:defRPr sz="1000">
                <a:solidFill>
                  <a:srgbClr val="333333"/>
                </a:solidFill>
                <a:latin typeface="Helvetica Neue"/>
                <a:ea typeface="Helvetica Neue"/>
                <a:cs typeface="Helvetica Neue"/>
                <a:sym typeface="Helvetica Neue"/>
              </a:defRPr>
            </a:pPr>
            <a:r>
              <a:rPr dirty="0"/>
              <a:t>Our global consultants collaborate across borders to form a dedicated search team. </a:t>
            </a:r>
            <a:endParaRPr lang="en-US" dirty="0"/>
          </a:p>
          <a:p>
            <a:pPr marL="0" indent="0">
              <a:spcBef>
                <a:spcPts val="0"/>
              </a:spcBef>
              <a:buSzTx/>
              <a:buNone/>
              <a:defRPr sz="1000">
                <a:solidFill>
                  <a:srgbClr val="333333"/>
                </a:solidFill>
                <a:latin typeface="Helvetica Neue"/>
                <a:ea typeface="Helvetica Neue"/>
                <a:cs typeface="Helvetica Neue"/>
                <a:sym typeface="Helvetica Neue"/>
              </a:defRPr>
            </a:pPr>
            <a:r>
              <a:rPr dirty="0"/>
              <a:t>Together, we offer you </a:t>
            </a:r>
            <a:r>
              <a:rPr b="1" dirty="0">
                <a:solidFill>
                  <a:srgbClr val="1F3E49"/>
                </a:solidFill>
              </a:rPr>
              <a:t>bespoke and innovative solutions, </a:t>
            </a:r>
            <a:r>
              <a:rPr dirty="0"/>
              <a:t>curated to meet your executive talent requirements across the industry, functional, and geographical spectrums. ​</a:t>
            </a:r>
          </a:p>
        </p:txBody>
      </p:sp>
      <p:pic>
        <p:nvPicPr>
          <p:cNvPr id="390" name="Google Shape;264;p34" descr="Google Shape;264;p34"/>
          <p:cNvPicPr>
            <a:picLocks noChangeAspect="1"/>
          </p:cNvPicPr>
          <p:nvPr/>
        </p:nvPicPr>
        <p:blipFill>
          <a:blip r:embed="rId2"/>
          <a:srcRect l="463" r="462"/>
          <a:stretch>
            <a:fillRect/>
          </a:stretch>
        </p:blipFill>
        <p:spPr>
          <a:xfrm>
            <a:off x="1884396" y="656754"/>
            <a:ext cx="6805007" cy="3968504"/>
          </a:xfrm>
          <a:prstGeom prst="rect">
            <a:avLst/>
          </a:prstGeom>
          <a:ln w="12700">
            <a:miter lim="400000"/>
          </a:ln>
        </p:spPr>
      </p:pic>
      <p:sp>
        <p:nvSpPr>
          <p:cNvPr id="391" name="Google Shape;265;p34"/>
          <p:cNvSpPr/>
          <p:nvPr/>
        </p:nvSpPr>
        <p:spPr>
          <a:xfrm>
            <a:off x="483128" y="2567423"/>
            <a:ext cx="71371" cy="266677"/>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392" name="Google Shape;266;p34"/>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393" name="Google Shape;267;p34"/>
          <p:cNvSpPr txBox="1"/>
          <p:nvPr/>
        </p:nvSpPr>
        <p:spPr>
          <a:xfrm>
            <a:off x="194572" y="83474"/>
            <a:ext cx="22329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394" name="Google Shape;268;p34" descr="Google Shape;268;p34"/>
          <p:cNvPicPr>
            <a:picLocks noChangeAspect="1"/>
          </p:cNvPicPr>
          <p:nvPr/>
        </p:nvPicPr>
        <p:blipFill>
          <a:blip r:embed="rId3"/>
          <a:stretch>
            <a:fillRect/>
          </a:stretch>
        </p:blipFill>
        <p:spPr>
          <a:xfrm>
            <a:off x="8744715" y="83467"/>
            <a:ext cx="148461" cy="182882"/>
          </a:xfrm>
          <a:prstGeom prst="rect">
            <a:avLst/>
          </a:prstGeom>
          <a:ln w="12700">
            <a:miter lim="400000"/>
          </a:ln>
        </p:spPr>
      </p:pic>
      <p:sp>
        <p:nvSpPr>
          <p:cNvPr id="395" name="Google Shape;269;p34"/>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396" name="Google Shape;270;p34"/>
          <p:cNvSpPr txBox="1"/>
          <p:nvPr/>
        </p:nvSpPr>
        <p:spPr>
          <a:xfrm>
            <a:off x="6561725" y="83467"/>
            <a:ext cx="20220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Who we are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Google Shape;275;p35"/>
          <p:cNvSpPr/>
          <p:nvPr/>
        </p:nvSpPr>
        <p:spPr>
          <a:xfrm flipH="1">
            <a:off x="581899" y="1922374"/>
            <a:ext cx="2462101" cy="1116901"/>
          </a:xfrm>
          <a:prstGeom prst="roundRect">
            <a:avLst>
              <a:gd name="adj" fmla="val 14726"/>
            </a:avLst>
          </a:prstGeom>
          <a:solidFill>
            <a:srgbClr val="F2F2F2"/>
          </a:solidFill>
          <a:ln w="12700">
            <a:miter lim="400000"/>
          </a:ln>
        </p:spPr>
        <p:txBody>
          <a:bodyPr lIns="45719" rIns="45719" anchor="ctr"/>
          <a:lstStyle/>
          <a:p>
            <a:pPr algn="ctr">
              <a:defRPr sz="1600">
                <a:solidFill>
                  <a:srgbClr val="FFFFFF"/>
                </a:solidFill>
              </a:defRPr>
            </a:pPr>
            <a:endParaRPr/>
          </a:p>
        </p:txBody>
      </p:sp>
      <p:sp>
        <p:nvSpPr>
          <p:cNvPr id="399" name="Google Shape;276;p35"/>
          <p:cNvSpPr/>
          <p:nvPr/>
        </p:nvSpPr>
        <p:spPr>
          <a:xfrm flipH="1">
            <a:off x="581899" y="3373799"/>
            <a:ext cx="2462101" cy="1116901"/>
          </a:xfrm>
          <a:prstGeom prst="roundRect">
            <a:avLst>
              <a:gd name="adj" fmla="val 14726"/>
            </a:avLst>
          </a:prstGeom>
          <a:solidFill>
            <a:srgbClr val="F2F2F2"/>
          </a:solidFill>
          <a:ln w="12700">
            <a:miter lim="400000"/>
          </a:ln>
        </p:spPr>
        <p:txBody>
          <a:bodyPr lIns="45719" rIns="45719" anchor="ctr"/>
          <a:lstStyle/>
          <a:p>
            <a:pPr algn="ctr">
              <a:defRPr sz="1600">
                <a:solidFill>
                  <a:srgbClr val="FFFFFF"/>
                </a:solidFill>
              </a:defRPr>
            </a:pPr>
            <a:endParaRPr/>
          </a:p>
        </p:txBody>
      </p:sp>
      <p:sp>
        <p:nvSpPr>
          <p:cNvPr id="400" name="Google Shape;277;p35"/>
          <p:cNvSpPr/>
          <p:nvPr/>
        </p:nvSpPr>
        <p:spPr>
          <a:xfrm flipH="1">
            <a:off x="3256988" y="3373799"/>
            <a:ext cx="2462100" cy="1116901"/>
          </a:xfrm>
          <a:prstGeom prst="roundRect">
            <a:avLst>
              <a:gd name="adj" fmla="val 14726"/>
            </a:avLst>
          </a:prstGeom>
          <a:solidFill>
            <a:srgbClr val="F2F2F2"/>
          </a:solidFill>
          <a:ln w="12700">
            <a:miter lim="400000"/>
          </a:ln>
        </p:spPr>
        <p:txBody>
          <a:bodyPr lIns="45719" rIns="45719" anchor="ctr"/>
          <a:lstStyle/>
          <a:p>
            <a:pPr algn="ctr">
              <a:defRPr sz="1600">
                <a:solidFill>
                  <a:srgbClr val="FFFFFF"/>
                </a:solidFill>
              </a:defRPr>
            </a:pPr>
            <a:endParaRPr/>
          </a:p>
        </p:txBody>
      </p:sp>
      <p:sp>
        <p:nvSpPr>
          <p:cNvPr id="401" name="Google Shape;278;p35"/>
          <p:cNvSpPr/>
          <p:nvPr/>
        </p:nvSpPr>
        <p:spPr>
          <a:xfrm flipH="1">
            <a:off x="5924000" y="3373799"/>
            <a:ext cx="2462100" cy="1116901"/>
          </a:xfrm>
          <a:prstGeom prst="roundRect">
            <a:avLst>
              <a:gd name="adj" fmla="val 14726"/>
            </a:avLst>
          </a:prstGeom>
          <a:solidFill>
            <a:srgbClr val="F2F2F2"/>
          </a:solidFill>
          <a:ln w="12700">
            <a:miter lim="400000"/>
          </a:ln>
        </p:spPr>
        <p:txBody>
          <a:bodyPr lIns="45719" rIns="45719" anchor="ctr"/>
          <a:lstStyle/>
          <a:p>
            <a:pPr algn="ctr">
              <a:defRPr sz="1600">
                <a:solidFill>
                  <a:srgbClr val="FFFFFF"/>
                </a:solidFill>
              </a:defRPr>
            </a:pPr>
            <a:endParaRPr/>
          </a:p>
        </p:txBody>
      </p:sp>
      <p:sp>
        <p:nvSpPr>
          <p:cNvPr id="402" name="Google Shape;279;p35"/>
          <p:cNvSpPr/>
          <p:nvPr/>
        </p:nvSpPr>
        <p:spPr>
          <a:xfrm flipH="1">
            <a:off x="5924000" y="1922374"/>
            <a:ext cx="2462100" cy="1116901"/>
          </a:xfrm>
          <a:prstGeom prst="roundRect">
            <a:avLst>
              <a:gd name="adj" fmla="val 14726"/>
            </a:avLst>
          </a:prstGeom>
          <a:solidFill>
            <a:srgbClr val="F2F2F2"/>
          </a:solidFill>
          <a:ln w="12700">
            <a:miter lim="400000"/>
          </a:ln>
        </p:spPr>
        <p:txBody>
          <a:bodyPr lIns="45719" rIns="45719" anchor="ctr"/>
          <a:lstStyle/>
          <a:p>
            <a:pPr algn="ctr">
              <a:defRPr sz="1600">
                <a:solidFill>
                  <a:srgbClr val="FFFFFF"/>
                </a:solidFill>
              </a:defRPr>
            </a:pPr>
            <a:endParaRPr/>
          </a:p>
        </p:txBody>
      </p:sp>
      <p:sp>
        <p:nvSpPr>
          <p:cNvPr id="403" name="Google Shape;280;p35"/>
          <p:cNvSpPr/>
          <p:nvPr/>
        </p:nvSpPr>
        <p:spPr>
          <a:xfrm flipH="1">
            <a:off x="3256988" y="1922374"/>
            <a:ext cx="2462100" cy="1116901"/>
          </a:xfrm>
          <a:prstGeom prst="roundRect">
            <a:avLst>
              <a:gd name="adj" fmla="val 14726"/>
            </a:avLst>
          </a:prstGeom>
          <a:solidFill>
            <a:srgbClr val="F2F2F2"/>
          </a:solidFill>
          <a:ln w="12700">
            <a:miter lim="400000"/>
          </a:ln>
        </p:spPr>
        <p:txBody>
          <a:bodyPr lIns="45719" rIns="45719" anchor="ctr"/>
          <a:lstStyle/>
          <a:p>
            <a:pPr algn="ctr">
              <a:defRPr sz="1600">
                <a:solidFill>
                  <a:srgbClr val="FFFFFF"/>
                </a:solidFill>
              </a:defRPr>
            </a:pPr>
            <a:endParaRPr/>
          </a:p>
        </p:txBody>
      </p:sp>
      <p:sp>
        <p:nvSpPr>
          <p:cNvPr id="404" name="Google Shape;282;p35"/>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405" name="Google Shape;283;p35"/>
          <p:cNvSpPr txBox="1"/>
          <p:nvPr/>
        </p:nvSpPr>
        <p:spPr>
          <a:xfrm>
            <a:off x="194571" y="83474"/>
            <a:ext cx="22344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406" name="Google Shape;284;p35" descr="Google Shape;284;p35"/>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407" name="Google Shape;285;p35"/>
          <p:cNvSpPr/>
          <p:nvPr/>
        </p:nvSpPr>
        <p:spPr>
          <a:xfrm>
            <a:off x="-24017" y="5004891"/>
            <a:ext cx="9192002" cy="149701"/>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408" name="Google Shape;286;p35"/>
          <p:cNvSpPr txBox="1"/>
          <p:nvPr/>
        </p:nvSpPr>
        <p:spPr>
          <a:xfrm>
            <a:off x="687138" y="2383325"/>
            <a:ext cx="2218050" cy="5737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dirty="0"/>
              <a:t>Well-versed in the nuances of your sector, we offer </a:t>
            </a:r>
            <a:r>
              <a:rPr lang="en-US" b="1" dirty="0"/>
              <a:t>deep insights into the specific roles, skill sets, and industry trends </a:t>
            </a:r>
            <a:r>
              <a:rPr dirty="0"/>
              <a:t>vital for effective leadership</a:t>
            </a:r>
          </a:p>
        </p:txBody>
      </p:sp>
      <p:sp>
        <p:nvSpPr>
          <p:cNvPr id="409" name="Google Shape;287;p35"/>
          <p:cNvSpPr txBox="1"/>
          <p:nvPr/>
        </p:nvSpPr>
        <p:spPr>
          <a:xfrm>
            <a:off x="573725" y="979025"/>
            <a:ext cx="2841301" cy="254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nSpc>
                <a:spcPct val="80000"/>
              </a:lnSpc>
              <a:defRPr sz="1200" b="1">
                <a:solidFill>
                  <a:srgbClr val="003B5B"/>
                </a:solidFill>
                <a:latin typeface="Helvetica Neue"/>
                <a:ea typeface="Helvetica Neue"/>
                <a:cs typeface="Helvetica Neue"/>
                <a:sym typeface="Helvetica Neue"/>
              </a:defRPr>
            </a:lvl1pPr>
          </a:lstStyle>
          <a:p>
            <a:r>
              <a:rPr dirty="0"/>
              <a:t>Leadership Through Decision Making</a:t>
            </a:r>
          </a:p>
        </p:txBody>
      </p:sp>
      <p:sp>
        <p:nvSpPr>
          <p:cNvPr id="410" name="Google Shape;288;p35"/>
          <p:cNvSpPr txBox="1"/>
          <p:nvPr/>
        </p:nvSpPr>
        <p:spPr>
          <a:xfrm>
            <a:off x="573725" y="1241649"/>
            <a:ext cx="5145339" cy="34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defRPr sz="900">
                <a:latin typeface="Helvetica Neue"/>
                <a:ea typeface="Helvetica Neue"/>
                <a:cs typeface="Helvetica Neue"/>
                <a:sym typeface="Helvetica Neue"/>
              </a:defRPr>
            </a:lvl1pPr>
          </a:lstStyle>
          <a:p>
            <a:r>
              <a:rPr dirty="0"/>
              <a:t>Each </a:t>
            </a:r>
            <a:r>
              <a:rPr lang="en-US" dirty="0"/>
              <a:t>e</a:t>
            </a:r>
            <a:r>
              <a:rPr dirty="0"/>
              <a:t>xecutive </a:t>
            </a:r>
            <a:r>
              <a:rPr lang="en-US" dirty="0"/>
              <a:t>s</a:t>
            </a:r>
            <a:r>
              <a:rPr dirty="0"/>
              <a:t>earch engagement is customized to the hiring organization’s needs, ensuring a deep understanding of your operating culture, business objectives, and leadership requirements</a:t>
            </a:r>
          </a:p>
        </p:txBody>
      </p:sp>
      <p:sp>
        <p:nvSpPr>
          <p:cNvPr id="411" name="Google Shape;290;p35"/>
          <p:cNvSpPr/>
          <p:nvPr/>
        </p:nvSpPr>
        <p:spPr>
          <a:xfrm flipH="1">
            <a:off x="590024" y="1851124"/>
            <a:ext cx="2462076" cy="438493"/>
          </a:xfrm>
          <a:prstGeom prst="roundRect">
            <a:avLst>
              <a:gd name="adj" fmla="val 14726"/>
            </a:avLst>
          </a:prstGeom>
          <a:gradFill>
            <a:gsLst>
              <a:gs pos="0">
                <a:srgbClr val="680040"/>
              </a:gs>
              <a:gs pos="50000">
                <a:srgbClr val="96005C"/>
              </a:gs>
              <a:gs pos="100000">
                <a:srgbClr val="B3006E"/>
              </a:gs>
            </a:gsLst>
            <a:lin ang="8100019"/>
          </a:gradFill>
          <a:ln w="12700">
            <a:miter lim="400000"/>
          </a:ln>
        </p:spPr>
        <p:txBody>
          <a:bodyPr lIns="45719" rIns="45719" anchor="ctr"/>
          <a:lstStyle/>
          <a:p>
            <a:pPr algn="ctr">
              <a:defRPr sz="1600">
                <a:solidFill>
                  <a:srgbClr val="FFFFFF"/>
                </a:solidFill>
              </a:defRPr>
            </a:pPr>
            <a:endParaRPr/>
          </a:p>
        </p:txBody>
      </p:sp>
      <p:sp>
        <p:nvSpPr>
          <p:cNvPr id="412" name="Google Shape;292;p35"/>
          <p:cNvSpPr txBox="1"/>
          <p:nvPr/>
        </p:nvSpPr>
        <p:spPr>
          <a:xfrm>
            <a:off x="590025" y="1916475"/>
            <a:ext cx="1877400" cy="3069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b="1">
                <a:solidFill>
                  <a:srgbClr val="FFFFFF"/>
                </a:solidFill>
                <a:latin typeface="Helvetica Neue"/>
                <a:ea typeface="Helvetica Neue"/>
                <a:cs typeface="Helvetica Neue"/>
                <a:sym typeface="Helvetica Neue"/>
              </a:defRPr>
            </a:lvl1pPr>
          </a:lstStyle>
          <a:p>
            <a:r>
              <a:t>Domain Expertise</a:t>
            </a:r>
          </a:p>
        </p:txBody>
      </p:sp>
      <p:sp>
        <p:nvSpPr>
          <p:cNvPr id="413" name="Google Shape;293;p35"/>
          <p:cNvSpPr txBox="1"/>
          <p:nvPr/>
        </p:nvSpPr>
        <p:spPr>
          <a:xfrm>
            <a:off x="670786" y="3707174"/>
            <a:ext cx="2234402" cy="684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dirty="0"/>
              <a:t>We understand the opportunities and challenges new technologies can bring to your company and help you </a:t>
            </a:r>
            <a:r>
              <a:rPr b="1" dirty="0"/>
              <a:t>stay on top of the innovation game</a:t>
            </a:r>
            <a:r>
              <a:rPr dirty="0"/>
              <a:t> by looking beyond your sector for the </a:t>
            </a:r>
            <a:r>
              <a:rPr b="1" dirty="0"/>
              <a:t>best digital athletes</a:t>
            </a:r>
            <a:endParaRPr sz="1100" b="1" dirty="0"/>
          </a:p>
        </p:txBody>
      </p:sp>
      <p:sp>
        <p:nvSpPr>
          <p:cNvPr id="414" name="Google Shape;294;p35"/>
          <p:cNvSpPr/>
          <p:nvPr/>
        </p:nvSpPr>
        <p:spPr>
          <a:xfrm flipH="1">
            <a:off x="573803" y="3201587"/>
            <a:ext cx="2478302" cy="438601"/>
          </a:xfrm>
          <a:prstGeom prst="roundRect">
            <a:avLst>
              <a:gd name="adj" fmla="val 14726"/>
            </a:avLst>
          </a:prstGeom>
          <a:gradFill>
            <a:gsLst>
              <a:gs pos="0">
                <a:srgbClr val="10252C"/>
              </a:gs>
              <a:gs pos="100000">
                <a:srgbClr val="1F3D48"/>
              </a:gs>
            </a:gsLst>
            <a:path path="circle">
              <a:fillToRect l="119636" t="37721" r="-19636" b="62278"/>
            </a:path>
          </a:gradFill>
          <a:ln w="12700">
            <a:miter lim="400000"/>
          </a:ln>
        </p:spPr>
        <p:txBody>
          <a:bodyPr lIns="45719" rIns="45719" anchor="ctr"/>
          <a:lstStyle/>
          <a:p>
            <a:pPr algn="ctr">
              <a:defRPr sz="1600">
                <a:solidFill>
                  <a:srgbClr val="FFFFFF"/>
                </a:solidFill>
              </a:defRPr>
            </a:pPr>
            <a:endParaRPr/>
          </a:p>
        </p:txBody>
      </p:sp>
      <p:sp>
        <p:nvSpPr>
          <p:cNvPr id="415" name="Google Shape;295;p35"/>
          <p:cNvSpPr txBox="1"/>
          <p:nvPr/>
        </p:nvSpPr>
        <p:spPr>
          <a:xfrm>
            <a:off x="596588" y="3266988"/>
            <a:ext cx="1326601" cy="306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b="1">
                <a:solidFill>
                  <a:srgbClr val="FFFFFF"/>
                </a:solidFill>
                <a:latin typeface="Helvetica Neue"/>
                <a:ea typeface="Helvetica Neue"/>
                <a:cs typeface="Helvetica Neue"/>
                <a:sym typeface="Helvetica Neue"/>
              </a:defRPr>
            </a:lvl1pPr>
          </a:lstStyle>
          <a:p>
            <a:r>
              <a:t>Digital Cross Pollution</a:t>
            </a:r>
          </a:p>
        </p:txBody>
      </p:sp>
      <p:sp>
        <p:nvSpPr>
          <p:cNvPr id="416" name="Google Shape;296;p35"/>
          <p:cNvSpPr txBox="1"/>
          <p:nvPr/>
        </p:nvSpPr>
        <p:spPr>
          <a:xfrm>
            <a:off x="3415021" y="2372646"/>
            <a:ext cx="2010542" cy="573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dirty="0"/>
              <a:t>We seamlessly </a:t>
            </a:r>
            <a:r>
              <a:rPr b="1" dirty="0"/>
              <a:t>partner with our global functional experts </a:t>
            </a:r>
            <a:r>
              <a:rPr dirty="0"/>
              <a:t>(e.g., corporate officers, human resources) to deliver our best, 100% of the time</a:t>
            </a:r>
          </a:p>
        </p:txBody>
      </p:sp>
      <p:sp>
        <p:nvSpPr>
          <p:cNvPr id="417" name="Google Shape;297;p35"/>
          <p:cNvSpPr txBox="1"/>
          <p:nvPr/>
        </p:nvSpPr>
        <p:spPr>
          <a:xfrm>
            <a:off x="3333470" y="1898674"/>
            <a:ext cx="1710901" cy="293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a:solidFill>
                  <a:srgbClr val="FFFFFF"/>
                </a:solidFill>
              </a:defRPr>
            </a:lvl1pPr>
          </a:lstStyle>
          <a:p>
            <a:r>
              <a:t>Domain Expertise</a:t>
            </a:r>
          </a:p>
        </p:txBody>
      </p:sp>
      <p:sp>
        <p:nvSpPr>
          <p:cNvPr id="418" name="Google Shape;298;p35"/>
          <p:cNvSpPr/>
          <p:nvPr/>
        </p:nvSpPr>
        <p:spPr>
          <a:xfrm flipH="1">
            <a:off x="3256988" y="1865675"/>
            <a:ext cx="2462100" cy="421201"/>
          </a:xfrm>
          <a:prstGeom prst="roundRect">
            <a:avLst>
              <a:gd name="adj" fmla="val 14726"/>
            </a:avLst>
          </a:prstGeom>
          <a:gradFill>
            <a:gsLst>
              <a:gs pos="0">
                <a:srgbClr val="003B5B"/>
              </a:gs>
              <a:gs pos="100000">
                <a:srgbClr val="005685"/>
              </a:gs>
            </a:gsLst>
            <a:lin ang="5400000"/>
          </a:gradFill>
          <a:ln w="12700">
            <a:miter lim="400000"/>
          </a:ln>
        </p:spPr>
        <p:txBody>
          <a:bodyPr lIns="45719" rIns="45719" anchor="ctr"/>
          <a:lstStyle/>
          <a:p>
            <a:pPr algn="ctr">
              <a:defRPr sz="1600">
                <a:solidFill>
                  <a:srgbClr val="FFFFFF"/>
                </a:solidFill>
              </a:defRPr>
            </a:pPr>
            <a:endParaRPr/>
          </a:p>
        </p:txBody>
      </p:sp>
      <p:sp>
        <p:nvSpPr>
          <p:cNvPr id="419" name="Google Shape;299;p35"/>
          <p:cNvSpPr txBox="1"/>
          <p:nvPr/>
        </p:nvSpPr>
        <p:spPr>
          <a:xfrm>
            <a:off x="3458669" y="1922374"/>
            <a:ext cx="1498201" cy="306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800" b="1">
                <a:solidFill>
                  <a:srgbClr val="FFFFFF"/>
                </a:solidFill>
                <a:latin typeface="Helvetica Neue"/>
                <a:ea typeface="Helvetica Neue"/>
                <a:cs typeface="Helvetica Neue"/>
                <a:sym typeface="Helvetica Neue"/>
              </a:defRPr>
            </a:lvl1pPr>
          </a:lstStyle>
          <a:p>
            <a:r>
              <a:t>Functional Capabilities</a:t>
            </a:r>
          </a:p>
        </p:txBody>
      </p:sp>
      <p:sp>
        <p:nvSpPr>
          <p:cNvPr id="420" name="Google Shape;300;p35"/>
          <p:cNvSpPr txBox="1"/>
          <p:nvPr/>
        </p:nvSpPr>
        <p:spPr>
          <a:xfrm>
            <a:off x="6040899" y="3709375"/>
            <a:ext cx="2284201" cy="684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dirty="0"/>
              <a:t>We have </a:t>
            </a:r>
            <a:r>
              <a:rPr b="1" dirty="0"/>
              <a:t>access to a global network of senior professionals within your sector and beyond, </a:t>
            </a:r>
            <a:r>
              <a:rPr dirty="0"/>
              <a:t>including executives who may not be actively seeking new opportunities but are open to considering strategic career moves</a:t>
            </a:r>
            <a:endParaRPr sz="1100" dirty="0"/>
          </a:p>
        </p:txBody>
      </p:sp>
      <p:sp>
        <p:nvSpPr>
          <p:cNvPr id="421" name="Google Shape;301;p35"/>
          <p:cNvSpPr txBox="1"/>
          <p:nvPr/>
        </p:nvSpPr>
        <p:spPr>
          <a:xfrm>
            <a:off x="5906370" y="3260013"/>
            <a:ext cx="1766101" cy="293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a:solidFill>
                  <a:srgbClr val="FFFFFF"/>
                </a:solidFill>
              </a:defRPr>
            </a:lvl1pPr>
          </a:lstStyle>
          <a:p>
            <a:r>
              <a:t>Domain Expertise</a:t>
            </a:r>
          </a:p>
        </p:txBody>
      </p:sp>
      <p:sp>
        <p:nvSpPr>
          <p:cNvPr id="422" name="Google Shape;302;p35"/>
          <p:cNvSpPr/>
          <p:nvPr/>
        </p:nvSpPr>
        <p:spPr>
          <a:xfrm flipH="1">
            <a:off x="5924000" y="3227012"/>
            <a:ext cx="2462101" cy="421201"/>
          </a:xfrm>
          <a:prstGeom prst="roundRect">
            <a:avLst>
              <a:gd name="adj" fmla="val 14726"/>
            </a:avLst>
          </a:prstGeom>
          <a:gradFill>
            <a:gsLst>
              <a:gs pos="0">
                <a:srgbClr val="5C5757"/>
              </a:gs>
              <a:gs pos="100000">
                <a:srgbClr val="181818"/>
              </a:gs>
            </a:gsLst>
            <a:path path="circle">
              <a:fillToRect l="37721" t="-19636" r="62278" b="119636"/>
            </a:path>
          </a:gradFill>
          <a:ln w="12700">
            <a:miter lim="400000"/>
          </a:ln>
        </p:spPr>
        <p:txBody>
          <a:bodyPr lIns="45719" rIns="45719" anchor="ctr"/>
          <a:lstStyle/>
          <a:p>
            <a:pPr algn="ctr">
              <a:defRPr sz="1600">
                <a:solidFill>
                  <a:srgbClr val="FFFFFF"/>
                </a:solidFill>
              </a:defRPr>
            </a:pPr>
            <a:endParaRPr/>
          </a:p>
        </p:txBody>
      </p:sp>
      <p:sp>
        <p:nvSpPr>
          <p:cNvPr id="423" name="Google Shape;303;p35"/>
          <p:cNvSpPr txBox="1"/>
          <p:nvPr/>
        </p:nvSpPr>
        <p:spPr>
          <a:xfrm>
            <a:off x="6031574" y="3283713"/>
            <a:ext cx="1973401" cy="306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800" b="1">
                <a:solidFill>
                  <a:srgbClr val="FFFFFF"/>
                </a:solidFill>
                <a:latin typeface="Helvetica Neue"/>
                <a:ea typeface="Helvetica Neue"/>
                <a:cs typeface="Helvetica Neue"/>
                <a:sym typeface="Helvetica Neue"/>
              </a:defRPr>
            </a:lvl1pPr>
          </a:lstStyle>
          <a:p>
            <a:r>
              <a:t>Robust Network</a:t>
            </a:r>
          </a:p>
        </p:txBody>
      </p:sp>
      <p:sp>
        <p:nvSpPr>
          <p:cNvPr id="424" name="Google Shape;304;p35"/>
          <p:cNvSpPr txBox="1"/>
          <p:nvPr/>
        </p:nvSpPr>
        <p:spPr>
          <a:xfrm>
            <a:off x="3415021" y="3708105"/>
            <a:ext cx="1981340" cy="684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dirty="0"/>
              <a:t>We are a diverse firm at our core; 35% of our consultants are female and 1 in 5 is based in an emerging market, allowing us to </a:t>
            </a:r>
            <a:r>
              <a:rPr b="1" dirty="0"/>
              <a:t>source a diverse and exceptional talent slate </a:t>
            </a:r>
            <a:r>
              <a:rPr dirty="0"/>
              <a:t>for your organization</a:t>
            </a:r>
            <a:endParaRPr sz="1100" dirty="0"/>
          </a:p>
        </p:txBody>
      </p:sp>
      <p:grpSp>
        <p:nvGrpSpPr>
          <p:cNvPr id="427" name="Google Shape;305;p35"/>
          <p:cNvGrpSpPr/>
          <p:nvPr/>
        </p:nvGrpSpPr>
        <p:grpSpPr>
          <a:xfrm>
            <a:off x="3256988" y="3201587"/>
            <a:ext cx="2462075" cy="438492"/>
            <a:chOff x="0" y="0"/>
            <a:chExt cx="2462074" cy="438491"/>
          </a:xfrm>
        </p:grpSpPr>
        <p:sp>
          <p:nvSpPr>
            <p:cNvPr id="425" name="Google Shape;306;p35"/>
            <p:cNvSpPr/>
            <p:nvPr/>
          </p:nvSpPr>
          <p:spPr>
            <a:xfrm flipH="1">
              <a:off x="0" y="0"/>
              <a:ext cx="2462075" cy="438492"/>
            </a:xfrm>
            <a:prstGeom prst="roundRect">
              <a:avLst>
                <a:gd name="adj" fmla="val 14726"/>
              </a:avLst>
            </a:prstGeom>
            <a:gradFill flip="none" rotWithShape="1">
              <a:gsLst>
                <a:gs pos="0">
                  <a:srgbClr val="8C8C8C"/>
                </a:gs>
                <a:gs pos="100000">
                  <a:srgbClr val="404040"/>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426" name="Google Shape;307;p35"/>
            <p:cNvSpPr/>
            <p:nvPr/>
          </p:nvSpPr>
          <p:spPr>
            <a:xfrm>
              <a:off x="56346" y="192352"/>
              <a:ext cx="2341753" cy="238616"/>
            </a:xfrm>
            <a:prstGeom prst="rect">
              <a:avLst/>
            </a:prstGeom>
            <a:gradFill flip="none" rotWithShape="1">
              <a:gsLst>
                <a:gs pos="0">
                  <a:srgbClr val="8C8C8C"/>
                </a:gs>
                <a:gs pos="100000">
                  <a:srgbClr val="404040"/>
                </a:gs>
              </a:gsLst>
              <a:path path="circle">
                <a:fillToRect l="37721" t="-19636" r="62278" b="119636"/>
              </a:path>
            </a:gradFill>
            <a:ln w="12700" cap="flat">
              <a:noFill/>
              <a:miter lim="400000"/>
            </a:ln>
            <a:effectLst/>
          </p:spPr>
          <p:txBody>
            <a:bodyPr wrap="square" lIns="45719" tIns="45719" rIns="45719" bIns="45719" numCol="1" anchor="t">
              <a:noAutofit/>
            </a:bodyPr>
            <a:lstStyle/>
            <a:p>
              <a:pPr algn="ctr">
                <a:defRPr sz="1100"/>
              </a:pPr>
              <a:endParaRPr/>
            </a:p>
          </p:txBody>
        </p:sp>
      </p:grpSp>
      <p:sp>
        <p:nvSpPr>
          <p:cNvPr id="428" name="Google Shape;308;p35"/>
          <p:cNvSpPr txBox="1"/>
          <p:nvPr/>
        </p:nvSpPr>
        <p:spPr>
          <a:xfrm>
            <a:off x="3370812" y="3266938"/>
            <a:ext cx="2234401" cy="306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b="1">
                <a:solidFill>
                  <a:srgbClr val="FFFFFF"/>
                </a:solidFill>
                <a:latin typeface="Helvetica Neue"/>
                <a:ea typeface="Helvetica Neue"/>
                <a:cs typeface="Helvetica Neue"/>
                <a:sym typeface="Helvetica Neue"/>
              </a:defRPr>
            </a:lvl1pPr>
          </a:lstStyle>
          <a:p>
            <a:r>
              <a:t>Focus On Diversity</a:t>
            </a:r>
          </a:p>
        </p:txBody>
      </p:sp>
      <p:sp>
        <p:nvSpPr>
          <p:cNvPr id="429" name="Google Shape;309;p35"/>
          <p:cNvSpPr txBox="1"/>
          <p:nvPr/>
        </p:nvSpPr>
        <p:spPr>
          <a:xfrm>
            <a:off x="6110285" y="2368624"/>
            <a:ext cx="2035425" cy="573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dirty="0"/>
              <a:t>We employ a rigorous </a:t>
            </a:r>
            <a:r>
              <a:rPr b="1" dirty="0"/>
              <a:t>and objective assessment process to evaluate candidat</a:t>
            </a:r>
            <a:r>
              <a:rPr lang="en-US" b="1" dirty="0"/>
              <a:t>es</a:t>
            </a:r>
            <a:r>
              <a:rPr dirty="0"/>
              <a:t>, ensuring that only the most suitable individuals are put forward</a:t>
            </a:r>
          </a:p>
        </p:txBody>
      </p:sp>
      <p:sp>
        <p:nvSpPr>
          <p:cNvPr id="430" name="Google Shape;310;p35"/>
          <p:cNvSpPr txBox="1"/>
          <p:nvPr/>
        </p:nvSpPr>
        <p:spPr>
          <a:xfrm>
            <a:off x="5915181" y="1884124"/>
            <a:ext cx="1710901" cy="293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a:solidFill>
                  <a:srgbClr val="FFFFFF"/>
                </a:solidFill>
              </a:defRPr>
            </a:lvl1pPr>
          </a:lstStyle>
          <a:p>
            <a:r>
              <a:t>Domain Expertise</a:t>
            </a:r>
          </a:p>
        </p:txBody>
      </p:sp>
      <p:sp>
        <p:nvSpPr>
          <p:cNvPr id="431" name="Google Shape;311;p35"/>
          <p:cNvSpPr/>
          <p:nvPr/>
        </p:nvSpPr>
        <p:spPr>
          <a:xfrm flipH="1">
            <a:off x="5932797" y="1851124"/>
            <a:ext cx="2462101" cy="421202"/>
          </a:xfrm>
          <a:prstGeom prst="roundRect">
            <a:avLst>
              <a:gd name="adj" fmla="val 14726"/>
            </a:avLst>
          </a:prstGeom>
          <a:gradFill>
            <a:gsLst>
              <a:gs pos="0">
                <a:srgbClr val="F0CB80"/>
              </a:gs>
              <a:gs pos="100000">
                <a:srgbClr val="CC9322"/>
              </a:gs>
            </a:gsLst>
            <a:lin ang="5400011"/>
          </a:gradFill>
          <a:ln w="12700">
            <a:miter lim="400000"/>
          </a:ln>
        </p:spPr>
        <p:txBody>
          <a:bodyPr lIns="45719" rIns="45719" anchor="ctr"/>
          <a:lstStyle/>
          <a:p>
            <a:pPr algn="ctr">
              <a:defRPr sz="1600">
                <a:solidFill>
                  <a:srgbClr val="FFFFFF"/>
                </a:solidFill>
              </a:defRPr>
            </a:pPr>
            <a:endParaRPr/>
          </a:p>
        </p:txBody>
      </p:sp>
      <p:sp>
        <p:nvSpPr>
          <p:cNvPr id="432" name="Google Shape;312;p35"/>
          <p:cNvSpPr txBox="1"/>
          <p:nvPr/>
        </p:nvSpPr>
        <p:spPr>
          <a:xfrm>
            <a:off x="6040385" y="1907825"/>
            <a:ext cx="1434301" cy="3069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b="1">
                <a:solidFill>
                  <a:srgbClr val="FFFFFF"/>
                </a:solidFill>
                <a:latin typeface="Helvetica Neue"/>
                <a:ea typeface="Helvetica Neue"/>
                <a:cs typeface="Helvetica Neue"/>
                <a:sym typeface="Helvetica Neue"/>
              </a:defRPr>
            </a:lvl1pPr>
          </a:lstStyle>
          <a:p>
            <a:r>
              <a:t>Rigorous Assessments</a:t>
            </a:r>
          </a:p>
        </p:txBody>
      </p:sp>
      <p:sp>
        <p:nvSpPr>
          <p:cNvPr id="433" name="Google Shape;313;p35"/>
          <p:cNvSpPr txBox="1">
            <a:spLocks noGrp="1"/>
          </p:cNvSpPr>
          <p:nvPr>
            <p:ph type="title"/>
          </p:nvPr>
        </p:nvSpPr>
        <p:spPr>
          <a:xfrm>
            <a:off x="573720" y="536174"/>
            <a:ext cx="2841301" cy="442201"/>
          </a:xfrm>
          <a:prstGeom prst="rect">
            <a:avLst/>
          </a:prstGeom>
        </p:spPr>
        <p:txBody>
          <a:bodyPr/>
          <a:lstStyle>
            <a:lvl1pPr>
              <a:defRPr sz="1800" b="1">
                <a:latin typeface="Helvetica Neue"/>
                <a:ea typeface="Helvetica Neue"/>
                <a:cs typeface="Helvetica Neue"/>
                <a:sym typeface="Helvetica Neue"/>
              </a:defRPr>
            </a:lvl1pPr>
          </a:lstStyle>
          <a:p>
            <a:r>
              <a:t>Why Kingsley Gate?</a:t>
            </a:r>
          </a:p>
        </p:txBody>
      </p:sp>
      <p:sp>
        <p:nvSpPr>
          <p:cNvPr id="434" name="Google Shape;314;p35"/>
          <p:cNvSpPr/>
          <p:nvPr/>
        </p:nvSpPr>
        <p:spPr>
          <a:xfrm>
            <a:off x="428378" y="647001"/>
            <a:ext cx="71401" cy="266701"/>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435" name="Google Shape;315;p35"/>
          <p:cNvSpPr txBox="1"/>
          <p:nvPr/>
        </p:nvSpPr>
        <p:spPr>
          <a:xfrm>
            <a:off x="6561725" y="83467"/>
            <a:ext cx="20220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Who we are</a:t>
            </a:r>
          </a:p>
        </p:txBody>
      </p:sp>
      <p:sp>
        <p:nvSpPr>
          <p:cNvPr id="2" name="Rectangle 1">
            <a:extLst>
              <a:ext uri="{FF2B5EF4-FFF2-40B4-BE49-F238E27FC236}">
                <a16:creationId xmlns:a16="http://schemas.microsoft.com/office/drawing/2014/main" id="{4D1EF342-0426-5F68-A7C3-685D241AB8A0}"/>
              </a:ext>
            </a:extLst>
          </p:cNvPr>
          <p:cNvSpPr/>
          <p:nvPr/>
        </p:nvSpPr>
        <p:spPr>
          <a:xfrm>
            <a:off x="7239699" y="525260"/>
            <a:ext cx="1034105" cy="307775"/>
          </a:xfrm>
          <a:prstGeom prst="rect">
            <a:avLst/>
          </a:prstGeom>
          <a:solidFill>
            <a:srgbClr val="FFFF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Arial"/>
              </a:rPr>
              <a:t>Option 1</a:t>
            </a:r>
          </a:p>
        </p:txBody>
      </p:sp>
      <p:sp>
        <p:nvSpPr>
          <p:cNvPr id="3" name="TextBox 2">
            <a:extLst>
              <a:ext uri="{FF2B5EF4-FFF2-40B4-BE49-F238E27FC236}">
                <a16:creationId xmlns:a16="http://schemas.microsoft.com/office/drawing/2014/main" id="{128F971E-5D72-5870-C616-5358E77AA26C}"/>
              </a:ext>
            </a:extLst>
          </p:cNvPr>
          <p:cNvSpPr txBox="1"/>
          <p:nvPr/>
        </p:nvSpPr>
        <p:spPr>
          <a:xfrm>
            <a:off x="7523536" y="3458546"/>
            <a:ext cx="1961997" cy="1169549"/>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Arial"/>
              </a:rPr>
              <a:t>Note to search team – feel free to make edits to make them more relevant and tailored to your client’s needs.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Google Shape;359;p36">
            <a:extLst>
              <a:ext uri="{FF2B5EF4-FFF2-40B4-BE49-F238E27FC236}">
                <a16:creationId xmlns:a16="http://schemas.microsoft.com/office/drawing/2014/main" id="{6097589B-CA12-15D9-5692-E54E65DFA997}"/>
              </a:ext>
            </a:extLst>
          </p:cNvPr>
          <p:cNvCxnSpPr>
            <a:cxnSpLocks/>
          </p:cNvCxnSpPr>
          <p:nvPr/>
        </p:nvCxnSpPr>
        <p:spPr>
          <a:xfrm>
            <a:off x="4546344" y="3737926"/>
            <a:ext cx="1939931" cy="212579"/>
          </a:xfrm>
          <a:prstGeom prst="bentConnector3">
            <a:avLst>
              <a:gd name="adj1" fmla="val 56487"/>
            </a:avLst>
          </a:prstGeom>
          <a:ln>
            <a:solidFill>
              <a:srgbClr val="E9B245"/>
            </a:solidFill>
          </a:ln>
        </p:spPr>
      </p:cxnSp>
      <p:sp>
        <p:nvSpPr>
          <p:cNvPr id="471" name="Google Shape;355;p36"/>
          <p:cNvSpPr/>
          <p:nvPr/>
        </p:nvSpPr>
        <p:spPr>
          <a:xfrm>
            <a:off x="1779557" y="1269633"/>
            <a:ext cx="1684942" cy="8611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ln>
            <a:solidFill>
              <a:srgbClr val="E9B245"/>
            </a:solidFill>
          </a:ln>
        </p:spPr>
        <p:txBody>
          <a:bodyPr lIns="45719" rIns="45719" anchor="ctr"/>
          <a:lstStyle/>
          <a:p>
            <a:endParaRPr/>
          </a:p>
        </p:txBody>
      </p:sp>
      <p:cxnSp>
        <p:nvCxnSpPr>
          <p:cNvPr id="5" name="Google Shape;359;p36">
            <a:extLst>
              <a:ext uri="{FF2B5EF4-FFF2-40B4-BE49-F238E27FC236}">
                <a16:creationId xmlns:a16="http://schemas.microsoft.com/office/drawing/2014/main" id="{6EC87507-8B9A-30E5-74A1-D59A603FB9A9}"/>
              </a:ext>
            </a:extLst>
          </p:cNvPr>
          <p:cNvCxnSpPr>
            <a:cxnSpLocks/>
          </p:cNvCxnSpPr>
          <p:nvPr/>
        </p:nvCxnSpPr>
        <p:spPr>
          <a:xfrm flipV="1">
            <a:off x="1705617" y="3747851"/>
            <a:ext cx="2476500" cy="279400"/>
          </a:xfrm>
          <a:prstGeom prst="bentConnector5">
            <a:avLst>
              <a:gd name="adj1" fmla="val 44444"/>
              <a:gd name="adj2" fmla="val 95038"/>
              <a:gd name="adj3" fmla="val 44262"/>
            </a:avLst>
          </a:prstGeom>
          <a:ln>
            <a:solidFill>
              <a:srgbClr val="E9B245"/>
            </a:solidFill>
          </a:ln>
        </p:spPr>
      </p:cxnSp>
      <p:cxnSp>
        <p:nvCxnSpPr>
          <p:cNvPr id="475" name="Google Shape;359;p36"/>
          <p:cNvCxnSpPr>
            <a:cxnSpLocks/>
          </p:cNvCxnSpPr>
          <p:nvPr/>
        </p:nvCxnSpPr>
        <p:spPr>
          <a:xfrm flipV="1">
            <a:off x="4334751" y="2461427"/>
            <a:ext cx="2476500" cy="279400"/>
          </a:xfrm>
          <a:prstGeom prst="bentConnector5">
            <a:avLst>
              <a:gd name="adj1" fmla="val 61382"/>
              <a:gd name="adj2" fmla="val 101043"/>
              <a:gd name="adj3" fmla="val 61538"/>
            </a:avLst>
          </a:prstGeom>
          <a:ln>
            <a:solidFill>
              <a:srgbClr val="E9B245"/>
            </a:solidFill>
          </a:ln>
        </p:spPr>
      </p:cxnSp>
      <p:cxnSp>
        <p:nvCxnSpPr>
          <p:cNvPr id="472" name="Google Shape;356;p36"/>
          <p:cNvCxnSpPr>
            <a:stCxn id="470" idx="0"/>
            <a:endCxn id="469" idx="0"/>
          </p:cNvCxnSpPr>
          <p:nvPr/>
        </p:nvCxnSpPr>
        <p:spPr>
          <a:xfrm>
            <a:off x="1071899" y="2600825"/>
            <a:ext cx="3263900" cy="114300"/>
          </a:xfrm>
          <a:prstGeom prst="bentConnector3">
            <a:avLst>
              <a:gd name="adj1" fmla="val 40856"/>
            </a:avLst>
          </a:prstGeom>
          <a:ln>
            <a:solidFill>
              <a:srgbClr val="E9B245"/>
            </a:solidFill>
          </a:ln>
        </p:spPr>
      </p:cxnSp>
      <p:cxnSp>
        <p:nvCxnSpPr>
          <p:cNvPr id="474" name="Google Shape;358;p36"/>
          <p:cNvCxnSpPr>
            <a:cxnSpLocks/>
          </p:cNvCxnSpPr>
          <p:nvPr/>
        </p:nvCxnSpPr>
        <p:spPr>
          <a:xfrm flipH="1">
            <a:off x="4943223" y="1239652"/>
            <a:ext cx="2324100" cy="1651000"/>
          </a:xfrm>
          <a:prstGeom prst="bentConnector2">
            <a:avLst/>
          </a:prstGeom>
          <a:ln>
            <a:solidFill>
              <a:srgbClr val="E9B245"/>
            </a:solidFill>
          </a:ln>
        </p:spPr>
      </p:cxnSp>
      <p:sp>
        <p:nvSpPr>
          <p:cNvPr id="437" name="Google Shape;321;p36"/>
          <p:cNvSpPr/>
          <p:nvPr/>
        </p:nvSpPr>
        <p:spPr>
          <a:xfrm>
            <a:off x="-24017" y="1280"/>
            <a:ext cx="9192002" cy="347402"/>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438" name="Google Shape;322;p36"/>
          <p:cNvSpPr txBox="1"/>
          <p:nvPr/>
        </p:nvSpPr>
        <p:spPr>
          <a:xfrm>
            <a:off x="194571" y="83474"/>
            <a:ext cx="22344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439" name="Google Shape;323;p36" descr="Google Shape;323;p36"/>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440" name="Google Shape;324;p36"/>
          <p:cNvSpPr/>
          <p:nvPr/>
        </p:nvSpPr>
        <p:spPr>
          <a:xfrm>
            <a:off x="-24017" y="5004891"/>
            <a:ext cx="9192002" cy="149701"/>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441" name="Google Shape;325;p36"/>
          <p:cNvSpPr txBox="1">
            <a:spLocks noGrp="1"/>
          </p:cNvSpPr>
          <p:nvPr>
            <p:ph type="title"/>
          </p:nvPr>
        </p:nvSpPr>
        <p:spPr>
          <a:xfrm>
            <a:off x="3200631" y="437800"/>
            <a:ext cx="2841301" cy="442201"/>
          </a:xfrm>
          <a:prstGeom prst="rect">
            <a:avLst/>
          </a:prstGeom>
        </p:spPr>
        <p:txBody>
          <a:bodyPr/>
          <a:lstStyle>
            <a:lvl1pPr>
              <a:defRPr sz="1800" b="1">
                <a:latin typeface="Helvetica Neue"/>
                <a:ea typeface="Helvetica Neue"/>
                <a:cs typeface="Helvetica Neue"/>
                <a:sym typeface="Helvetica Neue"/>
              </a:defRPr>
            </a:lvl1pPr>
          </a:lstStyle>
          <a:p>
            <a:r>
              <a:t>Why Kingsley Gate?</a:t>
            </a:r>
          </a:p>
        </p:txBody>
      </p:sp>
      <p:sp>
        <p:nvSpPr>
          <p:cNvPr id="442" name="Google Shape;326;p36"/>
          <p:cNvSpPr/>
          <p:nvPr/>
        </p:nvSpPr>
        <p:spPr>
          <a:xfrm>
            <a:off x="3055291" y="548626"/>
            <a:ext cx="71401" cy="266701"/>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443" name="Google Shape;327;p36"/>
          <p:cNvSpPr/>
          <p:nvPr/>
        </p:nvSpPr>
        <p:spPr>
          <a:xfrm>
            <a:off x="3125899" y="1506603"/>
            <a:ext cx="2427301" cy="2427302"/>
          </a:xfrm>
          <a:prstGeom prst="ellipse">
            <a:avLst/>
          </a:prstGeom>
          <a:solidFill>
            <a:srgbClr val="AA0A6C"/>
          </a:solidFill>
          <a:ln>
            <a:solidFill>
              <a:srgbClr val="A7A7A7"/>
            </a:solidFill>
          </a:ln>
        </p:spPr>
        <p:txBody>
          <a:bodyPr lIns="45719" rIns="45719" anchor="ctr"/>
          <a:lstStyle/>
          <a:p>
            <a:pPr algn="ctr"/>
            <a:endParaRPr/>
          </a:p>
        </p:txBody>
      </p:sp>
      <p:sp>
        <p:nvSpPr>
          <p:cNvPr id="444" name="Google Shape;328;p36"/>
          <p:cNvSpPr txBox="1"/>
          <p:nvPr/>
        </p:nvSpPr>
        <p:spPr>
          <a:xfrm>
            <a:off x="3464499" y="2095575"/>
            <a:ext cx="1832701" cy="4800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lnSpc>
                <a:spcPct val="80000"/>
              </a:lnSpc>
              <a:defRPr sz="1200" b="1">
                <a:solidFill>
                  <a:srgbClr val="FFFFFF"/>
                </a:solidFill>
                <a:latin typeface="Helvetica Neue"/>
                <a:ea typeface="Helvetica Neue"/>
                <a:cs typeface="Helvetica Neue"/>
                <a:sym typeface="Helvetica Neue"/>
              </a:defRPr>
            </a:lvl1pPr>
          </a:lstStyle>
          <a:p>
            <a:r>
              <a:rPr dirty="0"/>
              <a:t>Leadership Through Decision Making</a:t>
            </a:r>
          </a:p>
        </p:txBody>
      </p:sp>
      <p:sp>
        <p:nvSpPr>
          <p:cNvPr id="445" name="Google Shape;329;p36"/>
          <p:cNvSpPr txBox="1"/>
          <p:nvPr/>
        </p:nvSpPr>
        <p:spPr>
          <a:xfrm>
            <a:off x="3397398" y="2575874"/>
            <a:ext cx="1884300" cy="684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defRPr sz="700">
                <a:solidFill>
                  <a:srgbClr val="FFFFFF"/>
                </a:solidFill>
                <a:latin typeface="Helvetica Neue"/>
                <a:ea typeface="Helvetica Neue"/>
                <a:cs typeface="Helvetica Neue"/>
                <a:sym typeface="Helvetica Neue"/>
              </a:defRPr>
            </a:lvl1pPr>
          </a:lstStyle>
          <a:p>
            <a:r>
              <a:rPr lang="en-US" sz="800" dirty="0"/>
              <a:t>Each executive search engagement is customized to the hiring organization’s needs, ensuring a deep understanding of your operating culture, business objectives, and leadership requirements</a:t>
            </a:r>
          </a:p>
        </p:txBody>
      </p:sp>
      <p:sp>
        <p:nvSpPr>
          <p:cNvPr id="446" name="Google Shape;330;p36"/>
          <p:cNvSpPr txBox="1"/>
          <p:nvPr/>
        </p:nvSpPr>
        <p:spPr>
          <a:xfrm>
            <a:off x="394298" y="1537324"/>
            <a:ext cx="2583602" cy="446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lang="en-US" dirty="0"/>
              <a:t>Well-versed in the nuances of your sector, we offer </a:t>
            </a:r>
            <a:r>
              <a:rPr lang="en-US" b="1" dirty="0"/>
              <a:t>deep insights into the specific roles, skill sets, and industry trends </a:t>
            </a:r>
            <a:r>
              <a:rPr lang="en-US" dirty="0"/>
              <a:t>vital for effective leadership</a:t>
            </a:r>
          </a:p>
        </p:txBody>
      </p:sp>
      <p:sp>
        <p:nvSpPr>
          <p:cNvPr id="447" name="Google Shape;331;p36"/>
          <p:cNvSpPr txBox="1"/>
          <p:nvPr/>
        </p:nvSpPr>
        <p:spPr>
          <a:xfrm>
            <a:off x="277748" y="2801474"/>
            <a:ext cx="2290899" cy="800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lvl1pPr>
              <a:defRPr sz="800">
                <a:solidFill>
                  <a:srgbClr val="003B5B"/>
                </a:solidFill>
                <a:latin typeface="Helvetica Neue"/>
                <a:ea typeface="Helvetica Neue"/>
                <a:cs typeface="Helvetica Neue"/>
                <a:sym typeface="Helvetica Neue"/>
              </a:defRPr>
            </a:lvl1pPr>
          </a:lstStyle>
          <a:p>
            <a:r>
              <a:rPr lang="en-US" dirty="0"/>
              <a:t>We understand the opportunities and challenges new technologies can bring to your company and help you </a:t>
            </a:r>
            <a:r>
              <a:rPr lang="en-US" b="1" dirty="0"/>
              <a:t>stay on top of the innovation game</a:t>
            </a:r>
            <a:r>
              <a:rPr lang="en-US" dirty="0"/>
              <a:t> by looking beyond your sector for the </a:t>
            </a:r>
            <a:r>
              <a:rPr lang="en-US" b="1" dirty="0"/>
              <a:t>best digital athletes</a:t>
            </a:r>
            <a:endParaRPr lang="en-US" sz="800" b="1" dirty="0"/>
          </a:p>
        </p:txBody>
      </p:sp>
      <p:sp>
        <p:nvSpPr>
          <p:cNvPr id="448" name="Google Shape;332;p36"/>
          <p:cNvSpPr/>
          <p:nvPr/>
        </p:nvSpPr>
        <p:spPr>
          <a:xfrm flipH="1">
            <a:off x="426199" y="1115663"/>
            <a:ext cx="1298701" cy="307801"/>
          </a:xfrm>
          <a:prstGeom prst="roundRect">
            <a:avLst>
              <a:gd name="adj" fmla="val 14726"/>
            </a:avLst>
          </a:prstGeom>
          <a:gradFill>
            <a:gsLst>
              <a:gs pos="0">
                <a:srgbClr val="005685"/>
              </a:gs>
              <a:gs pos="100000">
                <a:srgbClr val="003B5B"/>
              </a:gs>
            </a:gsLst>
            <a:lin ang="5400011"/>
          </a:gradFill>
          <a:ln w="12700">
            <a:miter lim="400000"/>
          </a:ln>
        </p:spPr>
        <p:txBody>
          <a:bodyPr lIns="45719" rIns="45719" anchor="ctr"/>
          <a:lstStyle/>
          <a:p>
            <a:pPr algn="ctr">
              <a:defRPr sz="1600">
                <a:solidFill>
                  <a:srgbClr val="FFFFFF"/>
                </a:solidFill>
              </a:defRPr>
            </a:pPr>
            <a:endParaRPr/>
          </a:p>
        </p:txBody>
      </p:sp>
      <p:sp>
        <p:nvSpPr>
          <p:cNvPr id="449" name="Google Shape;333;p36"/>
          <p:cNvSpPr txBox="1"/>
          <p:nvPr/>
        </p:nvSpPr>
        <p:spPr>
          <a:xfrm>
            <a:off x="465798" y="1113424"/>
            <a:ext cx="1298701" cy="293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a:solidFill>
                  <a:srgbClr val="FFFFFF"/>
                </a:solidFill>
              </a:defRPr>
            </a:lvl1pPr>
          </a:lstStyle>
          <a:p>
            <a:r>
              <a:t>Domain Expertise</a:t>
            </a:r>
          </a:p>
        </p:txBody>
      </p:sp>
      <p:sp>
        <p:nvSpPr>
          <p:cNvPr id="450" name="Google Shape;334;p36"/>
          <p:cNvSpPr/>
          <p:nvPr/>
        </p:nvSpPr>
        <p:spPr>
          <a:xfrm>
            <a:off x="386598" y="1075324"/>
            <a:ext cx="1377901" cy="388501"/>
          </a:xfrm>
          <a:prstGeom prst="roundRect">
            <a:avLst>
              <a:gd name="adj" fmla="val 16667"/>
            </a:avLst>
          </a:prstGeom>
          <a:ln w="19050">
            <a:solidFill>
              <a:srgbClr val="005685"/>
            </a:solidFill>
          </a:ln>
        </p:spPr>
        <p:txBody>
          <a:bodyPr lIns="45719" rIns="45719" anchor="ctr"/>
          <a:lstStyle/>
          <a:p>
            <a:pPr algn="ctr">
              <a:defRPr sz="2000">
                <a:solidFill>
                  <a:srgbClr val="E9B245"/>
                </a:solidFill>
              </a:defRPr>
            </a:pPr>
            <a:endParaRPr/>
          </a:p>
        </p:txBody>
      </p:sp>
      <p:sp>
        <p:nvSpPr>
          <p:cNvPr id="451" name="Google Shape;335;p36"/>
          <p:cNvSpPr/>
          <p:nvPr/>
        </p:nvSpPr>
        <p:spPr>
          <a:xfrm flipH="1">
            <a:off x="426199" y="2451674"/>
            <a:ext cx="1298701" cy="307802"/>
          </a:xfrm>
          <a:prstGeom prst="roundRect">
            <a:avLst>
              <a:gd name="adj" fmla="val 14726"/>
            </a:avLst>
          </a:prstGeom>
          <a:gradFill>
            <a:gsLst>
              <a:gs pos="0">
                <a:srgbClr val="336476"/>
              </a:gs>
              <a:gs pos="100000">
                <a:srgbClr val="0D1619"/>
              </a:gs>
            </a:gsLst>
            <a:lin ang="5400011"/>
          </a:gradFill>
          <a:ln w="12700">
            <a:miter lim="400000"/>
          </a:ln>
        </p:spPr>
        <p:txBody>
          <a:bodyPr lIns="45719" rIns="45719" anchor="ctr"/>
          <a:lstStyle/>
          <a:p>
            <a:pPr algn="ctr">
              <a:defRPr sz="1600">
                <a:solidFill>
                  <a:srgbClr val="FFFFFF"/>
                </a:solidFill>
              </a:defRPr>
            </a:pPr>
            <a:endParaRPr/>
          </a:p>
        </p:txBody>
      </p:sp>
      <p:sp>
        <p:nvSpPr>
          <p:cNvPr id="452" name="Google Shape;336;p36"/>
          <p:cNvSpPr txBox="1"/>
          <p:nvPr/>
        </p:nvSpPr>
        <p:spPr>
          <a:xfrm>
            <a:off x="433699" y="2451674"/>
            <a:ext cx="1298700" cy="293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a:solidFill>
                  <a:srgbClr val="FFFFFF"/>
                </a:solidFill>
              </a:defRPr>
            </a:lvl1pPr>
          </a:lstStyle>
          <a:p>
            <a:r>
              <a:t>Digital Cross Pollution</a:t>
            </a:r>
          </a:p>
        </p:txBody>
      </p:sp>
      <p:sp>
        <p:nvSpPr>
          <p:cNvPr id="453" name="Google Shape;337;p36"/>
          <p:cNvSpPr txBox="1"/>
          <p:nvPr/>
        </p:nvSpPr>
        <p:spPr>
          <a:xfrm>
            <a:off x="6403775" y="2660549"/>
            <a:ext cx="2179951" cy="815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lvl1pPr>
              <a:defRPr sz="800">
                <a:solidFill>
                  <a:srgbClr val="003B5B"/>
                </a:solidFill>
                <a:latin typeface="Helvetica Neue"/>
                <a:ea typeface="Helvetica Neue"/>
                <a:cs typeface="Helvetica Neue"/>
                <a:sym typeface="Helvetica Neue"/>
              </a:defRPr>
            </a:lvl1pPr>
          </a:lstStyle>
          <a:p>
            <a:r>
              <a:rPr lang="en-US" dirty="0"/>
              <a:t>We are a diverse firm at our core; 35% of our consultants are female and 1 in 5 is based in an emerging market, allowing us to </a:t>
            </a:r>
            <a:r>
              <a:rPr lang="en-US" b="1" dirty="0"/>
              <a:t>source a diverse and exceptional talent slate </a:t>
            </a:r>
            <a:r>
              <a:rPr lang="en-US" dirty="0"/>
              <a:t>for your organization</a:t>
            </a:r>
            <a:endParaRPr lang="en-US" sz="800" dirty="0"/>
          </a:p>
        </p:txBody>
      </p:sp>
      <p:sp>
        <p:nvSpPr>
          <p:cNvPr id="454" name="Google Shape;338;p36"/>
          <p:cNvSpPr/>
          <p:nvPr/>
        </p:nvSpPr>
        <p:spPr>
          <a:xfrm flipH="1">
            <a:off x="6525874" y="2293024"/>
            <a:ext cx="1298701" cy="307801"/>
          </a:xfrm>
          <a:prstGeom prst="roundRect">
            <a:avLst>
              <a:gd name="adj" fmla="val 14726"/>
            </a:avLst>
          </a:prstGeom>
          <a:gradFill>
            <a:gsLst>
              <a:gs pos="0">
                <a:srgbClr val="336476"/>
              </a:gs>
              <a:gs pos="100000">
                <a:srgbClr val="0D1619"/>
              </a:gs>
            </a:gsLst>
            <a:lin ang="5400011"/>
          </a:gradFill>
          <a:ln w="12700">
            <a:miter lim="400000"/>
          </a:ln>
        </p:spPr>
        <p:txBody>
          <a:bodyPr lIns="45719" rIns="45719" anchor="ctr"/>
          <a:lstStyle/>
          <a:p>
            <a:pPr algn="ctr">
              <a:defRPr sz="1600">
                <a:solidFill>
                  <a:srgbClr val="FFFFFF"/>
                </a:solidFill>
              </a:defRPr>
            </a:pPr>
            <a:endParaRPr/>
          </a:p>
        </p:txBody>
      </p:sp>
      <p:sp>
        <p:nvSpPr>
          <p:cNvPr id="455" name="Google Shape;339;p36"/>
          <p:cNvSpPr txBox="1"/>
          <p:nvPr/>
        </p:nvSpPr>
        <p:spPr>
          <a:xfrm>
            <a:off x="6525874" y="2293036"/>
            <a:ext cx="1298701" cy="293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a:solidFill>
                  <a:srgbClr val="FFFFFF"/>
                </a:solidFill>
              </a:defRPr>
            </a:lvl1pPr>
          </a:lstStyle>
          <a:p>
            <a:r>
              <a:t>Focus On Diversity</a:t>
            </a:r>
          </a:p>
        </p:txBody>
      </p:sp>
      <p:sp>
        <p:nvSpPr>
          <p:cNvPr id="456" name="Google Shape;340;p36"/>
          <p:cNvSpPr/>
          <p:nvPr/>
        </p:nvSpPr>
        <p:spPr>
          <a:xfrm>
            <a:off x="6486275" y="2252685"/>
            <a:ext cx="1377901" cy="388501"/>
          </a:xfrm>
          <a:prstGeom prst="roundRect">
            <a:avLst>
              <a:gd name="adj" fmla="val 16667"/>
            </a:avLst>
          </a:prstGeom>
          <a:ln w="19050">
            <a:solidFill>
              <a:srgbClr val="1F3D48"/>
            </a:solidFill>
          </a:ln>
        </p:spPr>
        <p:txBody>
          <a:bodyPr lIns="45719" rIns="45719" anchor="ctr"/>
          <a:lstStyle/>
          <a:p>
            <a:pPr algn="ctr">
              <a:defRPr sz="2000">
                <a:solidFill>
                  <a:srgbClr val="E9B245"/>
                </a:solidFill>
              </a:defRPr>
            </a:pPr>
            <a:endParaRPr/>
          </a:p>
        </p:txBody>
      </p:sp>
      <p:sp>
        <p:nvSpPr>
          <p:cNvPr id="457" name="Google Shape;341;p36"/>
          <p:cNvSpPr txBox="1"/>
          <p:nvPr/>
        </p:nvSpPr>
        <p:spPr>
          <a:xfrm>
            <a:off x="347273" y="4212925"/>
            <a:ext cx="2894702" cy="561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800">
                <a:solidFill>
                  <a:srgbClr val="003B5B"/>
                </a:solidFill>
                <a:latin typeface="Helvetica Neue"/>
                <a:ea typeface="Helvetica Neue"/>
                <a:cs typeface="Helvetica Neue"/>
                <a:sym typeface="Helvetica Neue"/>
              </a:defRPr>
            </a:lvl1pPr>
          </a:lstStyle>
          <a:p>
            <a:r>
              <a:rPr lang="en-US" dirty="0"/>
              <a:t>We seamlessly </a:t>
            </a:r>
            <a:r>
              <a:rPr lang="en-US" b="1" dirty="0"/>
              <a:t>partner with our global functional experts </a:t>
            </a:r>
            <a:r>
              <a:rPr lang="en-US" dirty="0"/>
              <a:t>(e.g., corporate officers, human resources) to deliver our best, 100% of the time</a:t>
            </a:r>
          </a:p>
        </p:txBody>
      </p:sp>
      <p:sp>
        <p:nvSpPr>
          <p:cNvPr id="458" name="Google Shape;342;p36"/>
          <p:cNvSpPr/>
          <p:nvPr/>
        </p:nvSpPr>
        <p:spPr>
          <a:xfrm flipH="1">
            <a:off x="440849" y="3899763"/>
            <a:ext cx="1298700" cy="307801"/>
          </a:xfrm>
          <a:prstGeom prst="roundRect">
            <a:avLst>
              <a:gd name="adj" fmla="val 14726"/>
            </a:avLst>
          </a:prstGeom>
          <a:gradFill>
            <a:gsLst>
              <a:gs pos="0">
                <a:srgbClr val="680040"/>
              </a:gs>
              <a:gs pos="50000">
                <a:srgbClr val="96005C"/>
              </a:gs>
              <a:gs pos="100000">
                <a:srgbClr val="B3006E"/>
              </a:gs>
            </a:gsLst>
            <a:lin ang="8099330"/>
          </a:gradFill>
          <a:ln w="12700">
            <a:miter lim="400000"/>
          </a:ln>
        </p:spPr>
        <p:txBody>
          <a:bodyPr lIns="45719" rIns="45719" anchor="ctr"/>
          <a:lstStyle/>
          <a:p>
            <a:pPr>
              <a:defRPr sz="1600">
                <a:solidFill>
                  <a:srgbClr val="FFFFFF"/>
                </a:solidFill>
              </a:defRPr>
            </a:pPr>
            <a:endParaRPr/>
          </a:p>
        </p:txBody>
      </p:sp>
      <p:sp>
        <p:nvSpPr>
          <p:cNvPr id="459" name="Google Shape;343;p36"/>
          <p:cNvSpPr txBox="1"/>
          <p:nvPr/>
        </p:nvSpPr>
        <p:spPr>
          <a:xfrm>
            <a:off x="433699" y="3899763"/>
            <a:ext cx="1298700" cy="4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800">
                <a:solidFill>
                  <a:srgbClr val="FFFFFF"/>
                </a:solidFill>
              </a:defRPr>
            </a:lvl1pPr>
          </a:lstStyle>
          <a:p>
            <a:r>
              <a:t>Functional Capabilities</a:t>
            </a:r>
          </a:p>
        </p:txBody>
      </p:sp>
      <p:sp>
        <p:nvSpPr>
          <p:cNvPr id="460" name="Google Shape;344;p36"/>
          <p:cNvSpPr/>
          <p:nvPr/>
        </p:nvSpPr>
        <p:spPr>
          <a:xfrm>
            <a:off x="401248" y="3857125"/>
            <a:ext cx="1377901" cy="388501"/>
          </a:xfrm>
          <a:prstGeom prst="roundRect">
            <a:avLst>
              <a:gd name="adj" fmla="val 16667"/>
            </a:avLst>
          </a:prstGeom>
          <a:ln w="19050">
            <a:solidFill>
              <a:srgbClr val="AA096C"/>
            </a:solidFill>
          </a:ln>
        </p:spPr>
        <p:txBody>
          <a:bodyPr lIns="45719" rIns="45719" anchor="ctr"/>
          <a:lstStyle/>
          <a:p>
            <a:pPr>
              <a:defRPr sz="2000">
                <a:solidFill>
                  <a:srgbClr val="E9B245"/>
                </a:solidFill>
              </a:defRPr>
            </a:pPr>
            <a:endParaRPr/>
          </a:p>
        </p:txBody>
      </p:sp>
      <p:sp>
        <p:nvSpPr>
          <p:cNvPr id="461" name="Google Shape;345;p36"/>
          <p:cNvSpPr txBox="1"/>
          <p:nvPr/>
        </p:nvSpPr>
        <p:spPr>
          <a:xfrm>
            <a:off x="6300185" y="4211076"/>
            <a:ext cx="2283542" cy="700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lang="en-US" dirty="0"/>
              <a:t>We have </a:t>
            </a:r>
            <a:r>
              <a:rPr lang="en-US" b="1" dirty="0"/>
              <a:t>access to a global network of senior professionals within your sector and beyond, </a:t>
            </a:r>
            <a:r>
              <a:rPr lang="en-US" dirty="0"/>
              <a:t>including executives who may not be actively seeking new opportunities but are open to considering strategic career moves</a:t>
            </a:r>
            <a:endParaRPr lang="en-US" sz="800" dirty="0"/>
          </a:p>
        </p:txBody>
      </p:sp>
      <p:sp>
        <p:nvSpPr>
          <p:cNvPr id="462" name="Google Shape;346;p36"/>
          <p:cNvSpPr txBox="1"/>
          <p:nvPr/>
        </p:nvSpPr>
        <p:spPr>
          <a:xfrm>
            <a:off x="6342444" y="1506966"/>
            <a:ext cx="2476501" cy="4467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lang="en-US" dirty="0"/>
              <a:t>We employ a rigorous </a:t>
            </a:r>
            <a:r>
              <a:rPr lang="en-US" b="1" dirty="0"/>
              <a:t>and objective assessment process to evaluate candidates</a:t>
            </a:r>
            <a:r>
              <a:rPr lang="en-US" dirty="0"/>
              <a:t>, ensuring that only the most suitable individuals are put forward</a:t>
            </a:r>
          </a:p>
        </p:txBody>
      </p:sp>
      <p:sp>
        <p:nvSpPr>
          <p:cNvPr id="463" name="Google Shape;347;p36"/>
          <p:cNvSpPr/>
          <p:nvPr/>
        </p:nvSpPr>
        <p:spPr>
          <a:xfrm flipH="1">
            <a:off x="6344333" y="3809776"/>
            <a:ext cx="1298701" cy="307801"/>
          </a:xfrm>
          <a:prstGeom prst="roundRect">
            <a:avLst>
              <a:gd name="adj" fmla="val 14726"/>
            </a:avLst>
          </a:prstGeom>
          <a:gradFill>
            <a:gsLst>
              <a:gs pos="0">
                <a:srgbClr val="680040"/>
              </a:gs>
              <a:gs pos="50000">
                <a:srgbClr val="96005C"/>
              </a:gs>
              <a:gs pos="100000">
                <a:srgbClr val="B3006E"/>
              </a:gs>
            </a:gsLst>
            <a:lin ang="8099330"/>
          </a:gradFill>
          <a:ln w="12700">
            <a:miter lim="400000"/>
          </a:ln>
        </p:spPr>
        <p:txBody>
          <a:bodyPr lIns="45719" rIns="45719" anchor="ctr"/>
          <a:lstStyle/>
          <a:p>
            <a:pPr algn="ctr">
              <a:defRPr sz="1600">
                <a:solidFill>
                  <a:srgbClr val="FFFFFF"/>
                </a:solidFill>
              </a:defRPr>
            </a:pPr>
            <a:endParaRPr/>
          </a:p>
        </p:txBody>
      </p:sp>
      <p:sp>
        <p:nvSpPr>
          <p:cNvPr id="464" name="Google Shape;348;p36"/>
          <p:cNvSpPr txBox="1"/>
          <p:nvPr/>
        </p:nvSpPr>
        <p:spPr>
          <a:xfrm>
            <a:off x="6344333" y="3809776"/>
            <a:ext cx="1298701" cy="293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800">
                <a:solidFill>
                  <a:srgbClr val="FFFFFF"/>
                </a:solidFill>
              </a:defRPr>
            </a:lvl1pPr>
          </a:lstStyle>
          <a:p>
            <a:r>
              <a:t>Robust Network</a:t>
            </a:r>
          </a:p>
        </p:txBody>
      </p:sp>
      <p:sp>
        <p:nvSpPr>
          <p:cNvPr id="465" name="Google Shape;349;p36"/>
          <p:cNvSpPr/>
          <p:nvPr/>
        </p:nvSpPr>
        <p:spPr>
          <a:xfrm>
            <a:off x="6304733" y="3769415"/>
            <a:ext cx="1377901" cy="388501"/>
          </a:xfrm>
          <a:prstGeom prst="roundRect">
            <a:avLst>
              <a:gd name="adj" fmla="val 16667"/>
            </a:avLst>
          </a:prstGeom>
          <a:ln w="19050">
            <a:solidFill>
              <a:srgbClr val="AA096C"/>
            </a:solidFill>
          </a:ln>
        </p:spPr>
        <p:txBody>
          <a:bodyPr lIns="45719" rIns="45719" anchor="ctr"/>
          <a:lstStyle/>
          <a:p>
            <a:pPr algn="ctr">
              <a:defRPr sz="2000">
                <a:solidFill>
                  <a:srgbClr val="E9B245"/>
                </a:solidFill>
              </a:defRPr>
            </a:pPr>
            <a:endParaRPr/>
          </a:p>
        </p:txBody>
      </p:sp>
      <p:sp>
        <p:nvSpPr>
          <p:cNvPr id="466" name="Google Shape;350;p36"/>
          <p:cNvSpPr/>
          <p:nvPr/>
        </p:nvSpPr>
        <p:spPr>
          <a:xfrm flipH="1">
            <a:off x="6382045" y="1053971"/>
            <a:ext cx="1298701" cy="307801"/>
          </a:xfrm>
          <a:prstGeom prst="roundRect">
            <a:avLst>
              <a:gd name="adj" fmla="val 14726"/>
            </a:avLst>
          </a:prstGeom>
          <a:gradFill>
            <a:gsLst>
              <a:gs pos="0">
                <a:srgbClr val="005685"/>
              </a:gs>
              <a:gs pos="100000">
                <a:srgbClr val="003B5B"/>
              </a:gs>
            </a:gsLst>
            <a:lin ang="5400011"/>
          </a:gradFill>
          <a:ln w="12700">
            <a:miter lim="400000"/>
          </a:ln>
        </p:spPr>
        <p:txBody>
          <a:bodyPr lIns="45719" rIns="45719" anchor="ctr"/>
          <a:lstStyle/>
          <a:p>
            <a:pPr algn="ctr">
              <a:defRPr sz="1600">
                <a:solidFill>
                  <a:srgbClr val="FFFFFF"/>
                </a:solidFill>
              </a:defRPr>
            </a:pPr>
            <a:endParaRPr/>
          </a:p>
        </p:txBody>
      </p:sp>
      <p:sp>
        <p:nvSpPr>
          <p:cNvPr id="467" name="Google Shape;351;p36"/>
          <p:cNvSpPr txBox="1"/>
          <p:nvPr/>
        </p:nvSpPr>
        <p:spPr>
          <a:xfrm>
            <a:off x="6377758" y="1046271"/>
            <a:ext cx="1298701" cy="4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a:solidFill>
                  <a:srgbClr val="FFFFFF"/>
                </a:solidFill>
              </a:defRPr>
            </a:lvl1pPr>
          </a:lstStyle>
          <a:p>
            <a:r>
              <a:t>Rigorous Assessments</a:t>
            </a:r>
          </a:p>
        </p:txBody>
      </p:sp>
      <p:sp>
        <p:nvSpPr>
          <p:cNvPr id="468" name="Google Shape;352;p36"/>
          <p:cNvSpPr/>
          <p:nvPr/>
        </p:nvSpPr>
        <p:spPr>
          <a:xfrm>
            <a:off x="6342444" y="1015271"/>
            <a:ext cx="1377901" cy="388501"/>
          </a:xfrm>
          <a:prstGeom prst="roundRect">
            <a:avLst>
              <a:gd name="adj" fmla="val 16667"/>
            </a:avLst>
          </a:prstGeom>
          <a:ln w="19050">
            <a:solidFill>
              <a:srgbClr val="005685"/>
            </a:solidFill>
          </a:ln>
        </p:spPr>
        <p:txBody>
          <a:bodyPr lIns="45719" rIns="45719" anchor="ctr"/>
          <a:lstStyle/>
          <a:p>
            <a:pPr algn="ctr">
              <a:defRPr sz="2000">
                <a:solidFill>
                  <a:srgbClr val="E9B245"/>
                </a:solidFill>
              </a:defRPr>
            </a:pPr>
            <a:endParaRPr/>
          </a:p>
        </p:txBody>
      </p:sp>
      <p:sp>
        <p:nvSpPr>
          <p:cNvPr id="469" name="Google Shape;353;p36"/>
          <p:cNvSpPr/>
          <p:nvPr/>
        </p:nvSpPr>
        <p:spPr>
          <a:xfrm>
            <a:off x="3045799" y="1423474"/>
            <a:ext cx="2583601" cy="2583602"/>
          </a:xfrm>
          <a:prstGeom prst="ellipse">
            <a:avLst/>
          </a:prstGeom>
          <a:ln w="19050">
            <a:solidFill>
              <a:srgbClr val="AA096C"/>
            </a:solidFill>
          </a:ln>
        </p:spPr>
        <p:txBody>
          <a:bodyPr lIns="45719" rIns="45719" anchor="ctr"/>
          <a:lstStyle/>
          <a:p>
            <a:pPr algn="ctr">
              <a:defRPr sz="4800"/>
            </a:pPr>
            <a:endParaRPr/>
          </a:p>
        </p:txBody>
      </p:sp>
      <p:sp>
        <p:nvSpPr>
          <p:cNvPr id="470" name="Google Shape;354;p36"/>
          <p:cNvSpPr/>
          <p:nvPr/>
        </p:nvSpPr>
        <p:spPr>
          <a:xfrm>
            <a:off x="386598" y="2411324"/>
            <a:ext cx="1377901" cy="388501"/>
          </a:xfrm>
          <a:prstGeom prst="roundRect">
            <a:avLst>
              <a:gd name="adj" fmla="val 16667"/>
            </a:avLst>
          </a:prstGeom>
          <a:ln w="19050">
            <a:solidFill>
              <a:srgbClr val="1F3D48"/>
            </a:solidFill>
          </a:ln>
        </p:spPr>
        <p:txBody>
          <a:bodyPr lIns="45719" rIns="45719" anchor="ctr"/>
          <a:lstStyle/>
          <a:p>
            <a:pPr algn="ctr">
              <a:defRPr sz="2000">
                <a:solidFill>
                  <a:srgbClr val="E9B245"/>
                </a:solidFill>
              </a:defRPr>
            </a:pPr>
            <a:endParaRPr/>
          </a:p>
        </p:txBody>
      </p:sp>
      <p:sp>
        <p:nvSpPr>
          <p:cNvPr id="477" name="Google Shape;361;p36"/>
          <p:cNvSpPr txBox="1"/>
          <p:nvPr/>
        </p:nvSpPr>
        <p:spPr>
          <a:xfrm>
            <a:off x="6561725" y="83467"/>
            <a:ext cx="20220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Who we are</a:t>
            </a:r>
          </a:p>
        </p:txBody>
      </p:sp>
      <p:sp>
        <p:nvSpPr>
          <p:cNvPr id="2" name="Rectangle 1">
            <a:extLst>
              <a:ext uri="{FF2B5EF4-FFF2-40B4-BE49-F238E27FC236}">
                <a16:creationId xmlns:a16="http://schemas.microsoft.com/office/drawing/2014/main" id="{6D32DF27-EC6D-E1DD-507B-A320A3430EBF}"/>
              </a:ext>
            </a:extLst>
          </p:cNvPr>
          <p:cNvSpPr/>
          <p:nvPr/>
        </p:nvSpPr>
        <p:spPr>
          <a:xfrm>
            <a:off x="7239699" y="525260"/>
            <a:ext cx="1034105" cy="307775"/>
          </a:xfrm>
          <a:prstGeom prst="rect">
            <a:avLst/>
          </a:prstGeom>
          <a:solidFill>
            <a:srgbClr val="FFFF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Arial"/>
              </a:rPr>
              <a:t>Option 2</a:t>
            </a:r>
          </a:p>
        </p:txBody>
      </p:sp>
      <p:sp>
        <p:nvSpPr>
          <p:cNvPr id="3" name="TextBox 2">
            <a:extLst>
              <a:ext uri="{FF2B5EF4-FFF2-40B4-BE49-F238E27FC236}">
                <a16:creationId xmlns:a16="http://schemas.microsoft.com/office/drawing/2014/main" id="{3E53DFE6-A00D-4781-C908-CEECD8C7F115}"/>
              </a:ext>
            </a:extLst>
          </p:cNvPr>
          <p:cNvSpPr txBox="1"/>
          <p:nvPr/>
        </p:nvSpPr>
        <p:spPr>
          <a:xfrm>
            <a:off x="7523536" y="3458546"/>
            <a:ext cx="1961997" cy="1169549"/>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Arial"/>
              </a:rPr>
              <a:t>Note to search team – feel free to make edits to make them more relevant and tailored to your client’s needs.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Google Shape;366;p37"/>
          <p:cNvSpPr txBox="1">
            <a:spLocks noGrp="1"/>
          </p:cNvSpPr>
          <p:nvPr>
            <p:ph type="title"/>
          </p:nvPr>
        </p:nvSpPr>
        <p:spPr>
          <a:xfrm>
            <a:off x="634148" y="422482"/>
            <a:ext cx="8010902" cy="520801"/>
          </a:xfrm>
          <a:prstGeom prst="rect">
            <a:avLst/>
          </a:prstGeom>
        </p:spPr>
        <p:txBody>
          <a:bodyPr/>
          <a:lstStyle/>
          <a:p>
            <a:pPr lvl="1">
              <a:defRPr sz="2300" b="1">
                <a:solidFill>
                  <a:srgbClr val="9C226A"/>
                </a:solidFill>
                <a:latin typeface="Helvetica Neue"/>
                <a:ea typeface="Helvetica Neue"/>
                <a:cs typeface="Helvetica Neue"/>
                <a:sym typeface="Helvetica Neue"/>
              </a:defRPr>
            </a:pPr>
            <a:r>
              <a:t>Our Global Practices</a:t>
            </a:r>
          </a:p>
        </p:txBody>
      </p:sp>
      <p:sp>
        <p:nvSpPr>
          <p:cNvPr id="480" name="Google Shape;367;p37"/>
          <p:cNvSpPr/>
          <p:nvPr/>
        </p:nvSpPr>
        <p:spPr>
          <a:xfrm>
            <a:off x="483128" y="559364"/>
            <a:ext cx="71371" cy="266677"/>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481" name="Google Shape;368;p37"/>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482" name="Google Shape;369;p37"/>
          <p:cNvSpPr txBox="1"/>
          <p:nvPr/>
        </p:nvSpPr>
        <p:spPr>
          <a:xfrm>
            <a:off x="194572" y="83474"/>
            <a:ext cx="22704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483" name="Google Shape;370;p37" descr="Google Shape;370;p37"/>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484" name="Google Shape;371;p37"/>
          <p:cNvSpPr/>
          <p:nvPr/>
        </p:nvSpPr>
        <p:spPr>
          <a:xfrm>
            <a:off x="-23992" y="5022415"/>
            <a:ext cx="9192002" cy="149701"/>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485" name="Google Shape;372;p37"/>
          <p:cNvSpPr txBox="1"/>
          <p:nvPr/>
        </p:nvSpPr>
        <p:spPr>
          <a:xfrm>
            <a:off x="543781" y="968765"/>
            <a:ext cx="1995902" cy="52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chor="ctr">
            <a:normAutofit/>
          </a:bodyPr>
          <a:lstStyle>
            <a:lvl1pPr>
              <a:defRPr sz="1800" b="1">
                <a:solidFill>
                  <a:srgbClr val="263D46"/>
                </a:solidFill>
                <a:latin typeface="Helvetica Neue"/>
                <a:ea typeface="Helvetica Neue"/>
                <a:cs typeface="Helvetica Neue"/>
                <a:sym typeface="Helvetica Neue"/>
              </a:defRPr>
            </a:lvl1pPr>
          </a:lstStyle>
          <a:p>
            <a:r>
              <a:rPr dirty="0"/>
              <a:t>by Industry</a:t>
            </a:r>
          </a:p>
        </p:txBody>
      </p:sp>
      <p:sp>
        <p:nvSpPr>
          <p:cNvPr id="486" name="Google Shape;373;p37"/>
          <p:cNvSpPr txBox="1"/>
          <p:nvPr/>
        </p:nvSpPr>
        <p:spPr>
          <a:xfrm>
            <a:off x="537250" y="1395312"/>
            <a:ext cx="3261600" cy="492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nSpc>
                <a:spcPct val="90000"/>
              </a:lnSpc>
              <a:defRPr sz="1000">
                <a:solidFill>
                  <a:srgbClr val="1F3D48"/>
                </a:solidFill>
                <a:latin typeface="Helvetica Neue"/>
                <a:ea typeface="Helvetica Neue"/>
                <a:cs typeface="Helvetica Neue"/>
                <a:sym typeface="Helvetica Neue"/>
              </a:defRPr>
            </a:lvl1pPr>
          </a:lstStyle>
          <a:p>
            <a:r>
              <a:rPr dirty="0"/>
              <a:t>Our global industry practices bring you a depth of expertise within each sector and sub-sectors to ensure you hire the best decision maker for your organization</a:t>
            </a:r>
          </a:p>
        </p:txBody>
      </p:sp>
      <p:sp>
        <p:nvSpPr>
          <p:cNvPr id="487" name="Google Shape;374;p37"/>
          <p:cNvSpPr txBox="1"/>
          <p:nvPr/>
        </p:nvSpPr>
        <p:spPr>
          <a:xfrm>
            <a:off x="4641294" y="943277"/>
            <a:ext cx="1995902" cy="52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chor="ctr">
            <a:normAutofit/>
          </a:bodyPr>
          <a:lstStyle>
            <a:lvl1pPr>
              <a:defRPr sz="1800" b="1">
                <a:solidFill>
                  <a:srgbClr val="263D47"/>
                </a:solidFill>
                <a:latin typeface="Helvetica Neue"/>
                <a:ea typeface="Helvetica Neue"/>
                <a:cs typeface="Helvetica Neue"/>
                <a:sym typeface="Helvetica Neue"/>
              </a:defRPr>
            </a:lvl1pPr>
          </a:lstStyle>
          <a:p>
            <a:r>
              <a:t>by Function</a:t>
            </a:r>
          </a:p>
        </p:txBody>
      </p:sp>
      <p:sp>
        <p:nvSpPr>
          <p:cNvPr id="488" name="Google Shape;375;p37"/>
          <p:cNvSpPr txBox="1"/>
          <p:nvPr/>
        </p:nvSpPr>
        <p:spPr>
          <a:xfrm>
            <a:off x="4634776" y="1369850"/>
            <a:ext cx="3757801" cy="492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nSpc>
                <a:spcPct val="90000"/>
              </a:lnSpc>
              <a:defRPr sz="1000">
                <a:solidFill>
                  <a:srgbClr val="1F3D48"/>
                </a:solidFill>
                <a:latin typeface="Helvetica Neue"/>
                <a:ea typeface="Helvetica Neue"/>
                <a:cs typeface="Helvetica Neue"/>
                <a:sym typeface="Helvetica Neue"/>
              </a:defRPr>
            </a:lvl1pPr>
          </a:lstStyle>
          <a:p>
            <a:r>
              <a:rPr dirty="0"/>
              <a:t>Our global functional practices bring you executive leaders with the required readiness and potential that ensure the greatest decision-making impact for your organization across all sectors</a:t>
            </a:r>
          </a:p>
        </p:txBody>
      </p:sp>
      <p:grpSp>
        <p:nvGrpSpPr>
          <p:cNvPr id="491" name="Google Shape;376;p37">
            <a:hlinkClick r:id="rId3"/>
          </p:cNvPr>
          <p:cNvGrpSpPr/>
          <p:nvPr/>
        </p:nvGrpSpPr>
        <p:grpSpPr>
          <a:xfrm>
            <a:off x="537240" y="1992597"/>
            <a:ext cx="3240302" cy="351001"/>
            <a:chOff x="0" y="0"/>
            <a:chExt cx="3240300" cy="350999"/>
          </a:xfrm>
        </p:grpSpPr>
        <p:sp>
          <p:nvSpPr>
            <p:cNvPr id="489"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a:p>
          </p:txBody>
        </p:sp>
        <p:sp>
          <p:nvSpPr>
            <p:cNvPr id="490" name="Financial Services"/>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rPr dirty="0"/>
                <a:t>Financial Services</a:t>
              </a:r>
            </a:p>
          </p:txBody>
        </p:sp>
      </p:grpSp>
      <p:grpSp>
        <p:nvGrpSpPr>
          <p:cNvPr id="494" name="Google Shape;377;p37">
            <a:hlinkClick r:id="rId4"/>
          </p:cNvPr>
          <p:cNvGrpSpPr/>
          <p:nvPr/>
        </p:nvGrpSpPr>
        <p:grpSpPr>
          <a:xfrm>
            <a:off x="537240" y="2406919"/>
            <a:ext cx="3240302" cy="351001"/>
            <a:chOff x="0" y="0"/>
            <a:chExt cx="3240300" cy="350999"/>
          </a:xfrm>
        </p:grpSpPr>
        <p:sp>
          <p:nvSpPr>
            <p:cNvPr id="492"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a:p>
          </p:txBody>
        </p:sp>
        <p:sp>
          <p:nvSpPr>
            <p:cNvPr id="493" name="Industrial"/>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t>Industrial</a:t>
              </a:r>
            </a:p>
          </p:txBody>
        </p:sp>
      </p:grpSp>
      <p:grpSp>
        <p:nvGrpSpPr>
          <p:cNvPr id="497" name="Google Shape;378;p37">
            <a:hlinkClick r:id="rId5"/>
          </p:cNvPr>
          <p:cNvGrpSpPr/>
          <p:nvPr/>
        </p:nvGrpSpPr>
        <p:grpSpPr>
          <a:xfrm>
            <a:off x="537240" y="2821241"/>
            <a:ext cx="3240302" cy="351001"/>
            <a:chOff x="0" y="0"/>
            <a:chExt cx="3240300" cy="350999"/>
          </a:xfrm>
        </p:grpSpPr>
        <p:sp>
          <p:nvSpPr>
            <p:cNvPr id="495"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a:p>
          </p:txBody>
        </p:sp>
        <p:sp>
          <p:nvSpPr>
            <p:cNvPr id="496" name="Technology"/>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t>Technology</a:t>
              </a:r>
            </a:p>
          </p:txBody>
        </p:sp>
      </p:grpSp>
      <p:grpSp>
        <p:nvGrpSpPr>
          <p:cNvPr id="500" name="Google Shape;379;p37">
            <a:hlinkClick r:id="rId6"/>
          </p:cNvPr>
          <p:cNvGrpSpPr/>
          <p:nvPr/>
        </p:nvGrpSpPr>
        <p:grpSpPr>
          <a:xfrm>
            <a:off x="537240" y="3235563"/>
            <a:ext cx="3240302" cy="351001"/>
            <a:chOff x="0" y="0"/>
            <a:chExt cx="3240300" cy="350999"/>
          </a:xfrm>
        </p:grpSpPr>
        <p:sp>
          <p:nvSpPr>
            <p:cNvPr id="498"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a:p>
          </p:txBody>
        </p:sp>
        <p:sp>
          <p:nvSpPr>
            <p:cNvPr id="499" name="Healthcare &amp; Life Sciences"/>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t>Healthcare &amp; Life Sciences</a:t>
              </a:r>
            </a:p>
          </p:txBody>
        </p:sp>
      </p:grpSp>
      <p:grpSp>
        <p:nvGrpSpPr>
          <p:cNvPr id="503" name="Google Shape;380;p37">
            <a:hlinkClick r:id="rId7"/>
          </p:cNvPr>
          <p:cNvGrpSpPr/>
          <p:nvPr/>
        </p:nvGrpSpPr>
        <p:grpSpPr>
          <a:xfrm>
            <a:off x="537240" y="3649886"/>
            <a:ext cx="3240302" cy="351001"/>
            <a:chOff x="0" y="0"/>
            <a:chExt cx="3240300" cy="350999"/>
          </a:xfrm>
        </p:grpSpPr>
        <p:sp>
          <p:nvSpPr>
            <p:cNvPr id="501"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a:p>
          </p:txBody>
        </p:sp>
        <p:sp>
          <p:nvSpPr>
            <p:cNvPr id="502" name="Consumer Markets"/>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t>Consumer Markets</a:t>
              </a:r>
            </a:p>
          </p:txBody>
        </p:sp>
      </p:grpSp>
      <p:grpSp>
        <p:nvGrpSpPr>
          <p:cNvPr id="506" name="Google Shape;381;p37">
            <a:hlinkClick r:id="rId8"/>
          </p:cNvPr>
          <p:cNvGrpSpPr/>
          <p:nvPr/>
        </p:nvGrpSpPr>
        <p:grpSpPr>
          <a:xfrm>
            <a:off x="537240" y="4064206"/>
            <a:ext cx="3240302" cy="351001"/>
            <a:chOff x="0" y="0"/>
            <a:chExt cx="3240300" cy="350999"/>
          </a:xfrm>
        </p:grpSpPr>
        <p:sp>
          <p:nvSpPr>
            <p:cNvPr id="504"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a:p>
          </p:txBody>
        </p:sp>
        <p:sp>
          <p:nvSpPr>
            <p:cNvPr id="505" name="Services"/>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t>Services</a:t>
              </a:r>
            </a:p>
          </p:txBody>
        </p:sp>
      </p:grpSp>
      <p:grpSp>
        <p:nvGrpSpPr>
          <p:cNvPr id="509" name="Google Shape;382;p37">
            <a:hlinkClick r:id="rId9"/>
          </p:cNvPr>
          <p:cNvGrpSpPr/>
          <p:nvPr/>
        </p:nvGrpSpPr>
        <p:grpSpPr>
          <a:xfrm>
            <a:off x="2623097" y="4478527"/>
            <a:ext cx="3240301" cy="351001"/>
            <a:chOff x="0" y="0"/>
            <a:chExt cx="3240300" cy="350999"/>
          </a:xfrm>
        </p:grpSpPr>
        <p:sp>
          <p:nvSpPr>
            <p:cNvPr id="507"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a:p>
          </p:txBody>
        </p:sp>
        <p:sp>
          <p:nvSpPr>
            <p:cNvPr id="508" name="Private Equity &amp; Venture Capital"/>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rPr dirty="0"/>
                <a:t>Private Equity &amp; Venture Capital</a:t>
              </a:r>
            </a:p>
          </p:txBody>
        </p:sp>
      </p:grpSp>
      <p:grpSp>
        <p:nvGrpSpPr>
          <p:cNvPr id="512" name="Google Shape;383;p37">
            <a:hlinkClick r:id="rId10"/>
          </p:cNvPr>
          <p:cNvGrpSpPr/>
          <p:nvPr/>
        </p:nvGrpSpPr>
        <p:grpSpPr>
          <a:xfrm>
            <a:off x="4666688" y="1992597"/>
            <a:ext cx="3240301" cy="351001"/>
            <a:chOff x="0" y="0"/>
            <a:chExt cx="3240300" cy="350999"/>
          </a:xfrm>
        </p:grpSpPr>
        <p:sp>
          <p:nvSpPr>
            <p:cNvPr id="510"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a:p>
          </p:txBody>
        </p:sp>
        <p:sp>
          <p:nvSpPr>
            <p:cNvPr id="511" name="Board &amp; CEO"/>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t>Board &amp; CEO</a:t>
              </a:r>
            </a:p>
          </p:txBody>
        </p:sp>
      </p:grpSp>
      <p:grpSp>
        <p:nvGrpSpPr>
          <p:cNvPr id="515" name="Google Shape;384;p37">
            <a:hlinkClick r:id="rId11"/>
          </p:cNvPr>
          <p:cNvGrpSpPr/>
          <p:nvPr/>
        </p:nvGrpSpPr>
        <p:grpSpPr>
          <a:xfrm>
            <a:off x="4666688" y="2406919"/>
            <a:ext cx="3240301" cy="351001"/>
            <a:chOff x="0" y="0"/>
            <a:chExt cx="3240300" cy="350999"/>
          </a:xfrm>
        </p:grpSpPr>
        <p:sp>
          <p:nvSpPr>
            <p:cNvPr id="513"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a:p>
          </p:txBody>
        </p:sp>
        <p:sp>
          <p:nvSpPr>
            <p:cNvPr id="514" name="Human Resources"/>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t>Human Resources</a:t>
              </a:r>
            </a:p>
          </p:txBody>
        </p:sp>
      </p:grpSp>
      <p:grpSp>
        <p:nvGrpSpPr>
          <p:cNvPr id="518" name="Google Shape;385;p37">
            <a:hlinkClick r:id="rId12"/>
          </p:cNvPr>
          <p:cNvGrpSpPr/>
          <p:nvPr/>
        </p:nvGrpSpPr>
        <p:grpSpPr>
          <a:xfrm>
            <a:off x="4666688" y="2821241"/>
            <a:ext cx="3240301" cy="351001"/>
            <a:chOff x="0" y="0"/>
            <a:chExt cx="3240300" cy="350999"/>
          </a:xfrm>
        </p:grpSpPr>
        <p:sp>
          <p:nvSpPr>
            <p:cNvPr id="516"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a:p>
          </p:txBody>
        </p:sp>
        <p:sp>
          <p:nvSpPr>
            <p:cNvPr id="517" name="Go-To-Market"/>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t>Go-To-Market</a:t>
              </a:r>
            </a:p>
          </p:txBody>
        </p:sp>
      </p:grpSp>
      <p:grpSp>
        <p:nvGrpSpPr>
          <p:cNvPr id="521" name="Google Shape;386;p37">
            <a:hlinkClick r:id="rId13"/>
          </p:cNvPr>
          <p:cNvGrpSpPr/>
          <p:nvPr/>
        </p:nvGrpSpPr>
        <p:grpSpPr>
          <a:xfrm>
            <a:off x="4666688" y="3235563"/>
            <a:ext cx="3240301" cy="351001"/>
            <a:chOff x="0" y="0"/>
            <a:chExt cx="3240300" cy="350999"/>
          </a:xfrm>
        </p:grpSpPr>
        <p:sp>
          <p:nvSpPr>
            <p:cNvPr id="519"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a:p>
          </p:txBody>
        </p:sp>
        <p:sp>
          <p:nvSpPr>
            <p:cNvPr id="520" name="Operations &amp; Supply Chain"/>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t>Operations &amp; Supply Chain</a:t>
              </a:r>
            </a:p>
          </p:txBody>
        </p:sp>
      </p:grpSp>
      <p:grpSp>
        <p:nvGrpSpPr>
          <p:cNvPr id="524" name="Google Shape;387;p37">
            <a:hlinkClick r:id="rId14"/>
          </p:cNvPr>
          <p:cNvGrpSpPr/>
          <p:nvPr/>
        </p:nvGrpSpPr>
        <p:grpSpPr>
          <a:xfrm>
            <a:off x="4666688" y="3649886"/>
            <a:ext cx="3240301" cy="351001"/>
            <a:chOff x="0" y="0"/>
            <a:chExt cx="3240300" cy="350999"/>
          </a:xfrm>
        </p:grpSpPr>
        <p:sp>
          <p:nvSpPr>
            <p:cNvPr id="522"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a:p>
          </p:txBody>
        </p:sp>
        <p:sp>
          <p:nvSpPr>
            <p:cNvPr id="523" name="Corporate Officers"/>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t>Corporate Officers</a:t>
              </a:r>
            </a:p>
          </p:txBody>
        </p:sp>
      </p:grpSp>
      <p:grpSp>
        <p:nvGrpSpPr>
          <p:cNvPr id="527" name="Google Shape;388;p37">
            <a:hlinkClick r:id="rId15"/>
          </p:cNvPr>
          <p:cNvGrpSpPr/>
          <p:nvPr/>
        </p:nvGrpSpPr>
        <p:grpSpPr>
          <a:xfrm>
            <a:off x="4666688" y="4064206"/>
            <a:ext cx="3240301" cy="351001"/>
            <a:chOff x="0" y="0"/>
            <a:chExt cx="3240300" cy="350999"/>
          </a:xfrm>
        </p:grpSpPr>
        <p:sp>
          <p:nvSpPr>
            <p:cNvPr id="525"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a:p>
          </p:txBody>
        </p:sp>
        <p:sp>
          <p:nvSpPr>
            <p:cNvPr id="526" name="Technology Officers"/>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t>Technology Officers</a:t>
              </a:r>
            </a:p>
          </p:txBody>
        </p:sp>
      </p:grpSp>
      <p:sp>
        <p:nvSpPr>
          <p:cNvPr id="528" name="Google Shape;389;p37"/>
          <p:cNvSpPr txBox="1"/>
          <p:nvPr/>
        </p:nvSpPr>
        <p:spPr>
          <a:xfrm>
            <a:off x="6561725" y="83467"/>
            <a:ext cx="20220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t>Who we are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Google Shape;471;p41"/>
          <p:cNvSpPr/>
          <p:nvPr/>
        </p:nvSpPr>
        <p:spPr>
          <a:xfrm>
            <a:off x="4363725" y="921349"/>
            <a:ext cx="4370700" cy="942601"/>
          </a:xfrm>
          <a:prstGeom prst="roundRect">
            <a:avLst>
              <a:gd name="adj" fmla="val 17719"/>
            </a:avLst>
          </a:prstGeom>
          <a:solidFill>
            <a:srgbClr val="E5E5E5"/>
          </a:solidFill>
          <a:ln w="12700">
            <a:miter lim="400000"/>
          </a:ln>
        </p:spPr>
        <p:txBody>
          <a:bodyPr lIns="45719" rIns="45719" anchor="ctr"/>
          <a:lstStyle/>
          <a:p>
            <a:pPr>
              <a:defRPr sz="1200" b="1">
                <a:solidFill>
                  <a:srgbClr val="003B5B"/>
                </a:solidFill>
              </a:defRPr>
            </a:pPr>
            <a:endParaRPr/>
          </a:p>
        </p:txBody>
      </p:sp>
      <p:sp>
        <p:nvSpPr>
          <p:cNvPr id="599" name="Google Shape;472;p41"/>
          <p:cNvSpPr/>
          <p:nvPr/>
        </p:nvSpPr>
        <p:spPr>
          <a:xfrm>
            <a:off x="4363725" y="3280800"/>
            <a:ext cx="4370700" cy="942601"/>
          </a:xfrm>
          <a:prstGeom prst="roundRect">
            <a:avLst>
              <a:gd name="adj" fmla="val 17719"/>
            </a:avLst>
          </a:prstGeom>
          <a:solidFill>
            <a:srgbClr val="E5E5E5"/>
          </a:solidFill>
          <a:ln w="12700">
            <a:miter lim="400000"/>
          </a:ln>
        </p:spPr>
        <p:txBody>
          <a:bodyPr lIns="45719" rIns="45719" anchor="ctr"/>
          <a:lstStyle/>
          <a:p>
            <a:pPr>
              <a:defRPr sz="1200" b="1">
                <a:solidFill>
                  <a:srgbClr val="003B5B"/>
                </a:solidFill>
              </a:defRPr>
            </a:pPr>
            <a:endParaRPr/>
          </a:p>
        </p:txBody>
      </p:sp>
      <p:sp>
        <p:nvSpPr>
          <p:cNvPr id="600" name="Google Shape;473;p41"/>
          <p:cNvSpPr/>
          <p:nvPr/>
        </p:nvSpPr>
        <p:spPr>
          <a:xfrm>
            <a:off x="4363725" y="2101075"/>
            <a:ext cx="4370700" cy="942601"/>
          </a:xfrm>
          <a:prstGeom prst="roundRect">
            <a:avLst>
              <a:gd name="adj" fmla="val 17719"/>
            </a:avLst>
          </a:prstGeom>
          <a:solidFill>
            <a:srgbClr val="E5E5E5"/>
          </a:solidFill>
          <a:ln w="12700">
            <a:miter lim="400000"/>
          </a:ln>
        </p:spPr>
        <p:txBody>
          <a:bodyPr lIns="45719" rIns="45719" anchor="ctr"/>
          <a:lstStyle/>
          <a:p>
            <a:pPr>
              <a:defRPr sz="1200" b="1">
                <a:solidFill>
                  <a:srgbClr val="003B5B"/>
                </a:solidFill>
              </a:defRPr>
            </a:pPr>
            <a:endParaRPr/>
          </a:p>
        </p:txBody>
      </p:sp>
      <p:sp>
        <p:nvSpPr>
          <p:cNvPr id="601" name="Google Shape;474;p41"/>
          <p:cNvSpPr/>
          <p:nvPr/>
        </p:nvSpPr>
        <p:spPr>
          <a:xfrm>
            <a:off x="3941397" y="921349"/>
            <a:ext cx="1666501" cy="942601"/>
          </a:xfrm>
          <a:prstGeom prst="roundRect">
            <a:avLst>
              <a:gd name="adj" fmla="val 17719"/>
            </a:avLst>
          </a:prstGeom>
          <a:solidFill>
            <a:srgbClr val="FFFFFF"/>
          </a:solidFill>
          <a:ln>
            <a:solidFill>
              <a:srgbClr val="F2F2F2"/>
            </a:solidFill>
          </a:ln>
        </p:spPr>
        <p:txBody>
          <a:bodyPr lIns="45719" rIns="45719" anchor="ctr"/>
          <a:lstStyle/>
          <a:p>
            <a:pPr>
              <a:defRPr sz="1200" b="1">
                <a:solidFill>
                  <a:srgbClr val="003B5B"/>
                </a:solidFill>
              </a:defRPr>
            </a:pPr>
            <a:endParaRPr/>
          </a:p>
        </p:txBody>
      </p:sp>
      <p:sp>
        <p:nvSpPr>
          <p:cNvPr id="602" name="Google Shape;475;p41"/>
          <p:cNvSpPr/>
          <p:nvPr/>
        </p:nvSpPr>
        <p:spPr>
          <a:xfrm>
            <a:off x="3941397" y="3280800"/>
            <a:ext cx="1666501" cy="942601"/>
          </a:xfrm>
          <a:prstGeom prst="roundRect">
            <a:avLst>
              <a:gd name="adj" fmla="val 17719"/>
            </a:avLst>
          </a:prstGeom>
          <a:solidFill>
            <a:srgbClr val="FFFFFF"/>
          </a:solidFill>
          <a:ln>
            <a:solidFill>
              <a:srgbClr val="F2F2F2"/>
            </a:solidFill>
          </a:ln>
        </p:spPr>
        <p:txBody>
          <a:bodyPr lIns="45719" rIns="45719" anchor="ctr"/>
          <a:lstStyle/>
          <a:p>
            <a:pPr>
              <a:defRPr sz="1200" b="1">
                <a:solidFill>
                  <a:srgbClr val="003B5B"/>
                </a:solidFill>
              </a:defRPr>
            </a:pPr>
            <a:endParaRPr/>
          </a:p>
        </p:txBody>
      </p:sp>
      <p:sp>
        <p:nvSpPr>
          <p:cNvPr id="603" name="Google Shape;476;p41"/>
          <p:cNvSpPr/>
          <p:nvPr/>
        </p:nvSpPr>
        <p:spPr>
          <a:xfrm>
            <a:off x="3941397" y="2101075"/>
            <a:ext cx="1666501" cy="942601"/>
          </a:xfrm>
          <a:prstGeom prst="roundRect">
            <a:avLst>
              <a:gd name="adj" fmla="val 17719"/>
            </a:avLst>
          </a:prstGeom>
          <a:solidFill>
            <a:srgbClr val="FFFFFF"/>
          </a:solidFill>
          <a:ln>
            <a:solidFill>
              <a:srgbClr val="F2F2F2"/>
            </a:solidFill>
          </a:ln>
        </p:spPr>
        <p:txBody>
          <a:bodyPr lIns="45719" rIns="45719" anchor="ctr"/>
          <a:lstStyle/>
          <a:p>
            <a:pPr>
              <a:defRPr sz="1200" b="1">
                <a:solidFill>
                  <a:srgbClr val="003B5B"/>
                </a:solidFill>
              </a:defRPr>
            </a:pPr>
            <a:endParaRPr/>
          </a:p>
        </p:txBody>
      </p:sp>
      <p:sp>
        <p:nvSpPr>
          <p:cNvPr id="604" name="Google Shape;477;p41"/>
          <p:cNvSpPr txBox="1">
            <a:spLocks noGrp="1"/>
          </p:cNvSpPr>
          <p:nvPr>
            <p:ph type="title"/>
          </p:nvPr>
        </p:nvSpPr>
        <p:spPr>
          <a:xfrm>
            <a:off x="662766" y="815071"/>
            <a:ext cx="3096003" cy="799587"/>
          </a:xfrm>
          <a:prstGeom prst="rect">
            <a:avLst/>
          </a:prstGeom>
        </p:spPr>
        <p:txBody>
          <a:bodyPr lIns="0" tIns="0" rIns="0" bIns="0"/>
          <a:lstStyle>
            <a:lvl1pPr>
              <a:lnSpc>
                <a:spcPct val="80000"/>
              </a:lnSpc>
              <a:defRPr sz="2300" b="1">
                <a:latin typeface="Helvetica Neue"/>
                <a:ea typeface="Helvetica Neue"/>
                <a:cs typeface="Helvetica Neue"/>
                <a:sym typeface="Helvetica Neue"/>
              </a:defRPr>
            </a:lvl1pPr>
          </a:lstStyle>
          <a:p>
            <a:r>
              <a:t>Our focus on Diversity and Inclusion</a:t>
            </a:r>
          </a:p>
        </p:txBody>
      </p:sp>
      <p:sp>
        <p:nvSpPr>
          <p:cNvPr id="606" name="Google Shape;479;p41"/>
          <p:cNvSpPr txBox="1"/>
          <p:nvPr/>
        </p:nvSpPr>
        <p:spPr>
          <a:xfrm>
            <a:off x="4045644" y="1111112"/>
            <a:ext cx="2263201" cy="5825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900" b="1">
                <a:solidFill>
                  <a:srgbClr val="E2B65A"/>
                </a:solidFill>
                <a:latin typeface="Helvetica Neue"/>
                <a:ea typeface="Helvetica Neue"/>
                <a:cs typeface="Helvetica Neue"/>
                <a:sym typeface="Helvetica Neue"/>
              </a:defRPr>
            </a:lvl1pPr>
          </a:lstStyle>
          <a:p>
            <a:r>
              <a:t>23.5%</a:t>
            </a:r>
          </a:p>
        </p:txBody>
      </p:sp>
      <p:sp>
        <p:nvSpPr>
          <p:cNvPr id="607" name="Google Shape;480;p41"/>
          <p:cNvSpPr txBox="1"/>
          <p:nvPr/>
        </p:nvSpPr>
        <p:spPr>
          <a:xfrm>
            <a:off x="4421920" y="2249939"/>
            <a:ext cx="1750200" cy="582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4000"/>
              </a:lnSpc>
              <a:defRPr sz="3900" b="1">
                <a:solidFill>
                  <a:srgbClr val="E2B65A"/>
                </a:solidFill>
                <a:latin typeface="Helvetica Neue"/>
                <a:ea typeface="Helvetica Neue"/>
                <a:cs typeface="Helvetica Neue"/>
                <a:sym typeface="Helvetica Neue"/>
              </a:defRPr>
            </a:lvl1pPr>
          </a:lstStyle>
          <a:p>
            <a:r>
              <a:t>34%</a:t>
            </a:r>
          </a:p>
        </p:txBody>
      </p:sp>
      <p:sp>
        <p:nvSpPr>
          <p:cNvPr id="608" name="Google Shape;481;p41"/>
          <p:cNvSpPr txBox="1"/>
          <p:nvPr/>
        </p:nvSpPr>
        <p:spPr>
          <a:xfrm>
            <a:off x="4421920" y="3433340"/>
            <a:ext cx="1750200" cy="582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900" b="1">
                <a:solidFill>
                  <a:srgbClr val="E2B65A"/>
                </a:solidFill>
                <a:latin typeface="Helvetica Neue"/>
                <a:ea typeface="Helvetica Neue"/>
                <a:cs typeface="Helvetica Neue"/>
                <a:sym typeface="Helvetica Neue"/>
              </a:defRPr>
            </a:lvl1pPr>
          </a:lstStyle>
          <a:p>
            <a:r>
              <a:t>40%</a:t>
            </a:r>
          </a:p>
        </p:txBody>
      </p:sp>
      <p:sp>
        <p:nvSpPr>
          <p:cNvPr id="609" name="Google Shape;482;p41"/>
          <p:cNvSpPr txBox="1"/>
          <p:nvPr/>
        </p:nvSpPr>
        <p:spPr>
          <a:xfrm>
            <a:off x="5900072" y="1075716"/>
            <a:ext cx="2555101" cy="262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25" tIns="38125" rIns="38125" bIns="38125">
            <a:spAutoFit/>
          </a:bodyPr>
          <a:lstStyle>
            <a:lvl1pPr>
              <a:defRPr sz="1200" b="1">
                <a:solidFill>
                  <a:srgbClr val="333333"/>
                </a:solidFill>
                <a:latin typeface="Helvetica Neue"/>
                <a:ea typeface="Helvetica Neue"/>
                <a:cs typeface="Helvetica Neue"/>
                <a:sym typeface="Helvetica Neue"/>
              </a:defRPr>
            </a:lvl1pPr>
          </a:lstStyle>
          <a:p>
            <a:r>
              <a:t>Overall Diverse Placements</a:t>
            </a:r>
          </a:p>
        </p:txBody>
      </p:sp>
      <p:sp>
        <p:nvSpPr>
          <p:cNvPr id="610" name="Google Shape;483;p41"/>
          <p:cNvSpPr txBox="1"/>
          <p:nvPr/>
        </p:nvSpPr>
        <p:spPr>
          <a:xfrm>
            <a:off x="5900072" y="2233261"/>
            <a:ext cx="2555101" cy="262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25" tIns="38125" rIns="38125" bIns="38125">
            <a:spAutoFit/>
          </a:bodyPr>
          <a:lstStyle>
            <a:lvl1pPr>
              <a:lnSpc>
                <a:spcPct val="114000"/>
              </a:lnSpc>
              <a:defRPr sz="1200" b="1">
                <a:solidFill>
                  <a:srgbClr val="333333"/>
                </a:solidFill>
                <a:latin typeface="Helvetica Neue"/>
                <a:ea typeface="Helvetica Neue"/>
                <a:cs typeface="Helvetica Neue"/>
                <a:sym typeface="Helvetica Neue"/>
              </a:defRPr>
            </a:lvl1pPr>
          </a:lstStyle>
          <a:p>
            <a:r>
              <a:t>Gender Diverse Placements</a:t>
            </a:r>
          </a:p>
        </p:txBody>
      </p:sp>
      <p:sp>
        <p:nvSpPr>
          <p:cNvPr id="611" name="Google Shape;484;p41"/>
          <p:cNvSpPr txBox="1"/>
          <p:nvPr/>
        </p:nvSpPr>
        <p:spPr>
          <a:xfrm>
            <a:off x="5900072" y="3422698"/>
            <a:ext cx="2682001" cy="262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25" tIns="38125" rIns="38125" bIns="38125">
            <a:spAutoFit/>
          </a:bodyPr>
          <a:lstStyle>
            <a:lvl1pPr>
              <a:lnSpc>
                <a:spcPct val="114000"/>
              </a:lnSpc>
              <a:defRPr sz="1200" b="1">
                <a:solidFill>
                  <a:srgbClr val="333333"/>
                </a:solidFill>
                <a:latin typeface="Helvetica Neue"/>
                <a:ea typeface="Helvetica Neue"/>
                <a:cs typeface="Helvetica Neue"/>
                <a:sym typeface="Helvetica Neue"/>
              </a:defRPr>
            </a:lvl1pPr>
          </a:lstStyle>
          <a:p>
            <a:r>
              <a:t>Gender Diverse Board Placements</a:t>
            </a:r>
          </a:p>
        </p:txBody>
      </p:sp>
      <p:grpSp>
        <p:nvGrpSpPr>
          <p:cNvPr id="614" name="Google Shape;485;p41"/>
          <p:cNvGrpSpPr/>
          <p:nvPr/>
        </p:nvGrpSpPr>
        <p:grpSpPr>
          <a:xfrm>
            <a:off x="5939421" y="2500440"/>
            <a:ext cx="1431801" cy="314117"/>
            <a:chOff x="0" y="0"/>
            <a:chExt cx="1431800" cy="314115"/>
          </a:xfrm>
        </p:grpSpPr>
        <p:sp>
          <p:nvSpPr>
            <p:cNvPr id="612" name="Google Shape;486;p41"/>
            <p:cNvSpPr/>
            <p:nvPr/>
          </p:nvSpPr>
          <p:spPr>
            <a:xfrm>
              <a:off x="0" y="0"/>
              <a:ext cx="1431801" cy="314116"/>
            </a:xfrm>
            <a:prstGeom prst="roundRect">
              <a:avLst>
                <a:gd name="adj" fmla="val 11599"/>
              </a:avLst>
            </a:prstGeom>
            <a:solidFill>
              <a:srgbClr val="9B226A"/>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613" name="Google Shape;487;p41"/>
            <p:cNvSpPr txBox="1"/>
            <p:nvPr/>
          </p:nvSpPr>
          <p:spPr>
            <a:xfrm>
              <a:off x="192803" y="45942"/>
              <a:ext cx="1046240" cy="2659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ctr">
              <a:spAutoFit/>
            </a:bodyPr>
            <a:lstStyle>
              <a:lvl1pPr algn="ctr">
                <a:defRPr b="1">
                  <a:solidFill>
                    <a:srgbClr val="FFFFFF"/>
                  </a:solidFill>
                </a:defRPr>
              </a:lvl1pPr>
            </a:lstStyle>
            <a:p>
              <a:r>
                <a:t>Global</a:t>
              </a:r>
            </a:p>
          </p:txBody>
        </p:sp>
      </p:grpSp>
      <p:grpSp>
        <p:nvGrpSpPr>
          <p:cNvPr id="617" name="Google Shape;488;p41"/>
          <p:cNvGrpSpPr/>
          <p:nvPr/>
        </p:nvGrpSpPr>
        <p:grpSpPr>
          <a:xfrm>
            <a:off x="7431043" y="2500440"/>
            <a:ext cx="806412" cy="314117"/>
            <a:chOff x="0" y="0"/>
            <a:chExt cx="806411" cy="314116"/>
          </a:xfrm>
        </p:grpSpPr>
        <p:sp>
          <p:nvSpPr>
            <p:cNvPr id="615" name="Google Shape;489;p41"/>
            <p:cNvSpPr/>
            <p:nvPr/>
          </p:nvSpPr>
          <p:spPr>
            <a:xfrm>
              <a:off x="0" y="0"/>
              <a:ext cx="806412" cy="314117"/>
            </a:xfrm>
            <a:prstGeom prst="roundRect">
              <a:avLst>
                <a:gd name="adj" fmla="val 12265"/>
              </a:avLst>
            </a:prstGeom>
            <a:solidFill>
              <a:srgbClr val="263C47"/>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616" name="Google Shape;490;p41"/>
            <p:cNvSpPr txBox="1"/>
            <p:nvPr/>
          </p:nvSpPr>
          <p:spPr>
            <a:xfrm>
              <a:off x="47593" y="23646"/>
              <a:ext cx="711225" cy="2668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ctr">
              <a:spAutoFit/>
            </a:bodyPr>
            <a:lstStyle>
              <a:lvl1pPr algn="ctr">
                <a:defRPr>
                  <a:solidFill>
                    <a:srgbClr val="FFFFFF"/>
                  </a:solidFill>
                  <a:latin typeface="Helvetica Neue"/>
                  <a:ea typeface="Helvetica Neue"/>
                  <a:cs typeface="Helvetica Neue"/>
                  <a:sym typeface="Helvetica Neue"/>
                </a:defRPr>
              </a:lvl1pPr>
            </a:lstStyle>
            <a:p>
              <a:r>
                <a:t>2023</a:t>
              </a:r>
            </a:p>
          </p:txBody>
        </p:sp>
      </p:grpSp>
      <p:sp>
        <p:nvSpPr>
          <p:cNvPr id="618" name="Google Shape;491;p41"/>
          <p:cNvSpPr txBox="1"/>
          <p:nvPr/>
        </p:nvSpPr>
        <p:spPr>
          <a:xfrm>
            <a:off x="804881" y="4681322"/>
            <a:ext cx="7903479" cy="155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lgn="r">
              <a:lnSpc>
                <a:spcPct val="125000"/>
              </a:lnSpc>
              <a:defRPr sz="500" i="1" baseline="30000">
                <a:latin typeface="Helvetica Neue"/>
                <a:ea typeface="Helvetica Neue"/>
                <a:cs typeface="Helvetica Neue"/>
                <a:sym typeface="Helvetica Neue"/>
              </a:defRPr>
            </a:pPr>
            <a:r>
              <a:rPr lang="en-US" baseline="30000" dirty="0"/>
              <a:t>1</a:t>
            </a:r>
            <a:r>
              <a:rPr baseline="0" dirty="0"/>
              <a:t> Kingsley Gate.  “</a:t>
            </a:r>
            <a:r>
              <a:rPr u="sng" baseline="0" dirty="0">
                <a:solidFill>
                  <a:schemeClr val="accent5"/>
                </a:solidFill>
                <a:uFill>
                  <a:solidFill>
                    <a:schemeClr val="accent5"/>
                  </a:solidFill>
                </a:uFill>
                <a:hlinkClick r:id="rId2"/>
              </a:rPr>
              <a:t>Bad Decisions: Why Companies Miss The Most Important Factor in Executive Hiring</a:t>
            </a:r>
            <a:r>
              <a:rPr baseline="0" dirty="0"/>
              <a:t>”.  Co-published with The Financial Times.  July, 2023</a:t>
            </a:r>
          </a:p>
        </p:txBody>
      </p:sp>
      <p:grpSp>
        <p:nvGrpSpPr>
          <p:cNvPr id="621" name="Google Shape;492;p41"/>
          <p:cNvGrpSpPr/>
          <p:nvPr/>
        </p:nvGrpSpPr>
        <p:grpSpPr>
          <a:xfrm>
            <a:off x="5939421" y="1345492"/>
            <a:ext cx="1598257" cy="314117"/>
            <a:chOff x="0" y="0"/>
            <a:chExt cx="1598256" cy="314116"/>
          </a:xfrm>
        </p:grpSpPr>
        <p:sp>
          <p:nvSpPr>
            <p:cNvPr id="619" name="Google Shape;493;p41"/>
            <p:cNvSpPr/>
            <p:nvPr/>
          </p:nvSpPr>
          <p:spPr>
            <a:xfrm>
              <a:off x="0" y="0"/>
              <a:ext cx="1598257" cy="314117"/>
            </a:xfrm>
            <a:prstGeom prst="roundRect">
              <a:avLst>
                <a:gd name="adj" fmla="val 11599"/>
              </a:avLst>
            </a:prstGeom>
            <a:solidFill>
              <a:srgbClr val="9B226A"/>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620" name="Google Shape;494;p41"/>
            <p:cNvSpPr txBox="1"/>
            <p:nvPr/>
          </p:nvSpPr>
          <p:spPr>
            <a:xfrm>
              <a:off x="161441" y="20746"/>
              <a:ext cx="1275310" cy="2793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ctr">
              <a:spAutoFit/>
            </a:bodyPr>
            <a:lstStyle>
              <a:lvl1pPr algn="ctr">
                <a:defRPr b="1">
                  <a:solidFill>
                    <a:srgbClr val="FFFFFF"/>
                  </a:solidFill>
                  <a:latin typeface="Helvetica Neue"/>
                  <a:ea typeface="Helvetica Neue"/>
                  <a:cs typeface="Helvetica Neue"/>
                  <a:sym typeface="Helvetica Neue"/>
                </a:defRPr>
              </a:lvl1pPr>
            </a:lstStyle>
            <a:p>
              <a:r>
                <a:t>United States</a:t>
              </a:r>
            </a:p>
          </p:txBody>
        </p:sp>
      </p:grpSp>
      <p:grpSp>
        <p:nvGrpSpPr>
          <p:cNvPr id="624" name="Google Shape;495;p41"/>
          <p:cNvGrpSpPr/>
          <p:nvPr/>
        </p:nvGrpSpPr>
        <p:grpSpPr>
          <a:xfrm>
            <a:off x="7601305" y="1345492"/>
            <a:ext cx="806412" cy="314117"/>
            <a:chOff x="0" y="0"/>
            <a:chExt cx="806411" cy="314116"/>
          </a:xfrm>
        </p:grpSpPr>
        <p:sp>
          <p:nvSpPr>
            <p:cNvPr id="622" name="Google Shape;496;p41"/>
            <p:cNvSpPr/>
            <p:nvPr/>
          </p:nvSpPr>
          <p:spPr>
            <a:xfrm>
              <a:off x="0" y="0"/>
              <a:ext cx="806412" cy="314117"/>
            </a:xfrm>
            <a:prstGeom prst="roundRect">
              <a:avLst>
                <a:gd name="adj" fmla="val 12265"/>
              </a:avLst>
            </a:prstGeom>
            <a:solidFill>
              <a:srgbClr val="263C47"/>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623" name="Google Shape;497;p41"/>
            <p:cNvSpPr txBox="1"/>
            <p:nvPr/>
          </p:nvSpPr>
          <p:spPr>
            <a:xfrm>
              <a:off x="47593" y="23646"/>
              <a:ext cx="711225" cy="2668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ctr">
              <a:spAutoFit/>
            </a:bodyPr>
            <a:lstStyle>
              <a:lvl1pPr algn="ctr">
                <a:defRPr>
                  <a:solidFill>
                    <a:srgbClr val="FFFFFF"/>
                  </a:solidFill>
                  <a:latin typeface="Helvetica Neue"/>
                  <a:ea typeface="Helvetica Neue"/>
                  <a:cs typeface="Helvetica Neue"/>
                  <a:sym typeface="Helvetica Neue"/>
                </a:defRPr>
              </a:lvl1pPr>
            </a:lstStyle>
            <a:p>
              <a:r>
                <a:t>2023</a:t>
              </a:r>
            </a:p>
          </p:txBody>
        </p:sp>
      </p:grpSp>
      <p:grpSp>
        <p:nvGrpSpPr>
          <p:cNvPr id="627" name="Google Shape;498;p41"/>
          <p:cNvGrpSpPr/>
          <p:nvPr/>
        </p:nvGrpSpPr>
        <p:grpSpPr>
          <a:xfrm>
            <a:off x="5937646" y="3696436"/>
            <a:ext cx="1431801" cy="314117"/>
            <a:chOff x="0" y="0"/>
            <a:chExt cx="1431800" cy="314116"/>
          </a:xfrm>
        </p:grpSpPr>
        <p:sp>
          <p:nvSpPr>
            <p:cNvPr id="625" name="Google Shape;499;p41"/>
            <p:cNvSpPr/>
            <p:nvPr/>
          </p:nvSpPr>
          <p:spPr>
            <a:xfrm>
              <a:off x="0" y="0"/>
              <a:ext cx="1431801" cy="314117"/>
            </a:xfrm>
            <a:prstGeom prst="roundRect">
              <a:avLst>
                <a:gd name="adj" fmla="val 11599"/>
              </a:avLst>
            </a:prstGeom>
            <a:solidFill>
              <a:srgbClr val="9B226A"/>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626" name="Google Shape;500;p41"/>
            <p:cNvSpPr txBox="1"/>
            <p:nvPr/>
          </p:nvSpPr>
          <p:spPr>
            <a:xfrm>
              <a:off x="192803" y="20746"/>
              <a:ext cx="1046240" cy="2793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ctr">
              <a:spAutoFit/>
            </a:bodyPr>
            <a:lstStyle>
              <a:lvl1pPr algn="ctr">
                <a:defRPr b="1">
                  <a:solidFill>
                    <a:srgbClr val="FFFFFF"/>
                  </a:solidFill>
                  <a:latin typeface="Helvetica Neue"/>
                  <a:ea typeface="Helvetica Neue"/>
                  <a:cs typeface="Helvetica Neue"/>
                  <a:sym typeface="Helvetica Neue"/>
                </a:defRPr>
              </a:lvl1pPr>
            </a:lstStyle>
            <a:p>
              <a:r>
                <a:t>Global</a:t>
              </a:r>
            </a:p>
          </p:txBody>
        </p:sp>
      </p:grpSp>
      <p:grpSp>
        <p:nvGrpSpPr>
          <p:cNvPr id="630" name="Google Shape;501;p41"/>
          <p:cNvGrpSpPr/>
          <p:nvPr/>
        </p:nvGrpSpPr>
        <p:grpSpPr>
          <a:xfrm>
            <a:off x="7429268" y="3696436"/>
            <a:ext cx="806412" cy="314117"/>
            <a:chOff x="0" y="0"/>
            <a:chExt cx="806411" cy="314116"/>
          </a:xfrm>
        </p:grpSpPr>
        <p:sp>
          <p:nvSpPr>
            <p:cNvPr id="628" name="Google Shape;502;p41"/>
            <p:cNvSpPr/>
            <p:nvPr/>
          </p:nvSpPr>
          <p:spPr>
            <a:xfrm>
              <a:off x="0" y="0"/>
              <a:ext cx="806412" cy="314117"/>
            </a:xfrm>
            <a:prstGeom prst="roundRect">
              <a:avLst>
                <a:gd name="adj" fmla="val 12265"/>
              </a:avLst>
            </a:prstGeom>
            <a:solidFill>
              <a:srgbClr val="263C47"/>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629" name="Google Shape;503;p41"/>
            <p:cNvSpPr txBox="1"/>
            <p:nvPr/>
          </p:nvSpPr>
          <p:spPr>
            <a:xfrm>
              <a:off x="47593" y="23646"/>
              <a:ext cx="711225" cy="2668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ctr">
              <a:spAutoFit/>
            </a:bodyPr>
            <a:lstStyle>
              <a:lvl1pPr algn="ctr">
                <a:defRPr>
                  <a:solidFill>
                    <a:srgbClr val="FFFFFF"/>
                  </a:solidFill>
                  <a:latin typeface="Helvetica Neue"/>
                  <a:ea typeface="Helvetica Neue"/>
                  <a:cs typeface="Helvetica Neue"/>
                  <a:sym typeface="Helvetica Neue"/>
                </a:defRPr>
              </a:lvl1pPr>
            </a:lstStyle>
            <a:p>
              <a:r>
                <a:t>2023</a:t>
              </a:r>
            </a:p>
          </p:txBody>
        </p:sp>
      </p:grpSp>
      <p:sp>
        <p:nvSpPr>
          <p:cNvPr id="631" name="Google Shape;504;p41"/>
          <p:cNvSpPr/>
          <p:nvPr/>
        </p:nvSpPr>
        <p:spPr>
          <a:xfrm>
            <a:off x="483128" y="969863"/>
            <a:ext cx="71371" cy="528103"/>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633" name="Google Shape;506;p41"/>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634" name="Google Shape;507;p41"/>
          <p:cNvSpPr txBox="1"/>
          <p:nvPr/>
        </p:nvSpPr>
        <p:spPr>
          <a:xfrm>
            <a:off x="194568" y="83474"/>
            <a:ext cx="29091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t>A curated overview of our credentials</a:t>
            </a:r>
          </a:p>
        </p:txBody>
      </p:sp>
      <p:pic>
        <p:nvPicPr>
          <p:cNvPr id="635" name="Google Shape;508;p41" descr="Google Shape;508;p41"/>
          <p:cNvPicPr>
            <a:picLocks noChangeAspect="1"/>
          </p:cNvPicPr>
          <p:nvPr/>
        </p:nvPicPr>
        <p:blipFill>
          <a:blip r:embed="rId3"/>
          <a:stretch>
            <a:fillRect/>
          </a:stretch>
        </p:blipFill>
        <p:spPr>
          <a:xfrm>
            <a:off x="8744715" y="83467"/>
            <a:ext cx="148461" cy="182882"/>
          </a:xfrm>
          <a:prstGeom prst="rect">
            <a:avLst/>
          </a:prstGeom>
          <a:ln w="12700">
            <a:miter lim="400000"/>
          </a:ln>
        </p:spPr>
      </p:pic>
      <p:sp>
        <p:nvSpPr>
          <p:cNvPr id="636" name="Google Shape;509;p41"/>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637" name="Google Shape;510;p41"/>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n-US" dirty="0"/>
              <a:t>Who we are</a:t>
            </a:r>
            <a:endParaRPr dirty="0"/>
          </a:p>
        </p:txBody>
      </p:sp>
      <p:sp>
        <p:nvSpPr>
          <p:cNvPr id="5" name="Text Placeholder 4">
            <a:extLst>
              <a:ext uri="{FF2B5EF4-FFF2-40B4-BE49-F238E27FC236}">
                <a16:creationId xmlns:a16="http://schemas.microsoft.com/office/drawing/2014/main" id="{8C422269-58EA-2619-C5E5-F776D3A7605D}"/>
              </a:ext>
            </a:extLst>
          </p:cNvPr>
          <p:cNvSpPr>
            <a:spLocks noGrp="1"/>
          </p:cNvSpPr>
          <p:nvPr>
            <p:ph type="body" sz="quarter" idx="1"/>
          </p:nvPr>
        </p:nvSpPr>
        <p:spPr>
          <a:xfrm>
            <a:off x="595808" y="1778501"/>
            <a:ext cx="2848620" cy="1814962"/>
          </a:xfrm>
        </p:spPr>
        <p:txBody>
          <a:bodyPr/>
          <a:lstStyle/>
          <a:p>
            <a:pPr marL="0" indent="0">
              <a:lnSpc>
                <a:spcPct val="114000"/>
              </a:lnSpc>
              <a:spcBef>
                <a:spcPts val="0"/>
              </a:spcBef>
              <a:buSzTx/>
              <a:buNone/>
              <a:defRPr sz="1000">
                <a:solidFill>
                  <a:srgbClr val="000000"/>
                </a:solidFill>
                <a:latin typeface="Helvetica Neue"/>
                <a:ea typeface="Helvetica Neue"/>
                <a:cs typeface="Helvetica Neue"/>
                <a:sym typeface="Helvetica Neue"/>
              </a:defRPr>
            </a:pPr>
            <a:r>
              <a:rPr lang="en-US" dirty="0"/>
              <a:t>Our research shows </a:t>
            </a:r>
            <a:r>
              <a:rPr lang="en-US" b="1" dirty="0">
                <a:solidFill>
                  <a:srgbClr val="1F3E49"/>
                </a:solidFill>
                <a:latin typeface="+mj-lt"/>
                <a:ea typeface="+mj-ea"/>
                <a:cs typeface="+mj-cs"/>
                <a:sym typeface="Arial"/>
              </a:rPr>
              <a:t>“Company leadership”</a:t>
            </a:r>
            <a:r>
              <a:rPr lang="en-US" dirty="0">
                <a:solidFill>
                  <a:srgbClr val="1F3E49"/>
                </a:solidFill>
                <a:latin typeface="+mj-lt"/>
                <a:ea typeface="+mj-ea"/>
                <a:cs typeface="+mj-cs"/>
                <a:sym typeface="Arial"/>
              </a:rPr>
              <a:t> </a:t>
            </a:r>
            <a:r>
              <a:rPr lang="en-US" dirty="0"/>
              <a:t>and</a:t>
            </a:r>
            <a:r>
              <a:rPr lang="en-US" dirty="0">
                <a:solidFill>
                  <a:srgbClr val="1F3E49"/>
                </a:solidFill>
                <a:latin typeface="+mj-lt"/>
                <a:ea typeface="+mj-ea"/>
                <a:cs typeface="+mj-cs"/>
                <a:sym typeface="Arial"/>
              </a:rPr>
              <a:t> </a:t>
            </a:r>
            <a:r>
              <a:rPr lang="en-US" b="1" dirty="0">
                <a:solidFill>
                  <a:srgbClr val="1F3E49"/>
                </a:solidFill>
                <a:latin typeface="+mj-lt"/>
                <a:ea typeface="+mj-ea"/>
                <a:cs typeface="+mj-cs"/>
                <a:sym typeface="Arial"/>
              </a:rPr>
              <a:t>“New employees” </a:t>
            </a:r>
            <a:r>
              <a:rPr lang="en-US" dirty="0"/>
              <a:t>are the 2 drivers that executives think most contribute to a company’s improvement in decision making.</a:t>
            </a:r>
            <a:r>
              <a:rPr lang="en-US" baseline="30000" dirty="0">
                <a:latin typeface="+mj-lt"/>
                <a:ea typeface="+mj-ea"/>
                <a:cs typeface="+mj-cs"/>
              </a:rPr>
              <a:t>1</a:t>
            </a:r>
            <a:endParaRPr lang="en-US" baseline="30000" dirty="0"/>
          </a:p>
          <a:p>
            <a:pPr marL="0" indent="0">
              <a:lnSpc>
                <a:spcPct val="114000"/>
              </a:lnSpc>
              <a:spcBef>
                <a:spcPts val="0"/>
              </a:spcBef>
              <a:buSzTx/>
              <a:buNone/>
              <a:defRPr sz="1000" baseline="30000"/>
            </a:pPr>
            <a:endParaRPr lang="en-US" baseline="30000" dirty="0"/>
          </a:p>
          <a:p>
            <a:pPr marL="0" indent="0">
              <a:lnSpc>
                <a:spcPct val="114000"/>
              </a:lnSpc>
              <a:spcBef>
                <a:spcPts val="0"/>
              </a:spcBef>
              <a:buSzTx/>
              <a:buNone/>
              <a:defRPr sz="1000">
                <a:solidFill>
                  <a:srgbClr val="000000"/>
                </a:solidFill>
                <a:latin typeface="Helvetica Neue"/>
                <a:ea typeface="Helvetica Neue"/>
                <a:cs typeface="Helvetica Neue"/>
                <a:sym typeface="Helvetica Neue"/>
              </a:defRPr>
            </a:pPr>
            <a:r>
              <a:rPr lang="en-US" dirty="0"/>
              <a:t>Kingsley Gate excels at helping companies build diverse, world-class leadership teams composed of professionals with unique backgrounds, functional expertise, innovative perspectives, and vision.</a:t>
            </a:r>
          </a:p>
          <a:p>
            <a:pPr marL="139700" indent="0">
              <a:buNone/>
            </a:pPr>
            <a:endParaRPr lang="en-US" dirty="0"/>
          </a:p>
        </p:txBody>
      </p:sp>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8fe116-2f1b-4a86-b83b-1968c18dcc97" xsi:nil="true"/>
    <lcf76f155ced4ddcb4097134ff3c332f xmlns="0ce1f262-8ea4-4c82-bc08-c52fca5e832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0ACE8C1F4C91479F10144C4B1CF5A5" ma:contentTypeVersion="13" ma:contentTypeDescription="Create a new document." ma:contentTypeScope="" ma:versionID="7869380d0df1362ef9676f84cc228098">
  <xsd:schema xmlns:xsd="http://www.w3.org/2001/XMLSchema" xmlns:xs="http://www.w3.org/2001/XMLSchema" xmlns:p="http://schemas.microsoft.com/office/2006/metadata/properties" xmlns:ns2="0ce1f262-8ea4-4c82-bc08-c52fca5e8327" xmlns:ns3="8f8fe116-2f1b-4a86-b83b-1968c18dcc97" targetNamespace="http://schemas.microsoft.com/office/2006/metadata/properties" ma:root="true" ma:fieldsID="60c536a4f0c8175e0ad4a949f117b4d2" ns2:_="" ns3:_="">
    <xsd:import namespace="0ce1f262-8ea4-4c82-bc08-c52fca5e8327"/>
    <xsd:import namespace="8f8fe116-2f1b-4a86-b83b-1968c18dcc9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e1f262-8ea4-4c82-bc08-c52fca5e83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626a4c6-288c-4b5f-9e0b-341fafc64e9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8fe116-2f1b-4a86-b83b-1968c18dcc9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e84c0a7-dbb3-4716-97b9-d4240f9a5d70}" ma:internalName="TaxCatchAll" ma:showField="CatchAllData" ma:web="8f8fe116-2f1b-4a86-b83b-1968c18dcc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0214BD-9502-42FE-87CC-B5F900FB60AF}">
  <ds:schemaRefs>
    <ds:schemaRef ds:uri="http://schemas.microsoft.com/office/2006/metadata/properties"/>
    <ds:schemaRef ds:uri="http://schemas.microsoft.com/office/infopath/2007/PartnerControls"/>
    <ds:schemaRef ds:uri="d908af5b-1a93-429a-b593-b1b938b118f6"/>
    <ds:schemaRef ds:uri="4613159b-a845-42f1-a09f-05263ab8fc6a"/>
  </ds:schemaRefs>
</ds:datastoreItem>
</file>

<file path=customXml/itemProps2.xml><?xml version="1.0" encoding="utf-8"?>
<ds:datastoreItem xmlns:ds="http://schemas.openxmlformats.org/officeDocument/2006/customXml" ds:itemID="{640F005C-24FA-46C1-A543-91BD2150AEFC}">
  <ds:schemaRefs>
    <ds:schemaRef ds:uri="http://schemas.microsoft.com/sharepoint/v3/contenttype/forms"/>
  </ds:schemaRefs>
</ds:datastoreItem>
</file>

<file path=customXml/itemProps3.xml><?xml version="1.0" encoding="utf-8"?>
<ds:datastoreItem xmlns:ds="http://schemas.openxmlformats.org/officeDocument/2006/customXml" ds:itemID="{D9B23765-8FE5-45F8-B7D4-ED96F1A1A175}"/>
</file>

<file path=docProps/app.xml><?xml version="1.0" encoding="utf-8"?>
<Properties xmlns="http://schemas.openxmlformats.org/officeDocument/2006/extended-properties" xmlns:vt="http://schemas.openxmlformats.org/officeDocument/2006/docPropsVTypes">
  <TotalTime>10174</TotalTime>
  <Words>4459</Words>
  <Application>Microsoft Office PowerPoint</Application>
  <PresentationFormat>On-screen Show (16:9)</PresentationFormat>
  <Paragraphs>570</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Simple Light</vt:lpstr>
      <vt:lpstr>PowerPoint Presentation</vt:lpstr>
      <vt:lpstr>PowerPoint Presentation</vt:lpstr>
      <vt:lpstr>PowerPoint Presentation</vt:lpstr>
      <vt:lpstr>Introducing</vt:lpstr>
      <vt:lpstr>Global Reach</vt:lpstr>
      <vt:lpstr>Why Kingsley Gate?</vt:lpstr>
      <vt:lpstr>Why Kingsley Gate?</vt:lpstr>
      <vt:lpstr>Our Global Practices</vt:lpstr>
      <vt:lpstr>Our focus on Diversity and Inclusion</vt:lpstr>
      <vt:lpstr>Understanding the FinTech landscape</vt:lpstr>
      <vt:lpstr>Relevant Experience</vt:lpstr>
      <vt:lpstr>Relevant Experience</vt:lpstr>
      <vt:lpstr>Relevant experience (cont.)</vt:lpstr>
      <vt:lpstr>PowerPoint Presentation</vt:lpstr>
      <vt:lpstr>PowerPoint Presentation</vt:lpstr>
      <vt:lpstr>PowerPoint Presentation</vt:lpstr>
      <vt:lpstr>The executive search industry has traditionally always focused on two primary components…  </vt:lpstr>
      <vt:lpstr>The executive search industry has traditionally always focused on two primary components…  </vt:lpstr>
      <vt:lpstr>By adding an executive’s “decision-making style” as a third dimension for consideration, Kingsley Gate provides companies:</vt:lpstr>
      <vt:lpstr>With Kingsley Gate’s bespoke executive search process,  you get exclusive access to…</vt:lpstr>
      <vt:lpstr>The Kingsley Gate Search Process</vt:lpstr>
      <vt:lpstr>PowerPoint Presentation</vt:lpstr>
      <vt:lpstr>Understand how the candidate will make decisions within your business environment</vt:lpstr>
      <vt:lpstr>Sample Candidates</vt:lpstr>
      <vt:lpstr>Proposed Kingsley Gate project plan</vt:lpstr>
      <vt:lpstr>PowerPoint Presentation</vt:lpstr>
      <vt:lpstr>Our Team</vt:lpstr>
      <vt:lpstr>PowerPoint Presentation</vt:lpstr>
      <vt:lpstr>PowerPoint Presentation</vt:lpstr>
      <vt:lpstr>Inside Track</vt:lpstr>
      <vt:lpstr>What is Inside Track?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Gurvisha Ahuja</cp:lastModifiedBy>
  <cp:revision>17</cp:revision>
  <dcterms:modified xsi:type="dcterms:W3CDTF">2025-01-23T07:58:01Z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0x010100DE0ACE8C1F4C91479F10144C4B1CF5A5</vt:lpwstr>
  </property>
  <property fmtid="{D5CDD505-2E9C-101B-9397-08002B2CF9AE}" pid="3" name="MediaServiceImageTags">
    <vt:lpwstr/>
  </property>
</Properties>
</file>